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ink/ink8.xml" ContentType="application/inkml+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0" r:id="rId2"/>
    <p:sldId id="260" r:id="rId3"/>
    <p:sldId id="287" r:id="rId4"/>
    <p:sldId id="291" r:id="rId5"/>
    <p:sldId id="289" r:id="rId6"/>
    <p:sldId id="288" r:id="rId7"/>
    <p:sldId id="305" r:id="rId8"/>
    <p:sldId id="315" r:id="rId9"/>
    <p:sldId id="292" r:id="rId10"/>
    <p:sldId id="306" r:id="rId11"/>
    <p:sldId id="294" r:id="rId12"/>
    <p:sldId id="300" r:id="rId13"/>
    <p:sldId id="314" r:id="rId14"/>
    <p:sldId id="304" r:id="rId15"/>
    <p:sldId id="316" r:id="rId16"/>
    <p:sldId id="308" r:id="rId17"/>
    <p:sldId id="307" r:id="rId18"/>
    <p:sldId id="301" r:id="rId19"/>
    <p:sldId id="302" r:id="rId20"/>
    <p:sldId id="295" r:id="rId21"/>
    <p:sldId id="297" r:id="rId22"/>
    <p:sldId id="293" r:id="rId23"/>
    <p:sldId id="298" r:id="rId24"/>
    <p:sldId id="312" r:id="rId25"/>
    <p:sldId id="309" r:id="rId26"/>
    <p:sldId id="310" r:id="rId27"/>
    <p:sldId id="311" r:id="rId28"/>
    <p:sldId id="31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 Ti Qiang" initials="XTQ" lastIdx="2" clrIdx="0">
    <p:extLst>
      <p:ext uri="{19B8F6BF-5375-455C-9EA6-DF929625EA0E}">
        <p15:presenceInfo xmlns:p15="http://schemas.microsoft.com/office/powerpoint/2012/main" userId="Xu Ti Qi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p:scale>
          <a:sx n="100" d="100"/>
          <a:sy n="100" d="100"/>
        </p:scale>
        <p:origin x="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39:38.430"/>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39:58.573"/>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39:59.543"/>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56:47.9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56:48.5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55:54.29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15,'0'-6,"0"-2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56:00.2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5T08:56:25.121"/>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2C710-4D15-4C7E-9B95-3A415F0E1B78}" type="datetimeFigureOut">
              <a:rPr lang="zh-CN" altLang="en-US" smtClean="0"/>
              <a:t>2021/6/18</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3C5C9-C817-4DC9-8A3A-15722C75D75A}" type="slidenum">
              <a:rPr lang="zh-CN" altLang="en-US" smtClean="0"/>
              <a:t>‹#›</a:t>
            </a:fld>
            <a:endParaRPr lang="zh-CN" altLang="en-US"/>
          </a:p>
        </p:txBody>
      </p:sp>
    </p:spTree>
    <p:extLst>
      <p:ext uri="{BB962C8B-B14F-4D97-AF65-F5344CB8AC3E}">
        <p14:creationId xmlns:p14="http://schemas.microsoft.com/office/powerpoint/2010/main" val="6433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rtl="0" algn="l"/>
            <a:endParaRPr lang="en-US" altLang="sv-SE"/>
          </a:p>
        </p:txBody>
      </p:sp>
      <p:sp>
        <p:nvSpPr>
          <p:cNvPr id="14340"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rtl="0" algn="l">
              <a:defRPr/>
            </a:pPr>
            <a:r>
              <a:rPr lang="en-US" altLang="sv-SE" sz="1200"/>
              <a:t>2015-08-21</a:t>
            </a:r>
          </a:p>
        </p:txBody>
      </p:sp>
      <p:sp>
        <p:nvSpPr>
          <p:cNvPr id="14341"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rtl="0" algn="l">
              <a:defRPr/>
            </a:pPr>
            <a:r>
              <a:rPr lang="en-US" altLang="sv-SE" sz="1200"/>
              <a:t>, 修订版</a:t>
            </a:r>
          </a:p>
        </p:txBody>
      </p:sp>
      <p:sp>
        <p:nvSpPr>
          <p:cNvPr id="14342" name="Slide Number Placeholder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rtl="0" algn="l">
              <a:defRPr/>
            </a:pPr>
            <a:fld id="{F09982F1-4CEB-48F8-B339-1BF69BF5D710}" type="slidenum">
              <a:rPr lang="en-US" altLang="sv-SE" sz="1200" smtClean="0"/>
              <a:t>1</a:t>
            </a:fld>
            <a:endParaRPr lang="en-US" altLang="sv-SE" sz="1200"/>
          </a:p>
        </p:txBody>
      </p:sp>
      <p:sp>
        <p:nvSpPr>
          <p:cNvPr id="14343" name="Header Placeholder 8"/>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charset="0"/>
              </a:defRPr>
            </a:lvl1pPr>
            <a:lvl2pPr marL="742950" indent="-285750" eaLnBrk="0" hangingPunct="0">
              <a:spcBef>
                <a:spcPct val="50000"/>
              </a:spcBef>
              <a:defRPr sz="2000">
                <a:solidFill>
                  <a:schemeClr val="tx1"/>
                </a:solidFill>
                <a:latin typeface="Arial" charset="0"/>
              </a:defRPr>
            </a:lvl2pPr>
            <a:lvl3pPr marL="1143000" indent="-228600" eaLnBrk="0" hangingPunct="0">
              <a:spcBef>
                <a:spcPct val="50000"/>
              </a:spcBef>
              <a:defRPr sz="2000">
                <a:solidFill>
                  <a:schemeClr val="tx1"/>
                </a:solidFill>
                <a:latin typeface="Arial" charset="0"/>
              </a:defRPr>
            </a:lvl3pPr>
            <a:lvl4pPr marL="1600200" indent="-228600" eaLnBrk="0" hangingPunct="0">
              <a:spcBef>
                <a:spcPct val="50000"/>
              </a:spcBef>
              <a:defRPr sz="2000">
                <a:solidFill>
                  <a:schemeClr val="tx1"/>
                </a:solidFill>
                <a:latin typeface="Arial" charset="0"/>
              </a:defRPr>
            </a:lvl4pPr>
            <a:lvl5pPr marL="2057400" indent="-228600" eaLnBrk="0" hangingPunct="0">
              <a:spcBef>
                <a:spcPct val="50000"/>
              </a:spcBef>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eaLnBrk="1" hangingPunct="1" rtl="0" algn="l">
              <a:defRPr/>
            </a:pPr>
            <a:r>
              <a:rPr lang="en-US" altLang="sv-SE" sz="1200"/>
              <a:t>UEH2 - 简介</a:t>
            </a:r>
          </a:p>
        </p:txBody>
      </p:sp>
    </p:spTree>
    <p:extLst>
      <p:ext uri="{BB962C8B-B14F-4D97-AF65-F5344CB8AC3E}">
        <p14:creationId xmlns:p14="http://schemas.microsoft.com/office/powerpoint/2010/main" val="428288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Header Placeholder 3"/>
          <p:cNvSpPr>
            <a:spLocks noGrp="1"/>
          </p:cNvSpPr>
          <p:nvPr>
            <p:ph type="hdr" sz="quarter" idx="10"/>
          </p:nvPr>
        </p:nvSpPr>
        <p:spPr/>
        <p:txBody>
          <a:bodyPr/>
          <a:lstStyle/>
          <a:p>
            <a:pPr rtl="0" algn="l"/>
            <a:r>
              <a:rPr lang="en-US"/>
              <a:t> </a:t>
            </a:r>
          </a:p>
        </p:txBody>
      </p:sp>
      <p:sp>
        <p:nvSpPr>
          <p:cNvPr id="5" name="Date Placeholder 4"/>
          <p:cNvSpPr>
            <a:spLocks noGrp="1"/>
          </p:cNvSpPr>
          <p:nvPr>
            <p:ph type="dt" idx="11"/>
          </p:nvPr>
        </p:nvSpPr>
        <p:spPr/>
        <p:txBody>
          <a:bodyPr/>
          <a:lstStyle/>
          <a:p>
            <a:pPr rtl="0" algn="l"/>
            <a:r>
              <a:rPr lang="en-US"/>
              <a:t>2018-02-21</a:t>
            </a:r>
          </a:p>
        </p:txBody>
      </p:sp>
      <p:sp>
        <p:nvSpPr>
          <p:cNvPr id="6" name="Footer Placeholder 5"/>
          <p:cNvSpPr>
            <a:spLocks noGrp="1"/>
          </p:cNvSpPr>
          <p:nvPr>
            <p:ph type="ftr" sz="quarter" idx="12"/>
          </p:nvPr>
        </p:nvSpPr>
        <p:spPr/>
        <p:txBody>
          <a:bodyPr/>
          <a:lstStyle/>
          <a:p>
            <a:pPr rtl="0" algn="l"/>
            <a:r>
              <a:rPr lang="en-US"/>
              <a:t> </a:t>
            </a:r>
          </a:p>
        </p:txBody>
      </p:sp>
      <p:sp>
        <p:nvSpPr>
          <p:cNvPr id="7" name="Slide Number Placeholder 6"/>
          <p:cNvSpPr>
            <a:spLocks noGrp="1"/>
          </p:cNvSpPr>
          <p:nvPr>
            <p:ph type="sldNum" sz="quarter" idx="13"/>
          </p:nvPr>
        </p:nvSpPr>
        <p:spPr/>
        <p:txBody>
          <a:bodyPr/>
          <a:lstStyle/>
          <a:p>
            <a:pPr rtl="0" algn="l"/>
            <a:fld id="{AC9DD1CB-DD7E-47C0-8C73-DFDF434617D9}" type="slidenum">
              <a:rPr lang="en-US" smtClean="0"/>
              <a:t>2</a:t>
            </a:fld>
            <a:endParaRPr lang="en-US"/>
          </a:p>
        </p:txBody>
      </p:sp>
    </p:spTree>
    <p:extLst>
      <p:ext uri="{BB962C8B-B14F-4D97-AF65-F5344CB8AC3E}">
        <p14:creationId xmlns:p14="http://schemas.microsoft.com/office/powerpoint/2010/main" val="362423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altLang="zh-CN" dirty="0"/>
              <a:t>NR</a:t>
            </a:r>
            <a:r>
              <a:rPr lang="zh-CN" altLang="en-US" dirty="0"/>
              <a:t>中</a:t>
            </a:r>
            <a:r>
              <a:rPr lang="en-US" altLang="zh-CN" dirty="0" err="1"/>
              <a:t>gNB</a:t>
            </a:r>
            <a:r>
              <a:rPr lang="zh-CN" altLang="en-US" dirty="0"/>
              <a:t>与</a:t>
            </a:r>
            <a:r>
              <a:rPr lang="en-US" altLang="zh-CN" dirty="0"/>
              <a:t>5GC</a:t>
            </a:r>
            <a:r>
              <a:rPr lang="zh-CN" altLang="en-US" dirty="0"/>
              <a:t>之间新增的</a:t>
            </a:r>
            <a:r>
              <a:rPr lang="en-US" altLang="zh-CN" dirty="0"/>
              <a:t>不合格</a:t>
            </a:r>
            <a:r>
              <a:rPr lang="zh-CN" altLang="en-US" dirty="0"/>
              <a:t>口是基于</a:t>
            </a:r>
            <a:r>
              <a:rPr lang="en-US" altLang="zh-CN" dirty="0"/>
              <a:t>服务质量</a:t>
            </a:r>
            <a:r>
              <a:rPr lang="zh-CN" altLang="en-US" dirty="0"/>
              <a:t>流为粒度进行管理的，可针对不同的业务定制相应的配置</a:t>
            </a:r>
            <a:r>
              <a:rPr lang="en-US" altLang="zh-CN" dirty="0"/>
              <a:t>5质量指数</a:t>
            </a:r>
            <a:r>
              <a:rPr lang="zh-CN" altLang="en-US" dirty="0"/>
              <a:t>参数组，</a:t>
            </a:r>
            <a:endParaRPr lang="en-US" altLang="zh-CN" dirty="0"/>
          </a:p>
          <a:p>
            <a:pPr rtl="0" algn="l"/>
            <a:r>
              <a:rPr lang="zh-CN" altLang="en-US" dirty="0"/>
              <a:t>每一条</a:t>
            </a:r>
            <a:r>
              <a:rPr lang="en-US" altLang="zh-CN" dirty="0"/>
              <a:t>服务质量</a:t>
            </a:r>
            <a:r>
              <a:rPr lang="zh-CN" altLang="en-US" dirty="0"/>
              <a:t>流的数据包都有唯一对应的</a:t>
            </a:r>
            <a:r>
              <a:rPr lang="en-US" altLang="zh-CN" dirty="0"/>
              <a:t>服务质量流ID</a:t>
            </a:r>
            <a:r>
              <a:rPr lang="zh-CN" altLang="en-US" dirty="0"/>
              <a:t>进行分类和标记，而空口是基于用户承载进行管理的，因此我们需要在</a:t>
            </a:r>
            <a:endParaRPr lang="en-US" altLang="zh-CN" dirty="0"/>
          </a:p>
          <a:p>
            <a:pPr rtl="0" algn="l"/>
            <a:r>
              <a:rPr lang="en-US" altLang="zh-CN" dirty="0"/>
              <a:t>NR</a:t>
            </a:r>
            <a:r>
              <a:rPr lang="zh-CN" altLang="en-US" dirty="0"/>
              <a:t>的用户面在</a:t>
            </a:r>
            <a:r>
              <a:rPr lang="en-US" altLang="zh-CN" dirty="0"/>
              <a:t>PDCP</a:t>
            </a:r>
            <a:r>
              <a:rPr lang="zh-CN" altLang="en-US" dirty="0"/>
              <a:t>上层新增加一个装备层。</a:t>
            </a:r>
          </a:p>
        </p:txBody>
      </p:sp>
      <p:sp>
        <p:nvSpPr>
          <p:cNvPr id="4" name="Slide Number Placeholder 3"/>
          <p:cNvSpPr>
            <a:spLocks noGrp="1"/>
          </p:cNvSpPr>
          <p:nvPr>
            <p:ph type="sldNum" sz="quarter" idx="5"/>
          </p:nvPr>
        </p:nvSpPr>
        <p:spPr/>
        <p:txBody>
          <a:bodyPr/>
          <a:lstStyle/>
          <a:p>
            <a:pPr rtl="0" algn="l"/>
            <a:fld id="{9F93C5C9-C817-4DC9-8A3A-15722C75D75A}" type="slidenum">
              <a:rPr lang="zh-CN" altLang="en-US" smtClean="0"/>
              <a:t>4</a:t>
            </a:fld>
            <a:endParaRPr lang="zh-CN" altLang="en-US"/>
          </a:p>
        </p:txBody>
      </p:sp>
    </p:spTree>
    <p:extLst>
      <p:ext uri="{BB962C8B-B14F-4D97-AF65-F5344CB8AC3E}">
        <p14:creationId xmlns:p14="http://schemas.microsoft.com/office/powerpoint/2010/main" val="409892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zh-CN" altLang="en-US" dirty="0"/>
              <a:t>对于收到的每个包头的</a:t>
            </a:r>
            <a:r>
              <a:rPr lang="en-US" altLang="zh-CN" dirty="0"/>
              <a:t>每日摄入量</a:t>
            </a:r>
            <a:r>
              <a:rPr lang="zh-CN" altLang="en-US" dirty="0"/>
              <a:t>被设置为</a:t>
            </a:r>
            <a:r>
              <a:rPr lang="en-US" altLang="zh-CN" dirty="0"/>
              <a:t>1</a:t>
            </a:r>
            <a:r>
              <a:rPr lang="zh-CN" altLang="en-US" dirty="0"/>
              <a:t>的</a:t>
            </a:r>
            <a:r>
              <a:rPr lang="en-US" altLang="zh-CN" dirty="0"/>
              <a:t>SDAP协议数据单元</a:t>
            </a:r>
            <a:r>
              <a:rPr lang="zh-CN" altLang="en-US" dirty="0"/>
              <a:t>时，</a:t>
            </a:r>
            <a:r>
              <a:rPr lang="en-US" altLang="zh-CN" dirty="0"/>
              <a:t>可持续发展计划</a:t>
            </a:r>
            <a:r>
              <a:rPr lang="zh-CN" altLang="en-US" dirty="0"/>
              <a:t>实体应该</a:t>
            </a:r>
          </a:p>
        </p:txBody>
      </p:sp>
      <p:sp>
        <p:nvSpPr>
          <p:cNvPr id="4" name="Slide Number Placeholder 3"/>
          <p:cNvSpPr>
            <a:spLocks noGrp="1"/>
          </p:cNvSpPr>
          <p:nvPr>
            <p:ph type="sldNum" sz="quarter" idx="5"/>
          </p:nvPr>
        </p:nvSpPr>
        <p:spPr/>
        <p:txBody>
          <a:bodyPr/>
          <a:lstStyle/>
          <a:p>
            <a:pPr rtl="0" algn="l"/>
            <a:fld id="{9F93C5C9-C817-4DC9-8A3A-15722C75D75A}" type="slidenum">
              <a:rPr lang="zh-CN" altLang="en-US" smtClean="0"/>
              <a:t>8</a:t>
            </a:fld>
            <a:endParaRPr lang="zh-CN" altLang="en-US"/>
          </a:p>
        </p:txBody>
      </p:sp>
    </p:spTree>
    <p:extLst>
      <p:ext uri="{BB962C8B-B14F-4D97-AF65-F5344CB8AC3E}">
        <p14:creationId xmlns:p14="http://schemas.microsoft.com/office/powerpoint/2010/main" val="411125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altLang="zh-CN" dirty="0"/>
              <a:t>PDCP</a:t>
            </a:r>
            <a:r>
              <a:rPr lang="zh-CN" altLang="en-US" dirty="0"/>
              <a:t>功能数据传输，包括控制面</a:t>
            </a:r>
            <a:r>
              <a:rPr lang="en-US" altLang="zh-CN" dirty="0"/>
              <a:t>SRB</a:t>
            </a:r>
            <a:r>
              <a:rPr lang="zh-CN" altLang="en-US" dirty="0"/>
              <a:t>的数据报告文和用户面</a:t>
            </a:r>
            <a:r>
              <a:rPr lang="en-US" altLang="zh-CN" dirty="0"/>
              <a:t>DRB</a:t>
            </a:r>
            <a:r>
              <a:rPr lang="zh-CN" altLang="en-US" dirty="0"/>
              <a:t>的数据包，针对用户面的数据传输涉及连接态的正常数据传输和切换态的数据转发。</a:t>
            </a:r>
          </a:p>
        </p:txBody>
      </p:sp>
      <p:sp>
        <p:nvSpPr>
          <p:cNvPr id="4" name="Slide Number Placeholder 3"/>
          <p:cNvSpPr>
            <a:spLocks noGrp="1"/>
          </p:cNvSpPr>
          <p:nvPr>
            <p:ph type="sldNum" sz="quarter" idx="5"/>
          </p:nvPr>
        </p:nvSpPr>
        <p:spPr/>
        <p:txBody>
          <a:bodyPr/>
          <a:lstStyle/>
          <a:p>
            <a:pPr rtl="0" algn="l"/>
            <a:fld id="{9F93C5C9-C817-4DC9-8A3A-15722C75D75A}" type="slidenum">
              <a:rPr lang="zh-CN" altLang="en-US" smtClean="0"/>
              <a:t>9</a:t>
            </a:fld>
            <a:endParaRPr lang="zh-CN" altLang="en-US"/>
          </a:p>
        </p:txBody>
      </p:sp>
    </p:spTree>
    <p:extLst>
      <p:ext uri="{BB962C8B-B14F-4D97-AF65-F5344CB8AC3E}">
        <p14:creationId xmlns:p14="http://schemas.microsoft.com/office/powerpoint/2010/main" val="98190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altLang="zh-CN" dirty="0"/>
              <a:t>PDCP</a:t>
            </a:r>
            <a:r>
              <a:rPr lang="zh-CN" altLang="en-US" dirty="0"/>
              <a:t>数据传输报文</a:t>
            </a:r>
            <a:r>
              <a:rPr lang="en-US" altLang="zh-CN" dirty="0"/>
              <a:t>配电单元</a:t>
            </a:r>
            <a:r>
              <a:rPr lang="zh-CN" altLang="en-US" dirty="0"/>
              <a:t>的格式和分类</a:t>
            </a:r>
          </a:p>
        </p:txBody>
      </p:sp>
      <p:sp>
        <p:nvSpPr>
          <p:cNvPr id="4" name="Slide Number Placeholder 3"/>
          <p:cNvSpPr>
            <a:spLocks noGrp="1"/>
          </p:cNvSpPr>
          <p:nvPr>
            <p:ph type="sldNum" sz="quarter" idx="5"/>
          </p:nvPr>
        </p:nvSpPr>
        <p:spPr/>
        <p:txBody>
          <a:bodyPr/>
          <a:lstStyle/>
          <a:p>
            <a:pPr rtl="0" algn="l"/>
            <a:fld id="{9F93C5C9-C817-4DC9-8A3A-15722C75D75A}" type="slidenum">
              <a:rPr lang="zh-CN" altLang="en-US" smtClean="0"/>
              <a:t>11</a:t>
            </a:fld>
            <a:endParaRPr lang="zh-CN" altLang="en-US"/>
          </a:p>
        </p:txBody>
      </p:sp>
    </p:spTree>
    <p:extLst>
      <p:ext uri="{BB962C8B-B14F-4D97-AF65-F5344CB8AC3E}">
        <p14:creationId xmlns:p14="http://schemas.microsoft.com/office/powerpoint/2010/main" val="2726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19F0-1927-4023-907C-66CB0BC021BB}"/>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776AC80A-2625-4206-8693-45D818C1B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435D5543-0917-4357-AD4C-7C35E388CE11}"/>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DF105FF2-A2F5-4BCE-898F-53F8116A71D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6F68875-E820-4198-85E9-F1513EEA2C8F}"/>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351637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7DA9-41EE-45DB-92F1-4F1CA7581AEB}"/>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2B22740B-D662-4FC1-9F2B-49E5224AD1F9}"/>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E62CD0D-6579-4288-8252-9059C2610BF4}"/>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9088D981-47DE-452D-9766-32CF1C4414B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DF8FC37-F840-4C3E-9545-0B54D049B173}"/>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75585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B8883-7F0A-4F52-B0DD-DB6BC5094AEE}"/>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EBF22771-9076-4661-880F-B1D38AB00852}"/>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37FE185-DD67-4AF7-A013-24A2CBF55D42}"/>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357EA63C-477D-4AC0-B6B2-BCB9F61A394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4499570-A902-4E95-BDD6-202D21946691}"/>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363547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kern="1400" spc="-160" baseline="0">
                <a:latin typeface="+mj-lt"/>
              </a:defRPr>
            </a:lvl1pPr>
          </a:lstStyle>
          <a:p>
            <a:r>
              <a:rPr lang="en-US"/>
              <a:t>Presentation title,</a:t>
            </a:r>
            <a:br>
              <a:rPr lang="en-US"/>
            </a:br>
            <a:r>
              <a:rPr lang="en-US"/>
              <a:t>Ericsson Hilda Light 60pt,</a:t>
            </a:r>
            <a:br>
              <a:rPr lang="en-US"/>
            </a:br>
            <a:r>
              <a:rPr lang="en-US"/>
              <a:t>Ericsson Black,</a:t>
            </a:r>
            <a:br>
              <a:rPr lang="en-US"/>
            </a:br>
            <a:r>
              <a:rPr lang="en-US"/>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a:t>Presentation description/subtitle</a:t>
            </a:r>
            <a:br>
              <a:rPr lang="en-US"/>
            </a:br>
            <a:r>
              <a:rPr lang="en-US"/>
              <a:t>Ericsson Hilda 20pt</a:t>
            </a:r>
          </a:p>
        </p:txBody>
      </p:sp>
      <p:sp>
        <p:nvSpPr>
          <p:cNvPr id="3" name="Content Placeholder 2"/>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a:t>Speaker name</a:t>
            </a:r>
          </a:p>
        </p:txBody>
      </p:sp>
      <p:sp>
        <p:nvSpPr>
          <p:cNvPr id="12" name="Content Placeholder 11"/>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a:t>Organization</a:t>
            </a:r>
          </a:p>
        </p:txBody>
      </p:sp>
      <p:sp>
        <p:nvSpPr>
          <p:cNvPr id="15" name="Content Placeholder 11"/>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a:t>YYYY-MM-DD</a:t>
            </a:r>
          </a:p>
        </p:txBody>
      </p:sp>
    </p:spTree>
    <p:extLst>
      <p:ext uri="{BB962C8B-B14F-4D97-AF65-F5344CB8AC3E}">
        <p14:creationId xmlns:p14="http://schemas.microsoft.com/office/powerpoint/2010/main" val="1368471146"/>
      </p:ext>
    </p:extLst>
  </p:cSld>
  <p:clrMapOvr>
    <a:masterClrMapping/>
  </p:clrMapOvr>
  <p:hf sldNum="0" hdr="0" ftr="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a:t>Chapter/section, </a:t>
            </a:r>
            <a:br>
              <a:rPr lang="en-US"/>
            </a:br>
            <a:r>
              <a:rPr lang="en-US"/>
              <a:t>Ericsson Hilda Light 60pt, Ericsson Black, </a:t>
            </a:r>
            <a:br>
              <a:rPr lang="en-US"/>
            </a:br>
            <a:r>
              <a:rPr lang="en-US"/>
              <a:t>max 4-lines</a:t>
            </a:r>
          </a:p>
        </p:txBody>
      </p:sp>
    </p:spTree>
    <p:extLst>
      <p:ext uri="{BB962C8B-B14F-4D97-AF65-F5344CB8AC3E}">
        <p14:creationId xmlns:p14="http://schemas.microsoft.com/office/powerpoint/2010/main" val="403346021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F172-0820-4578-86B9-309F94AFD271}"/>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1079E9C9-64E0-481D-8EC3-EB3F94DE0B7D}"/>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9950103-C492-4756-AA6A-961BCDDFC48C}"/>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F31846E9-586B-4312-874A-D55F1A2A391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F64301B-840E-4F41-8BF5-484E130B83F8}"/>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41666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02CB-3791-453C-9267-58696823C4D0}"/>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6378D86A-4B78-4899-94D9-4757D9561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31863933-E9E7-4661-8B07-7503BD17F97D}"/>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FB95AB6A-14C7-4641-B0F9-0B757607B03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5D79974-C172-4138-88E9-DFF2F105D5BC}"/>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275623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FB66-E370-4A93-A495-F3594CE3ECC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4B80707-16F2-4DE1-91FF-515518724C2E}"/>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60E1C51B-32DD-4AFE-A2F2-AC9A99961A0D}"/>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F866C3EB-FE31-4D6E-8C49-BDBB6D9D14C1}"/>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6" name="Footer Placeholder 5">
            <a:extLst>
              <a:ext uri="{FF2B5EF4-FFF2-40B4-BE49-F238E27FC236}">
                <a16:creationId xmlns:a16="http://schemas.microsoft.com/office/drawing/2014/main" id="{97628FA6-AFA3-4527-9A07-95DA2CCCC7F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DEF07BF-6926-45B5-BC32-ADF267394EE2}"/>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392694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4327-6E53-4860-B0C4-CA3DC585ECD4}"/>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640EB26E-A1FF-4D11-B974-D6C6726D8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97A597C3-C46E-41E9-BD13-9F9B174D2DEF}"/>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798950EC-2002-45D7-BA69-80AD3208A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9DBFA7AE-157A-4E92-8896-29353C67482D}"/>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BED1ABB8-0175-4681-9BC1-EF676AE8BBBF}"/>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8" name="Footer Placeholder 7">
            <a:extLst>
              <a:ext uri="{FF2B5EF4-FFF2-40B4-BE49-F238E27FC236}">
                <a16:creationId xmlns:a16="http://schemas.microsoft.com/office/drawing/2014/main" id="{C192D464-A1B7-43C6-978B-8AFCEC974D37}"/>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FFC5ED8F-0E35-4627-87F1-E7B3F97C642F}"/>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12715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7327-84E8-4B8E-9E71-40B7BC5472C0}"/>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4B4175DC-4827-4CE6-B839-39F04763E0CC}"/>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4" name="Footer Placeholder 3">
            <a:extLst>
              <a:ext uri="{FF2B5EF4-FFF2-40B4-BE49-F238E27FC236}">
                <a16:creationId xmlns:a16="http://schemas.microsoft.com/office/drawing/2014/main" id="{C6388CC7-F5E9-4D77-BDEF-35AEA707FE5F}"/>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42E8C40-6300-4E89-B8AC-C7200C2337B5}"/>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38216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F73DA-57FA-48F6-B507-3BE377FF28F8}"/>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3" name="Footer Placeholder 2">
            <a:extLst>
              <a:ext uri="{FF2B5EF4-FFF2-40B4-BE49-F238E27FC236}">
                <a16:creationId xmlns:a16="http://schemas.microsoft.com/office/drawing/2014/main" id="{D56BF514-8A09-431E-AFCC-AA631CED2F09}"/>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01C67FAD-AC0C-4E59-B44C-D9EC7F7759B6}"/>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55529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2EFC-E48A-4993-AACC-9A76742B1A3F}"/>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08BDA2AB-335F-4412-B5D1-CB4F71C2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9FFCE400-DC7E-4B41-8A54-A6951C725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B258F976-7E99-4849-B820-68ED1F95EA14}"/>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6" name="Footer Placeholder 5">
            <a:extLst>
              <a:ext uri="{FF2B5EF4-FFF2-40B4-BE49-F238E27FC236}">
                <a16:creationId xmlns:a16="http://schemas.microsoft.com/office/drawing/2014/main" id="{C2571743-3F05-4CBD-93B5-322C8F26D5EF}"/>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C41328C7-2330-496C-B807-AE71CFA62785}"/>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79695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AC07-0E74-4E0B-82CA-83530E0F7F27}"/>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B3203CC7-C009-4FFE-A8C1-7C5D76419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F299FE4F-D5F4-4930-A37B-A6551E101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F24F6F3-B9D1-4A10-A655-2B940821E18C}"/>
              </a:ext>
            </a:extLst>
          </p:cNvPr>
          <p:cNvSpPr>
            <a:spLocks noGrp="1"/>
          </p:cNvSpPr>
          <p:nvPr>
            <p:ph type="dt" sz="half" idx="10"/>
          </p:nvPr>
        </p:nvSpPr>
        <p:spPr/>
        <p:txBody>
          <a:bodyPr/>
          <a:lstStyle/>
          <a:p>
            <a:fld id="{EB45F92B-ACA8-4D35-A39D-CA812605022E}" type="datetimeFigureOut">
              <a:rPr lang="zh-CN" altLang="en-US" smtClean="0"/>
              <a:t>2021/6/18</a:t>
            </a:fld>
            <a:endParaRPr lang="zh-CN" altLang="en-US"/>
          </a:p>
        </p:txBody>
      </p:sp>
      <p:sp>
        <p:nvSpPr>
          <p:cNvPr id="6" name="Footer Placeholder 5">
            <a:extLst>
              <a:ext uri="{FF2B5EF4-FFF2-40B4-BE49-F238E27FC236}">
                <a16:creationId xmlns:a16="http://schemas.microsoft.com/office/drawing/2014/main" id="{625D7B19-9568-4A78-B9EB-95ADA1F02B50}"/>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6302ADBE-B952-41EC-8EAC-0459B91F838F}"/>
              </a:ext>
            </a:extLst>
          </p:cNvPr>
          <p:cNvSpPr>
            <a:spLocks noGrp="1"/>
          </p:cNvSpPr>
          <p:nvPr>
            <p:ph type="sldNum" sz="quarter" idx="12"/>
          </p:nvPr>
        </p:nvSpPr>
        <p:spPr/>
        <p:txBody>
          <a:body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348977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02C17-1FE6-452D-8862-DC88539F5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5F71BD7-DEB9-4E6E-988E-59C7C1082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C909225-C14D-4439-BCBD-4C7B3C6AE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5F92B-ACA8-4D35-A39D-CA812605022E}" type="datetimeFigureOut">
              <a:rPr lang="zh-CN" altLang="en-US" smtClean="0"/>
              <a:t>2021/6/18</a:t>
            </a:fld>
            <a:endParaRPr lang="zh-CN" altLang="en-US"/>
          </a:p>
        </p:txBody>
      </p:sp>
      <p:sp>
        <p:nvSpPr>
          <p:cNvPr id="5" name="Footer Placeholder 4">
            <a:extLst>
              <a:ext uri="{FF2B5EF4-FFF2-40B4-BE49-F238E27FC236}">
                <a16:creationId xmlns:a16="http://schemas.microsoft.com/office/drawing/2014/main" id="{F48C6887-B941-4E41-852E-40BDA67C4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53A58949-6424-4A54-A5D6-670EA45F0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5745-E8A4-4737-97F8-E0C9D83BD4C9}" type="slidenum">
              <a:rPr lang="zh-CN" altLang="en-US" smtClean="0"/>
              <a:t>‹#›</a:t>
            </a:fld>
            <a:endParaRPr lang="zh-CN" altLang="en-US"/>
          </a:p>
        </p:txBody>
      </p:sp>
    </p:spTree>
    <p:extLst>
      <p:ext uri="{BB962C8B-B14F-4D97-AF65-F5344CB8AC3E}">
        <p14:creationId xmlns:p14="http://schemas.microsoft.com/office/powerpoint/2010/main" val="75187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 Id="r_odt_hyperlink" Type="http://schemas.openxmlformats.org/officeDocument/2006/relationships/hyperlink" Target="https://www.onlinedoctranslator.com/zh-C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50.png"/><Relationship Id="rId2" Type="http://schemas.openxmlformats.org/officeDocument/2006/relationships/customXml" Target="../ink/ink6.xml"/><Relationship Id="rId1" Type="http://schemas.openxmlformats.org/officeDocument/2006/relationships/slideLayout" Target="../slideLayouts/slideLayout13.xml"/><Relationship Id="rId9" Type="http://schemas.openxmlformats.org/officeDocument/2006/relationships/customXml" Target="../ink/ink7.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ustomXml" Target="../ink/ink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10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3.png"/><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media/image100.png"/><Relationship Id="rId4" Type="http://schemas.openxmlformats.org/officeDocument/2006/relationships/customXml" Target="../ink/ink1.xml"/><Relationship Id="rId9"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ctrTitle"/>
          </p:nvPr>
        </p:nvSpPr>
        <p:spPr>
          <a:xfrm>
            <a:off x="-371060" y="569843"/>
            <a:ext cx="10070755" cy="3269975"/>
          </a:xfrm>
        </p:spPr>
        <p:txBody>
          <a:bodyPr/>
          <a:lstStyle/>
          <a:p>
            <a:pPr rtl="0" algn="l"/>
            <a:r>
              <a:rPr lang="en-US" altLang="zh-CN" b="1" dirty="0"/>
              <a:t>SDAP&amp;PDCP –</a:t>
            </a:r>
            <a:br>
              <a:rPr lang="en-US" altLang="zh-CN" b="1" dirty="0"/>
            </a:br>
            <a:r>
              <a:rPr lang="en-US" altLang="zh-CN" b="1" dirty="0"/>
              <a:t>协议介绍</a:t>
            </a:r>
            <a:endParaRPr lang="zh-CN" altLang="en-US" b="1" dirty="0"/>
          </a:p>
        </p:txBody>
      </p:sp>
      <p:pic>
        <p:nvPicPr>
          <p:cNvPr id="1026" name="Picture 2" descr="http://www.theartcareerproject.com/wp-content/uploads/2011/12/iStock_000016523977X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211" y="3523904"/>
            <a:ext cx="5991866" cy="3975781"/>
          </a:xfrm>
          <a:prstGeom prst="rect">
            <a:avLst/>
          </a:prstGeom>
          <a:noFill/>
          <a:effectLst>
            <a:softEdge rad="825500"/>
          </a:effectLst>
          <a:extLst>
            <a:ext uri="{909E8E84-426E-40DD-AFC4-6F175D3DCCD1}">
              <a14:hiddenFill xmlns:a14="http://schemas.microsoft.com/office/drawing/2010/main">
                <a:solidFill>
                  <a:srgbClr val="FFFFFF"/>
                </a:solidFill>
              </a14:hiddenFill>
            </a:ext>
          </a:extLst>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从英语翻译成中文(简体)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466172" y="1724024"/>
            <a:ext cx="10414739" cy="46498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dirty="0"/>
              <a:t>PDCP DRB</a:t>
            </a:r>
            <a:r>
              <a:rPr lang="en-US" altLang="zh-CN" sz="2800" dirty="0">
                <a:latin typeface="+mn-lt"/>
              </a:rPr>
              <a:t>配电单元</a:t>
            </a:r>
            <a:endParaRPr lang="en-US" dirty="0"/>
          </a:p>
          <a:p>
            <a:pPr indent="0" rtl="0" algn="l">
              <a:buNone/>
            </a:pPr>
            <a:r>
              <a:rPr lang="en-US" dirty="0"/>
              <a:t>（12 位</a:t>
            </a:r>
            <a:r>
              <a:rPr lang="en-US" dirty="0" err="1"/>
              <a:t>锡</a:t>
            </a:r>
            <a:r>
              <a:rPr lang="en-US" dirty="0"/>
              <a:t>）</a:t>
            </a:r>
          </a:p>
          <a:p>
            <a:pPr marL="1028700" lvl="1" indent="-342900" rtl="0" algn="l"/>
            <a:endParaRPr lang="en-US" dirty="0"/>
          </a:p>
          <a:p>
            <a:pPr marL="1028700" lvl="1" indent="-342900" rtl="0" algn="l"/>
            <a:endParaRPr lang="en-US" dirty="0"/>
          </a:p>
          <a:p>
            <a:pPr marL="1028700" lvl="1" indent="-342900" rtl="0" algn="l"/>
            <a:endParaRPr lang="en-US" dirty="0"/>
          </a:p>
        </p:txBody>
      </p:sp>
      <p:pic>
        <p:nvPicPr>
          <p:cNvPr id="6" name="Picture 5">
            <a:extLst>
              <a:ext uri="{FF2B5EF4-FFF2-40B4-BE49-F238E27FC236}">
                <a16:creationId xmlns:a16="http://schemas.microsoft.com/office/drawing/2014/main" id="{109AE310-8C83-4FA3-A9FF-5DFEE37B5B00}"/>
              </a:ext>
            </a:extLst>
          </p:cNvPr>
          <p:cNvPicPr>
            <a:picLocks noChangeAspect="1"/>
          </p:cNvPicPr>
          <p:nvPr/>
        </p:nvPicPr>
        <p:blipFill>
          <a:blip r:embed="rId2"/>
          <a:stretch>
            <a:fillRect/>
          </a:stretch>
        </p:blipFill>
        <p:spPr>
          <a:xfrm>
            <a:off x="7080856" y="1126436"/>
            <a:ext cx="4406077" cy="4512364"/>
          </a:xfrm>
          <a:prstGeom prst="rect">
            <a:avLst/>
          </a:prstGeom>
        </p:spPr>
      </p:pic>
      <p:sp>
        <p:nvSpPr>
          <p:cNvPr id="2" name="TextBox 1">
            <a:extLst>
              <a:ext uri="{FF2B5EF4-FFF2-40B4-BE49-F238E27FC236}">
                <a16:creationId xmlns:a16="http://schemas.microsoft.com/office/drawing/2014/main" id="{CEA1E76D-66B6-4829-A4E0-D4A01B0164D4}"/>
              </a:ext>
            </a:extLst>
          </p:cNvPr>
          <p:cNvSpPr txBox="1"/>
          <p:nvPr/>
        </p:nvSpPr>
        <p:spPr>
          <a:xfrm>
            <a:off x="466172" y="5641657"/>
            <a:ext cx="5408038" cy="984885"/>
          </a:xfrm>
          <a:prstGeom prst="rect">
            <a:avLst/>
          </a:prstGeom>
          <a:noFill/>
        </p:spPr>
        <p:txBody>
          <a:bodyPr wrap="square" rtlCol="0">
            <a:spAutoFit/>
          </a:bodyPr>
          <a:lstStyle/>
          <a:p>
            <a:pPr rtl="0" algn="l"/>
            <a:r>
              <a:rPr lang="en-GB" altLang="zh-CN" sz="2000" dirty="0">
                <a:effectLst/>
                <a:latin typeface="+mn-ea"/>
              </a:rPr>
              <a:t>对于 DRB，仅当 DRB 配置了完整性保护时，MAC-I 字段才会出现。</a:t>
            </a:r>
            <a:endParaRPr lang="zh-CN" altLang="zh-CN" sz="2000" dirty="0">
              <a:effectLst/>
              <a:latin typeface="+mn-ea"/>
            </a:endParaRPr>
          </a:p>
          <a:p>
            <a:pPr rtl="0" algn="l"/>
            <a:endParaRPr lang="zh-CN" altLang="en-US" dirty="0"/>
          </a:p>
        </p:txBody>
      </p:sp>
      <p:pic>
        <p:nvPicPr>
          <p:cNvPr id="8" name="Picture 7">
            <a:extLst>
              <a:ext uri="{FF2B5EF4-FFF2-40B4-BE49-F238E27FC236}">
                <a16:creationId xmlns:a16="http://schemas.microsoft.com/office/drawing/2014/main" id="{57EE3080-81C4-4DC4-BBF6-6BCE18139762}"/>
              </a:ext>
            </a:extLst>
          </p:cNvPr>
          <p:cNvPicPr>
            <a:picLocks noChangeAspect="1"/>
          </p:cNvPicPr>
          <p:nvPr/>
        </p:nvPicPr>
        <p:blipFill>
          <a:blip r:embed="rId3"/>
          <a:stretch>
            <a:fillRect/>
          </a:stretch>
        </p:blipFill>
        <p:spPr>
          <a:xfrm>
            <a:off x="509034" y="2724148"/>
            <a:ext cx="4133850" cy="2905125"/>
          </a:xfrm>
          <a:prstGeom prst="rect">
            <a:avLst/>
          </a:prstGeom>
        </p:spPr>
      </p:pic>
    </p:spTree>
    <p:extLst>
      <p:ext uri="{BB962C8B-B14F-4D97-AF65-F5344CB8AC3E}">
        <p14:creationId xmlns:p14="http://schemas.microsoft.com/office/powerpoint/2010/main" val="326077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466172" y="1728944"/>
            <a:ext cx="10414739" cy="46498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dirty="0"/>
              <a:t>PDCP DRB</a:t>
            </a:r>
            <a:r>
              <a:rPr lang="en-US" altLang="zh-CN" sz="2800" dirty="0">
                <a:latin typeface="+mn-lt"/>
              </a:rPr>
              <a:t>配电单元</a:t>
            </a:r>
            <a:endParaRPr lang="en-US" dirty="0"/>
          </a:p>
          <a:p>
            <a:pPr indent="0" rtl="0" algn="l">
              <a:buNone/>
            </a:pPr>
            <a:r>
              <a:rPr lang="en-US" dirty="0"/>
              <a:t>（18 位</a:t>
            </a:r>
            <a:r>
              <a:rPr lang="en-US" dirty="0" err="1"/>
              <a:t>锡</a:t>
            </a:r>
            <a:r>
              <a:rPr lang="en-US" dirty="0"/>
              <a:t>）</a:t>
            </a:r>
          </a:p>
          <a:p>
            <a:pPr marL="1028700" lvl="1" indent="-342900" rtl="0" algn="l"/>
            <a:endParaRPr lang="en-US" dirty="0"/>
          </a:p>
          <a:p>
            <a:pPr marL="1028700" lvl="1" indent="-342900" rtl="0" algn="l"/>
            <a:endParaRPr lang="en-US" dirty="0"/>
          </a:p>
          <a:p>
            <a:pPr marL="1028700" lvl="1" indent="-342900" rtl="0" algn="l"/>
            <a:endParaRPr lang="en-US" dirty="0"/>
          </a:p>
        </p:txBody>
      </p:sp>
      <p:pic>
        <p:nvPicPr>
          <p:cNvPr id="3" name="Picture 2" descr="Graphical user interface, application, table, Excel  Description automatically generated">
            <a:extLst>
              <a:ext uri="{FF2B5EF4-FFF2-40B4-BE49-F238E27FC236}">
                <a16:creationId xmlns:a16="http://schemas.microsoft.com/office/drawing/2014/main" id="{2E60A0A0-1021-4DD4-B6D3-1597D3FCD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24" y="479199"/>
            <a:ext cx="4439478" cy="5654901"/>
          </a:xfrm>
          <a:prstGeom prst="rect">
            <a:avLst/>
          </a:prstGeom>
        </p:spPr>
      </p:pic>
      <p:sp>
        <p:nvSpPr>
          <p:cNvPr id="11" name="TextBox 10">
            <a:extLst>
              <a:ext uri="{FF2B5EF4-FFF2-40B4-BE49-F238E27FC236}">
                <a16:creationId xmlns:a16="http://schemas.microsoft.com/office/drawing/2014/main" id="{B4E899F8-D5D0-4E0C-9041-77924CBC5B33}"/>
              </a:ext>
            </a:extLst>
          </p:cNvPr>
          <p:cNvSpPr txBox="1"/>
          <p:nvPr/>
        </p:nvSpPr>
        <p:spPr>
          <a:xfrm>
            <a:off x="474242" y="2973769"/>
            <a:ext cx="3554556" cy="1477328"/>
          </a:xfrm>
          <a:prstGeom prst="rect">
            <a:avLst/>
          </a:prstGeom>
          <a:noFill/>
        </p:spPr>
        <p:txBody>
          <a:bodyPr wrap="square" rtlCol="0">
            <a:spAutoFit/>
          </a:bodyPr>
          <a:lstStyle/>
          <a:p>
            <a:pPr rtl="0" algn="l"/>
            <a:r>
              <a:rPr lang="en-US" altLang="zh-CN" b="1" dirty="0"/>
              <a:t> </a:t>
            </a:r>
            <a:r>
              <a:rPr lang="en-US" altLang="zh-CN" b="1" dirty="0" err="1"/>
              <a:t>磷酸二钙</a:t>
            </a:r>
            <a:r>
              <a:rPr lang="en-US" altLang="zh-CN" b="1" dirty="0"/>
              <a:t>-SN-</a:t>
            </a:r>
            <a:r>
              <a:rPr lang="en-US" altLang="zh-CN" b="1" dirty="0" err="1"/>
              <a:t>尺寸UL</a:t>
            </a:r>
            <a:r>
              <a:rPr lang="en-US" altLang="zh-CN" b="1" dirty="0"/>
              <a:t>枚举 {len12bits, len18bits}</a:t>
            </a:r>
          </a:p>
          <a:p>
            <a:pPr rtl="0" algn="l"/>
            <a:endParaRPr lang="en-US" altLang="zh-CN" b="1" dirty="0"/>
          </a:p>
          <a:p>
            <a:pPr rtl="0" algn="l"/>
            <a:r>
              <a:rPr lang="en-US" altLang="zh-CN" b="1" dirty="0"/>
              <a:t> </a:t>
            </a:r>
            <a:r>
              <a:rPr lang="en-US" altLang="zh-CN" b="1" dirty="0" err="1"/>
              <a:t>磷酸二钙</a:t>
            </a:r>
            <a:r>
              <a:rPr lang="en-US" altLang="zh-CN" b="1" dirty="0"/>
              <a:t>-SN-</a:t>
            </a:r>
            <a:r>
              <a:rPr lang="en-US" altLang="zh-CN" b="1" dirty="0" err="1"/>
              <a:t>尺码DL</a:t>
            </a:r>
            <a:r>
              <a:rPr lang="en-US" altLang="zh-CN" b="1" dirty="0"/>
              <a:t>枚举 {len12bits, len18bits}</a:t>
            </a:r>
            <a:endParaRPr lang="zh-CN" altLang="en-US" b="1" dirty="0"/>
          </a:p>
        </p:txBody>
      </p:sp>
      <p:pic>
        <p:nvPicPr>
          <p:cNvPr id="6" name="Picture 5">
            <a:extLst>
              <a:ext uri="{FF2B5EF4-FFF2-40B4-BE49-F238E27FC236}">
                <a16:creationId xmlns:a16="http://schemas.microsoft.com/office/drawing/2014/main" id="{0E75F600-5A14-45E2-A843-A621E8A618F0}"/>
              </a:ext>
            </a:extLst>
          </p:cNvPr>
          <p:cNvPicPr>
            <a:picLocks noChangeAspect="1"/>
          </p:cNvPicPr>
          <p:nvPr/>
        </p:nvPicPr>
        <p:blipFill>
          <a:blip r:embed="rId4"/>
          <a:stretch>
            <a:fillRect/>
          </a:stretch>
        </p:blipFill>
        <p:spPr>
          <a:xfrm>
            <a:off x="466172" y="4678302"/>
            <a:ext cx="5629275" cy="1009650"/>
          </a:xfrm>
          <a:prstGeom prst="rect">
            <a:avLst/>
          </a:prstGeom>
        </p:spPr>
      </p:pic>
      <p:sp>
        <p:nvSpPr>
          <p:cNvPr id="7" name="TextBox 6">
            <a:extLst>
              <a:ext uri="{FF2B5EF4-FFF2-40B4-BE49-F238E27FC236}">
                <a16:creationId xmlns:a16="http://schemas.microsoft.com/office/drawing/2014/main" id="{89F08179-2AAA-4D0D-9E5E-F0B53C51D110}"/>
              </a:ext>
            </a:extLst>
          </p:cNvPr>
          <p:cNvSpPr txBox="1"/>
          <p:nvPr/>
        </p:nvSpPr>
        <p:spPr>
          <a:xfrm>
            <a:off x="466172" y="5800896"/>
            <a:ext cx="10886313" cy="923330"/>
          </a:xfrm>
          <a:prstGeom prst="rect">
            <a:avLst/>
          </a:prstGeom>
          <a:noFill/>
        </p:spPr>
        <p:txBody>
          <a:bodyPr wrap="none" rtlCol="0">
            <a:spAutoFit/>
          </a:bodyPr>
          <a:lstStyle/>
          <a:p>
            <a:pPr rtl="0" algn="l"/>
            <a:r>
              <a:rPr lang="en-US" altLang="zh-CN" b="1" dirty="0"/>
              <a:t>直流/直流</a:t>
            </a:r>
          </a:p>
          <a:p>
            <a:pPr rtl="0" algn="l"/>
            <a:r>
              <a:rPr lang="en-US" altLang="zh-CN" b="1" dirty="0"/>
              <a:t>长度：1位</a:t>
            </a:r>
          </a:p>
          <a:p>
            <a:pPr rtl="0" algn="l"/>
            <a:r>
              <a:rPr lang="en-US" altLang="zh-CN" b="1" dirty="0"/>
              <a:t>该字段指示相应的PDCP PDU是PDCP数据PDU还是PDCP控制PDU。</a:t>
            </a:r>
            <a:endParaRPr lang="zh-CN" altLang="en-US" b="1" dirty="0"/>
          </a:p>
        </p:txBody>
      </p:sp>
    </p:spTree>
    <p:extLst>
      <p:ext uri="{BB962C8B-B14F-4D97-AF65-F5344CB8AC3E}">
        <p14:creationId xmlns:p14="http://schemas.microsoft.com/office/powerpoint/2010/main" val="306165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466172" y="1618007"/>
            <a:ext cx="10414739" cy="46498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dirty="0"/>
              <a:t>PDCPSRB</a:t>
            </a:r>
            <a:r>
              <a:rPr lang="en-US" altLang="zh-CN" sz="2800" dirty="0">
                <a:latin typeface="+mn-lt"/>
              </a:rPr>
              <a:t>配电单元</a:t>
            </a:r>
            <a:endParaRPr lang="en-US" dirty="0"/>
          </a:p>
          <a:p>
            <a:pPr indent="0" rtl="0" algn="l">
              <a:buNone/>
            </a:pPr>
            <a:r>
              <a:rPr lang="en-US" dirty="0"/>
              <a:t>（12 位</a:t>
            </a:r>
            <a:r>
              <a:rPr lang="en-US" dirty="0" err="1"/>
              <a:t>锡</a:t>
            </a:r>
            <a:r>
              <a:rPr lang="en-US" dirty="0"/>
              <a:t>仅有的）</a:t>
            </a:r>
          </a:p>
          <a:p>
            <a:pPr marL="1028700" lvl="1" indent="-342900" rtl="0" algn="l"/>
            <a:endParaRPr lang="en-US" dirty="0"/>
          </a:p>
          <a:p>
            <a:pPr marL="1028700" lvl="1" indent="-342900" rtl="0" algn="l"/>
            <a:endParaRPr lang="en-US" dirty="0"/>
          </a:p>
          <a:p>
            <a:pPr marL="1028700" lvl="1" indent="-342900" rtl="0" algn="l"/>
            <a:endParaRPr lang="en-US" dirty="0"/>
          </a:p>
        </p:txBody>
      </p:sp>
      <p:pic>
        <p:nvPicPr>
          <p:cNvPr id="10" name="Picture 9">
            <a:extLst>
              <a:ext uri="{FF2B5EF4-FFF2-40B4-BE49-F238E27FC236}">
                <a16:creationId xmlns:a16="http://schemas.microsoft.com/office/drawing/2014/main" id="{19C1A677-52A4-4E39-A0AE-045601855C6C}"/>
              </a:ext>
            </a:extLst>
          </p:cNvPr>
          <p:cNvPicPr>
            <a:picLocks noChangeAspect="1"/>
          </p:cNvPicPr>
          <p:nvPr/>
        </p:nvPicPr>
        <p:blipFill>
          <a:blip r:embed="rId2"/>
          <a:stretch>
            <a:fillRect/>
          </a:stretch>
        </p:blipFill>
        <p:spPr>
          <a:xfrm>
            <a:off x="5368467" y="1223962"/>
            <a:ext cx="5433048" cy="4249738"/>
          </a:xfrm>
          <a:prstGeom prst="rect">
            <a:avLst/>
          </a:prstGeom>
        </p:spPr>
      </p:pic>
      <p:pic>
        <p:nvPicPr>
          <p:cNvPr id="6" name="Picture 5">
            <a:extLst>
              <a:ext uri="{FF2B5EF4-FFF2-40B4-BE49-F238E27FC236}">
                <a16:creationId xmlns:a16="http://schemas.microsoft.com/office/drawing/2014/main" id="{55E95E04-0C19-404A-8997-279526F5740D}"/>
              </a:ext>
            </a:extLst>
          </p:cNvPr>
          <p:cNvPicPr>
            <a:picLocks noChangeAspect="1"/>
          </p:cNvPicPr>
          <p:nvPr/>
        </p:nvPicPr>
        <p:blipFill>
          <a:blip r:embed="rId3"/>
          <a:stretch>
            <a:fillRect/>
          </a:stretch>
        </p:blipFill>
        <p:spPr>
          <a:xfrm>
            <a:off x="312232" y="3112120"/>
            <a:ext cx="5210175" cy="2828925"/>
          </a:xfrm>
          <a:prstGeom prst="rect">
            <a:avLst/>
          </a:prstGeom>
        </p:spPr>
      </p:pic>
    </p:spTree>
    <p:extLst>
      <p:ext uri="{BB962C8B-B14F-4D97-AF65-F5344CB8AC3E}">
        <p14:creationId xmlns:p14="http://schemas.microsoft.com/office/powerpoint/2010/main" val="56765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161099" y="2399885"/>
            <a:ext cx="3941002" cy="5719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dirty="0"/>
              <a:t>PDCP控制</a:t>
            </a:r>
            <a:r>
              <a:rPr lang="en-US" altLang="zh-CN" sz="2800" dirty="0">
                <a:latin typeface="+mn-lt"/>
              </a:rPr>
              <a:t>配电单元</a:t>
            </a:r>
            <a:endParaRPr lang="en-US" dirty="0"/>
          </a:p>
          <a:p>
            <a:pPr marL="1028700" lvl="1" indent="-342900" rtl="0" algn="l"/>
            <a:endParaRPr lang="en-US" dirty="0"/>
          </a:p>
          <a:p>
            <a:pPr marL="1028700" lvl="1" indent="-342900" rtl="0" algn="l"/>
            <a:endParaRPr lang="en-US" dirty="0"/>
          </a:p>
          <a:p>
            <a:pPr marL="1028700" lvl="1" indent="-342900" rtl="0" algn="l"/>
            <a:endParaRPr lang="en-US" dirty="0"/>
          </a:p>
        </p:txBody>
      </p:sp>
      <p:pic>
        <p:nvPicPr>
          <p:cNvPr id="3" name="Picture 2">
            <a:extLst>
              <a:ext uri="{FF2B5EF4-FFF2-40B4-BE49-F238E27FC236}">
                <a16:creationId xmlns:a16="http://schemas.microsoft.com/office/drawing/2014/main" id="{51D83310-7CA4-4A9D-A86D-50D4F5CC1AEF}"/>
              </a:ext>
            </a:extLst>
          </p:cNvPr>
          <p:cNvPicPr>
            <a:picLocks noChangeAspect="1"/>
          </p:cNvPicPr>
          <p:nvPr/>
        </p:nvPicPr>
        <p:blipFill>
          <a:blip r:embed="rId2"/>
          <a:stretch>
            <a:fillRect/>
          </a:stretch>
        </p:blipFill>
        <p:spPr>
          <a:xfrm>
            <a:off x="5805487" y="869537"/>
            <a:ext cx="5381625" cy="4352925"/>
          </a:xfrm>
          <a:prstGeom prst="rect">
            <a:avLst/>
          </a:prstGeom>
        </p:spPr>
      </p:pic>
      <p:pic>
        <p:nvPicPr>
          <p:cNvPr id="7" name="Picture 6">
            <a:extLst>
              <a:ext uri="{FF2B5EF4-FFF2-40B4-BE49-F238E27FC236}">
                <a16:creationId xmlns:a16="http://schemas.microsoft.com/office/drawing/2014/main" id="{E71B4605-7EBF-4BF5-9F2A-5805CEBA7CDD}"/>
              </a:ext>
            </a:extLst>
          </p:cNvPr>
          <p:cNvPicPr>
            <a:picLocks noChangeAspect="1"/>
          </p:cNvPicPr>
          <p:nvPr/>
        </p:nvPicPr>
        <p:blipFill>
          <a:blip r:embed="rId3"/>
          <a:stretch>
            <a:fillRect/>
          </a:stretch>
        </p:blipFill>
        <p:spPr>
          <a:xfrm>
            <a:off x="161099" y="3217864"/>
            <a:ext cx="5644388" cy="1143000"/>
          </a:xfrm>
          <a:prstGeom prst="rect">
            <a:avLst/>
          </a:prstGeom>
        </p:spPr>
      </p:pic>
      <p:sp>
        <p:nvSpPr>
          <p:cNvPr id="8" name="TextBox 7">
            <a:extLst>
              <a:ext uri="{FF2B5EF4-FFF2-40B4-BE49-F238E27FC236}">
                <a16:creationId xmlns:a16="http://schemas.microsoft.com/office/drawing/2014/main" id="{3C183350-8597-4763-AF4F-43D32053227B}"/>
              </a:ext>
            </a:extLst>
          </p:cNvPr>
          <p:cNvSpPr txBox="1"/>
          <p:nvPr/>
        </p:nvSpPr>
        <p:spPr>
          <a:xfrm>
            <a:off x="279400" y="4931374"/>
            <a:ext cx="5194300" cy="923330"/>
          </a:xfrm>
          <a:prstGeom prst="rect">
            <a:avLst/>
          </a:prstGeom>
          <a:noFill/>
        </p:spPr>
        <p:txBody>
          <a:bodyPr wrap="square" rtlCol="0">
            <a:spAutoFit/>
          </a:bodyPr>
          <a:lstStyle/>
          <a:p>
            <a:pPr rtl="0" algn="l"/>
            <a:r>
              <a:rPr lang="en-US" altLang="zh-CN" b="1" dirty="0"/>
              <a:t>第一个失踪</a:t>
            </a:r>
            <a:r>
              <a:rPr lang="en-US" altLang="zh-CN" b="1" dirty="0" err="1"/>
              <a:t>数数</a:t>
            </a:r>
            <a:r>
              <a:rPr lang="en-US" altLang="zh-CN" dirty="0" err="1"/>
              <a:t>：这</a:t>
            </a:r>
            <a:r>
              <a:rPr lang="en-US" altLang="zh-CN" dirty="0"/>
              <a:t>字段指示重新排序窗口内第一个丢失的 PDCP SDU 的 COUNT 值</a:t>
            </a:r>
            <a:endParaRPr lang="zh-CN" altLang="en-US" dirty="0"/>
          </a:p>
        </p:txBody>
      </p:sp>
    </p:spTree>
    <p:extLst>
      <p:ext uri="{BB962C8B-B14F-4D97-AF65-F5344CB8AC3E}">
        <p14:creationId xmlns:p14="http://schemas.microsoft.com/office/powerpoint/2010/main" val="73366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extBox 7">
            <a:extLst>
              <a:ext uri="{FF2B5EF4-FFF2-40B4-BE49-F238E27FC236}">
                <a16:creationId xmlns:a16="http://schemas.microsoft.com/office/drawing/2014/main" id="{9C8303BE-ABB5-4327-A5E4-6758146E1FA2}"/>
              </a:ext>
            </a:extLst>
          </p:cNvPr>
          <p:cNvSpPr txBox="1"/>
          <p:nvPr/>
        </p:nvSpPr>
        <p:spPr>
          <a:xfrm>
            <a:off x="466172" y="2722398"/>
            <a:ext cx="3238500" cy="954107"/>
          </a:xfrm>
          <a:prstGeom prst="rect">
            <a:avLst/>
          </a:prstGeom>
          <a:noFill/>
        </p:spPr>
        <p:txBody>
          <a:bodyPr wrap="square" rtlCol="0">
            <a:spAutoFit/>
          </a:bodyPr>
          <a:lstStyle/>
          <a:p>
            <a:pPr rtl="0" algn="l"/>
            <a:endParaRPr lang="en-US" altLang="zh-CN" sz="1800" b="0" i="0" u="none" strike="noStrike" dirty="0">
              <a:solidFill>
                <a:srgbClr val="4D4D4D"/>
              </a:solidFill>
              <a:effectLst/>
              <a:latin typeface="-apple-system"/>
            </a:endParaRPr>
          </a:p>
          <a:p>
            <a:pPr rtl="0" algn="l"/>
            <a:r>
              <a:rPr lang="en-US" altLang="zh-CN" sz="2000" b="1" i="0" u="none" strike="noStrike" dirty="0">
                <a:solidFill>
                  <a:srgbClr val="4D4D4D"/>
                </a:solidFill>
                <a:effectLst/>
                <a:latin typeface="-apple-system"/>
              </a:rPr>
              <a:t>数数</a:t>
            </a:r>
            <a:r>
              <a:rPr lang="en-US" altLang="zh-CN" sz="1800" b="0" i="0" u="none" strike="noStrike" dirty="0">
                <a:solidFill>
                  <a:srgbClr val="4D4D4D"/>
                </a:solidFill>
                <a:effectLst/>
                <a:latin typeface="-apple-system"/>
              </a:rPr>
              <a:t> </a:t>
            </a:r>
          </a:p>
          <a:p>
            <a:pPr rtl="0" algn="l"/>
            <a:r>
              <a:rPr lang="en-US" altLang="zh-CN" sz="1800" b="0" i="0" u="none" strike="noStrike" dirty="0">
                <a:solidFill>
                  <a:srgbClr val="4D4D4D"/>
                </a:solidFill>
                <a:effectLst/>
                <a:latin typeface="-apple-system"/>
              </a:rPr>
              <a:t>高频网络</a:t>
            </a:r>
            <a:r>
              <a:rPr lang="zh-CN" altLang="en-US" dirty="0">
                <a:solidFill>
                  <a:srgbClr val="4D4D4D"/>
                </a:solidFill>
                <a:latin typeface="-apple-system"/>
              </a:rPr>
              <a:t> </a:t>
            </a:r>
            <a:r>
              <a:rPr lang="en-US" altLang="zh-CN" sz="1800" b="0" i="0" u="none" strike="noStrike" dirty="0">
                <a:solidFill>
                  <a:srgbClr val="4D4D4D"/>
                </a:solidFill>
                <a:effectLst/>
                <a:latin typeface="-apple-system"/>
              </a:rPr>
              <a:t>位长度 = 32 - PDCP SN</a:t>
            </a:r>
            <a:endParaRPr lang="zh-CN" altLang="en-US" dirty="0"/>
          </a:p>
        </p:txBody>
      </p:sp>
      <p:pic>
        <p:nvPicPr>
          <p:cNvPr id="9" name="Picture 8">
            <a:extLst>
              <a:ext uri="{FF2B5EF4-FFF2-40B4-BE49-F238E27FC236}">
                <a16:creationId xmlns:a16="http://schemas.microsoft.com/office/drawing/2014/main" id="{4E3BE993-A500-4938-87B9-B523C1C620F5}"/>
              </a:ext>
            </a:extLst>
          </p:cNvPr>
          <p:cNvPicPr>
            <a:picLocks noChangeAspect="1"/>
          </p:cNvPicPr>
          <p:nvPr/>
        </p:nvPicPr>
        <p:blipFill>
          <a:blip r:embed="rId2"/>
          <a:stretch>
            <a:fillRect/>
          </a:stretch>
        </p:blipFill>
        <p:spPr>
          <a:xfrm>
            <a:off x="466171" y="4995600"/>
            <a:ext cx="6950628" cy="1030915"/>
          </a:xfrm>
          <a:prstGeom prst="rect">
            <a:avLst/>
          </a:prstGeom>
        </p:spPr>
      </p:pic>
      <p:sp>
        <p:nvSpPr>
          <p:cNvPr id="3" name="TextBox 2">
            <a:extLst>
              <a:ext uri="{FF2B5EF4-FFF2-40B4-BE49-F238E27FC236}">
                <a16:creationId xmlns:a16="http://schemas.microsoft.com/office/drawing/2014/main" id="{7E9E8373-2777-4DB2-8794-097E14641E81}"/>
              </a:ext>
            </a:extLst>
          </p:cNvPr>
          <p:cNvSpPr txBox="1"/>
          <p:nvPr/>
        </p:nvSpPr>
        <p:spPr>
          <a:xfrm>
            <a:off x="466171" y="2076067"/>
            <a:ext cx="8770593" cy="923330"/>
          </a:xfrm>
          <a:prstGeom prst="rect">
            <a:avLst/>
          </a:prstGeom>
          <a:noFill/>
        </p:spPr>
        <p:txBody>
          <a:bodyPr wrap="square" rtlCol="0">
            <a:spAutoFit/>
          </a:bodyPr>
          <a:lstStyle/>
          <a:p>
            <a:pPr rtl="0" algn="l"/>
            <a:r>
              <a:rPr kumimoji="0" lang="en-GB" altLang="zh-CN" sz="1800" b="1" i="0" u="none" strike="noStrike" cap="none" normalizeH="0" baseline="0" dirty="0">
                <a:ln>
                  <a:noFill/>
                </a:ln>
                <a:solidFill>
                  <a:schemeClr val="tx1"/>
                </a:solidFill>
                <a:effectLst/>
                <a:ea typeface="宋体" panose="02010600030101010101" pitchFamily="2" charset="-122"/>
                <a:cs typeface="Times New Roman" panose="02020603050405020304" pitchFamily="18" charset="0"/>
              </a:rPr>
              <a:t>COUNT值由HFN(超帧号)和PDCP SN组成。</a:t>
            </a:r>
          </a:p>
          <a:p>
            <a:pPr rtl="0" algn="l"/>
            <a:endParaRPr kumimoji="0" lang="en-GB" altLang="zh-CN" sz="1800" b="1" i="0" u="none" strike="noStrike" cap="none" normalizeH="0" baseline="0" dirty="0">
              <a:ln>
                <a:noFill/>
              </a:ln>
              <a:solidFill>
                <a:schemeClr val="tx1"/>
              </a:solidFill>
              <a:effectLst/>
              <a:ea typeface="宋体" panose="02010600030101010101" pitchFamily="2" charset="-122"/>
              <a:cs typeface="Times New Roman" panose="02020603050405020304" pitchFamily="18" charset="0"/>
            </a:endParaRPr>
          </a:p>
          <a:p>
            <a:pPr rtl="0" algn="l"/>
            <a:endParaRPr lang="zh-CN" altLang="en-US" dirty="0"/>
          </a:p>
        </p:txBody>
      </p:sp>
      <p:pic>
        <p:nvPicPr>
          <p:cNvPr id="5" name="Picture 4">
            <a:extLst>
              <a:ext uri="{FF2B5EF4-FFF2-40B4-BE49-F238E27FC236}">
                <a16:creationId xmlns:a16="http://schemas.microsoft.com/office/drawing/2014/main" id="{39B4B191-F63D-459B-B9EC-CF86153F2341}"/>
              </a:ext>
            </a:extLst>
          </p:cNvPr>
          <p:cNvPicPr>
            <a:picLocks noChangeAspect="1"/>
          </p:cNvPicPr>
          <p:nvPr/>
        </p:nvPicPr>
        <p:blipFill>
          <a:blip r:embed="rId3"/>
          <a:stretch>
            <a:fillRect/>
          </a:stretch>
        </p:blipFill>
        <p:spPr>
          <a:xfrm>
            <a:off x="466171" y="3883615"/>
            <a:ext cx="4400550" cy="904875"/>
          </a:xfrm>
          <a:prstGeom prst="rect">
            <a:avLst/>
          </a:prstGeom>
        </p:spPr>
      </p:pic>
    </p:spTree>
    <p:extLst>
      <p:ext uri="{BB962C8B-B14F-4D97-AF65-F5344CB8AC3E}">
        <p14:creationId xmlns:p14="http://schemas.microsoft.com/office/powerpoint/2010/main" val="207190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10" name="TextBox 9">
            <a:extLst>
              <a:ext uri="{FF2B5EF4-FFF2-40B4-BE49-F238E27FC236}">
                <a16:creationId xmlns:a16="http://schemas.microsoft.com/office/drawing/2014/main" id="{39581B5C-F55D-4E28-8443-C8289AE60571}"/>
              </a:ext>
            </a:extLst>
          </p:cNvPr>
          <p:cNvSpPr txBox="1"/>
          <p:nvPr/>
        </p:nvSpPr>
        <p:spPr>
          <a:xfrm>
            <a:off x="466172" y="2019729"/>
            <a:ext cx="3940502" cy="400110"/>
          </a:xfrm>
          <a:prstGeom prst="rect">
            <a:avLst/>
          </a:prstGeom>
          <a:noFill/>
        </p:spPr>
        <p:txBody>
          <a:bodyPr wrap="none" rtlCol="0">
            <a:spAutoFit/>
          </a:bodyPr>
          <a:lstStyle/>
          <a:p>
            <a:pPr rtl="0" algn="l"/>
            <a:r>
              <a:rPr lang="en-US" altLang="zh-CN" sz="2000" b="1" dirty="0" err="1"/>
              <a:t>安全：诚信</a:t>
            </a:r>
            <a:r>
              <a:rPr lang="en-US" altLang="zh-CN" sz="2000" b="1" dirty="0"/>
              <a:t>和加密</a:t>
            </a:r>
            <a:endParaRPr lang="zh-CN" altLang="en-US" sz="2000" b="1" dirty="0"/>
          </a:p>
        </p:txBody>
      </p:sp>
      <p:pic>
        <p:nvPicPr>
          <p:cNvPr id="12" name="Picture 11">
            <a:extLst>
              <a:ext uri="{FF2B5EF4-FFF2-40B4-BE49-F238E27FC236}">
                <a16:creationId xmlns:a16="http://schemas.microsoft.com/office/drawing/2014/main" id="{A3229C18-F448-4A7C-B154-587A1B473C95}"/>
              </a:ext>
            </a:extLst>
          </p:cNvPr>
          <p:cNvPicPr>
            <a:picLocks noChangeAspect="1"/>
          </p:cNvPicPr>
          <p:nvPr/>
        </p:nvPicPr>
        <p:blipFill>
          <a:blip r:embed="rId2"/>
          <a:stretch>
            <a:fillRect/>
          </a:stretch>
        </p:blipFill>
        <p:spPr>
          <a:xfrm>
            <a:off x="466172" y="2861090"/>
            <a:ext cx="8516378" cy="2681581"/>
          </a:xfrm>
          <a:prstGeom prst="rect">
            <a:avLst/>
          </a:prstGeom>
        </p:spPr>
      </p:pic>
    </p:spTree>
    <p:extLst>
      <p:ext uri="{BB962C8B-B14F-4D97-AF65-F5344CB8AC3E}">
        <p14:creationId xmlns:p14="http://schemas.microsoft.com/office/powerpoint/2010/main" val="763997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3" name="TextBox 2">
            <a:extLst>
              <a:ext uri="{FF2B5EF4-FFF2-40B4-BE49-F238E27FC236}">
                <a16:creationId xmlns:a16="http://schemas.microsoft.com/office/drawing/2014/main" id="{AB7C9B7D-57DD-4C10-982A-1910700CAA5F}"/>
              </a:ext>
            </a:extLst>
          </p:cNvPr>
          <p:cNvSpPr txBox="1"/>
          <p:nvPr/>
        </p:nvSpPr>
        <p:spPr>
          <a:xfrm>
            <a:off x="466172" y="1674674"/>
            <a:ext cx="8723863" cy="1754326"/>
          </a:xfrm>
          <a:prstGeom prst="rect">
            <a:avLst/>
          </a:prstGeom>
          <a:noFill/>
        </p:spPr>
        <p:txBody>
          <a:bodyPr wrap="none" rtlCol="0">
            <a:spAutoFit/>
          </a:bodyPr>
          <a:lstStyle/>
          <a:p>
            <a:pPr rtl="0" algn="l"/>
            <a:r>
              <a:rPr lang="en-US" altLang="zh-CN" sz="1800" b="1" dirty="0">
                <a:latin typeface="+mn-lt"/>
              </a:rPr>
              <a:t>完整性保护</a:t>
            </a:r>
          </a:p>
          <a:p>
            <a:pPr rtl="0" algn="l"/>
            <a:endParaRPr lang="en-US" altLang="zh-CN" b="1" dirty="0"/>
          </a:p>
          <a:p>
            <a:pPr marL="285750" indent="-285750" rtl="0" algn="l">
              <a:buFont typeface="Arial" panose="020B0604020202020204" pitchFamily="34" charset="0"/>
              <a:buChar char="•"/>
            </a:pPr>
            <a:r>
              <a:rPr lang="en-US" altLang="zh-CN" b="1" dirty="0">
                <a:latin typeface="+mn-ea"/>
              </a:rPr>
              <a:t>在DL中，MAC-I（消息</a:t>
            </a:r>
            <a:r>
              <a:rPr lang="en-US" altLang="zh-CN" b="1" dirty="0" err="1">
                <a:latin typeface="+mn-ea"/>
              </a:rPr>
              <a:t>认证</a:t>
            </a:r>
            <a:r>
              <a:rPr lang="en-US" altLang="zh-CN" b="1" dirty="0">
                <a:latin typeface="+mn-ea"/>
              </a:rPr>
              <a:t>代码为</a:t>
            </a:r>
            <a:r>
              <a:rPr lang="en-US" altLang="zh-CN" b="1" dirty="0" err="1">
                <a:latin typeface="+mn-ea"/>
              </a:rPr>
              <a:t>诚信</a:t>
            </a:r>
            <a:r>
              <a:rPr lang="en-US" altLang="zh-CN" b="1" dirty="0">
                <a:latin typeface="+mn-ea"/>
              </a:rPr>
              <a:t>）被添加到数据包中</a:t>
            </a:r>
          </a:p>
          <a:p>
            <a:pPr marL="285750" indent="-285750" rtl="0" algn="l">
              <a:buFont typeface="Arial" panose="020B0604020202020204" pitchFamily="34" charset="0"/>
              <a:buChar char="•"/>
            </a:pPr>
            <a:r>
              <a:rPr lang="en-US" altLang="zh-CN" b="1" dirty="0">
                <a:latin typeface="+mn-ea"/>
              </a:rPr>
              <a:t>在UL中，计算MAC-I并与从UE接收到的MAC-I进行比较。</a:t>
            </a:r>
          </a:p>
          <a:p>
            <a:pPr marL="285750" indent="-285750" rtl="0" algn="l">
              <a:buFont typeface="Arial" panose="020B0604020202020204" pitchFamily="34" charset="0"/>
              <a:buChar char="•"/>
            </a:pPr>
            <a:r>
              <a:rPr lang="en-US" altLang="zh-CN" b="1" dirty="0">
                <a:latin typeface="+mn-ea"/>
              </a:rPr>
              <a:t>MAC-I 的计算公式为：</a:t>
            </a:r>
          </a:p>
          <a:p>
            <a:pPr marL="285750" indent="-285750" rtl="0" algn="l">
              <a:buFont typeface="Arial" panose="020B0604020202020204" pitchFamily="34" charset="0"/>
              <a:buChar char="•"/>
            </a:pPr>
            <a:endParaRPr lang="en-US" altLang="zh-CN" dirty="0">
              <a:latin typeface="+mn-ea"/>
            </a:endParaRPr>
          </a:p>
        </p:txBody>
      </p:sp>
      <p:sp>
        <p:nvSpPr>
          <p:cNvPr id="6" name="TextBox 5">
            <a:extLst>
              <a:ext uri="{FF2B5EF4-FFF2-40B4-BE49-F238E27FC236}">
                <a16:creationId xmlns:a16="http://schemas.microsoft.com/office/drawing/2014/main" id="{0F75F264-00C5-4A2A-8B53-C288F8CB337D}"/>
              </a:ext>
            </a:extLst>
          </p:cNvPr>
          <p:cNvSpPr txBox="1"/>
          <p:nvPr/>
        </p:nvSpPr>
        <p:spPr>
          <a:xfrm>
            <a:off x="5197198" y="4861566"/>
            <a:ext cx="5258171" cy="1477328"/>
          </a:xfrm>
          <a:prstGeom prst="rect">
            <a:avLst/>
          </a:prstGeom>
          <a:noFill/>
        </p:spPr>
        <p:txBody>
          <a:bodyPr wrap="none" rtlCol="0">
            <a:spAutoFit/>
          </a:bodyPr>
          <a:lstStyle/>
          <a:p>
            <a:pPr rtl="0" algn="l"/>
            <a:r>
              <a:rPr lang="en-US" altLang="zh-CN" b="1" dirty="0"/>
              <a:t>上链:0 下链:1</a:t>
            </a:r>
            <a:endParaRPr lang="en-US" altLang="zh-CN" sz="1800" b="1" dirty="0">
              <a:latin typeface="+mn-lt"/>
            </a:endParaRPr>
          </a:p>
          <a:p>
            <a:pPr rtl="0" algn="l"/>
            <a:endParaRPr lang="en-US" altLang="zh-CN" sz="1800" b="1" dirty="0">
              <a:latin typeface="+mn-lt"/>
            </a:endParaRPr>
          </a:p>
          <a:p>
            <a:pPr rtl="0" algn="l"/>
            <a:r>
              <a:rPr lang="en-US" altLang="zh-CN" sz="1800" b="1" dirty="0">
                <a:latin typeface="+mn-lt"/>
              </a:rPr>
              <a:t>支持的完整性保护算法：</a:t>
            </a:r>
          </a:p>
          <a:p>
            <a:pPr rtl="0" algn="l"/>
            <a:endParaRPr lang="en-US" altLang="zh-CN" b="1" dirty="0"/>
          </a:p>
          <a:p>
            <a:pPr marL="285750" indent="-285750" rtl="0" algn="l">
              <a:buFont typeface="Arial" panose="020B0604020202020204" pitchFamily="34" charset="0"/>
              <a:buChar char="•"/>
            </a:pPr>
            <a:r>
              <a:rPr lang="en-US" altLang="zh-CN" b="1" dirty="0">
                <a:latin typeface="+mn-ea"/>
              </a:rPr>
              <a:t>NIA0</a:t>
            </a:r>
            <a:r>
              <a:rPr lang="en-US" altLang="zh-CN" dirty="0">
                <a:latin typeface="+mn-ea"/>
              </a:rPr>
              <a:t>（无效的），</a:t>
            </a:r>
            <a:r>
              <a:rPr lang="en-US" altLang="zh-CN" b="1" dirty="0">
                <a:latin typeface="+mn-ea"/>
              </a:rPr>
              <a:t>NIA1</a:t>
            </a:r>
            <a:r>
              <a:rPr lang="en-US" altLang="zh-CN" dirty="0">
                <a:latin typeface="+mn-ea"/>
              </a:rPr>
              <a:t>（AES），</a:t>
            </a:r>
            <a:r>
              <a:rPr lang="en-US" altLang="zh-CN" b="1" dirty="0">
                <a:latin typeface="+mn-ea"/>
              </a:rPr>
              <a:t>NIA2</a:t>
            </a:r>
            <a:r>
              <a:rPr lang="en-US" altLang="zh-CN" dirty="0">
                <a:latin typeface="+mn-ea"/>
              </a:rPr>
              <a:t>（雪3G），</a:t>
            </a:r>
            <a:r>
              <a:rPr lang="en-US" altLang="zh-CN" b="1" dirty="0">
                <a:latin typeface="+mn-ea"/>
              </a:rPr>
              <a:t>NIA3</a:t>
            </a:r>
            <a:r>
              <a:rPr lang="en-US" altLang="zh-CN" dirty="0">
                <a:latin typeface="+mn-ea"/>
              </a:rPr>
              <a:t>(ZUC)</a:t>
            </a:r>
          </a:p>
        </p:txBody>
      </p:sp>
      <p:pic>
        <p:nvPicPr>
          <p:cNvPr id="8" name="Picture 7">
            <a:extLst>
              <a:ext uri="{FF2B5EF4-FFF2-40B4-BE49-F238E27FC236}">
                <a16:creationId xmlns:a16="http://schemas.microsoft.com/office/drawing/2014/main" id="{53C11569-096F-408C-B8F2-B5C4D4E1892E}"/>
              </a:ext>
            </a:extLst>
          </p:cNvPr>
          <p:cNvPicPr>
            <a:picLocks noChangeAspect="1"/>
          </p:cNvPicPr>
          <p:nvPr/>
        </p:nvPicPr>
        <p:blipFill>
          <a:blip r:embed="rId2"/>
          <a:stretch>
            <a:fillRect/>
          </a:stretch>
        </p:blipFill>
        <p:spPr>
          <a:xfrm>
            <a:off x="344939" y="3232196"/>
            <a:ext cx="4852259" cy="2996326"/>
          </a:xfrm>
          <a:prstGeom prst="rect">
            <a:avLst/>
          </a:prstGeom>
        </p:spPr>
      </p:pic>
      <p:cxnSp>
        <p:nvCxnSpPr>
          <p:cNvPr id="10" name="Straight Arrow Connector 9">
            <a:extLst>
              <a:ext uri="{FF2B5EF4-FFF2-40B4-BE49-F238E27FC236}">
                <a16:creationId xmlns:a16="http://schemas.microsoft.com/office/drawing/2014/main" id="{3D5DAC11-F8C9-44ED-BBE8-85ECA9DFBC38}"/>
              </a:ext>
            </a:extLst>
          </p:cNvPr>
          <p:cNvCxnSpPr/>
          <p:nvPr/>
        </p:nvCxnSpPr>
        <p:spPr>
          <a:xfrm flipV="1">
            <a:off x="3060700" y="5067300"/>
            <a:ext cx="2136498" cy="4445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48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135972" y="8890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zh-CN" altLang="en-US" dirty="0"/>
          </a:p>
        </p:txBody>
      </p:sp>
      <p:sp>
        <p:nvSpPr>
          <p:cNvPr id="2" name="TextBox 1">
            <a:extLst>
              <a:ext uri="{FF2B5EF4-FFF2-40B4-BE49-F238E27FC236}">
                <a16:creationId xmlns:a16="http://schemas.microsoft.com/office/drawing/2014/main" id="{166B24A8-5687-4C0F-9EBA-510144537D23}"/>
              </a:ext>
            </a:extLst>
          </p:cNvPr>
          <p:cNvSpPr txBox="1"/>
          <p:nvPr/>
        </p:nvSpPr>
        <p:spPr>
          <a:xfrm>
            <a:off x="266700" y="1684198"/>
            <a:ext cx="8816837" cy="1754326"/>
          </a:xfrm>
          <a:prstGeom prst="rect">
            <a:avLst/>
          </a:prstGeom>
          <a:noFill/>
        </p:spPr>
        <p:txBody>
          <a:bodyPr wrap="none" rtlCol="0">
            <a:spAutoFit/>
          </a:bodyPr>
          <a:lstStyle/>
          <a:p>
            <a:pPr rtl="0" algn="l"/>
            <a:r>
              <a:rPr lang="en-US" altLang="zh-CN" sz="1800" b="1" dirty="0">
                <a:latin typeface="+mn-lt"/>
              </a:rPr>
              <a:t>加密</a:t>
            </a:r>
          </a:p>
          <a:p>
            <a:pPr rtl="0" algn="l"/>
            <a:endParaRPr lang="en-US" altLang="zh-CN" b="1" dirty="0"/>
          </a:p>
          <a:p>
            <a:pPr marL="285750" indent="-285750" rtl="0" algn="l">
              <a:buFont typeface="Arial" panose="020B0604020202020204" pitchFamily="34" charset="0"/>
              <a:buChar char="•"/>
            </a:pPr>
            <a:r>
              <a:rPr lang="en-US" altLang="zh-CN" dirty="0">
                <a:latin typeface="+mn-ea"/>
              </a:rPr>
              <a:t>加密在 SRB 和 DRB 上完成</a:t>
            </a:r>
          </a:p>
          <a:p>
            <a:pPr marL="285750" indent="-285750" rtl="0" algn="l">
              <a:buFont typeface="Arial" panose="020B0604020202020204" pitchFamily="34" charset="0"/>
              <a:buChar char="•"/>
            </a:pPr>
            <a:endParaRPr lang="en-US" altLang="zh-CN" dirty="0">
              <a:latin typeface="+mn-ea"/>
            </a:endParaRPr>
          </a:p>
          <a:p>
            <a:pPr marL="285750" indent="-285750" rtl="0" algn="l">
              <a:buFont typeface="Arial" panose="020B0604020202020204" pitchFamily="34" charset="0"/>
              <a:buChar char="•"/>
            </a:pPr>
            <a:r>
              <a:rPr lang="en-US" altLang="zh-CN" dirty="0"/>
              <a:t>加密的数据单元是 MAC-I 和 PDCP 数据 PDU 的数据部分</a:t>
            </a:r>
          </a:p>
          <a:p>
            <a:pPr rtl="0" algn="l"/>
            <a:r>
              <a:rPr lang="en-US" altLang="zh-CN" dirty="0"/>
              <a:t>除了 SDAP 标头和 SDAP 控制 PDU（如果包含在 PDCP SDU 中）。</a:t>
            </a:r>
            <a:endParaRPr lang="zh-CN" altLang="en-US" dirty="0"/>
          </a:p>
        </p:txBody>
      </p:sp>
      <p:pic>
        <p:nvPicPr>
          <p:cNvPr id="8" name="Picture 7">
            <a:extLst>
              <a:ext uri="{FF2B5EF4-FFF2-40B4-BE49-F238E27FC236}">
                <a16:creationId xmlns:a16="http://schemas.microsoft.com/office/drawing/2014/main" id="{7EB41F82-8070-41D1-878F-8E8380137D45}"/>
              </a:ext>
            </a:extLst>
          </p:cNvPr>
          <p:cNvPicPr>
            <a:picLocks noChangeAspect="1"/>
          </p:cNvPicPr>
          <p:nvPr/>
        </p:nvPicPr>
        <p:blipFill>
          <a:blip r:embed="rId2"/>
          <a:stretch>
            <a:fillRect/>
          </a:stretch>
        </p:blipFill>
        <p:spPr>
          <a:xfrm>
            <a:off x="0" y="3590924"/>
            <a:ext cx="7524750" cy="1895475"/>
          </a:xfrm>
          <a:prstGeom prst="rect">
            <a:avLst/>
          </a:prstGeom>
        </p:spPr>
      </p:pic>
      <p:sp>
        <p:nvSpPr>
          <p:cNvPr id="9" name="TextBox 8">
            <a:extLst>
              <a:ext uri="{FF2B5EF4-FFF2-40B4-BE49-F238E27FC236}">
                <a16:creationId xmlns:a16="http://schemas.microsoft.com/office/drawing/2014/main" id="{E6DC5E77-78A4-4983-BD78-B863A4F9DD04}"/>
              </a:ext>
            </a:extLst>
          </p:cNvPr>
          <p:cNvSpPr txBox="1"/>
          <p:nvPr/>
        </p:nvSpPr>
        <p:spPr>
          <a:xfrm>
            <a:off x="342900" y="5473698"/>
            <a:ext cx="3672800" cy="1200329"/>
          </a:xfrm>
          <a:prstGeom prst="rect">
            <a:avLst/>
          </a:prstGeom>
          <a:noFill/>
        </p:spPr>
        <p:txBody>
          <a:bodyPr wrap="none" rtlCol="0">
            <a:spAutoFit/>
          </a:bodyPr>
          <a:lstStyle/>
          <a:p>
            <a:pPr rtl="0" algn="l"/>
            <a:endParaRPr lang="en-US" altLang="zh-CN" b="1" dirty="0"/>
          </a:p>
          <a:p>
            <a:pPr marL="285750" indent="-285750" rtl="0" algn="l">
              <a:buFont typeface="Arial" panose="020B0604020202020204" pitchFamily="34" charset="0"/>
              <a:buChar char="•"/>
            </a:pPr>
            <a:r>
              <a:rPr lang="en-US" altLang="zh-CN" dirty="0">
                <a:latin typeface="+mn-ea"/>
              </a:rPr>
              <a:t>支持的加密算法：</a:t>
            </a:r>
          </a:p>
          <a:p>
            <a:pPr rtl="0" algn="l"/>
            <a:r>
              <a:rPr lang="en-US" altLang="zh-CN" dirty="0">
                <a:latin typeface="+mn-ea"/>
              </a:rPr>
              <a:t>Snow3g/AES/ZUC</a:t>
            </a:r>
          </a:p>
          <a:p>
            <a:pPr marL="285750" indent="-285750" rtl="0" algn="l">
              <a:buFont typeface="Arial" panose="020B0604020202020204" pitchFamily="34" charset="0"/>
              <a:buChar char="•"/>
            </a:pPr>
            <a:endParaRPr lang="en-US" altLang="zh-CN" dirty="0">
              <a:latin typeface="+mn-ea"/>
            </a:endParaRPr>
          </a:p>
        </p:txBody>
      </p:sp>
    </p:spTree>
    <p:extLst>
      <p:ext uri="{BB962C8B-B14F-4D97-AF65-F5344CB8AC3E}">
        <p14:creationId xmlns:p14="http://schemas.microsoft.com/office/powerpoint/2010/main" val="211050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135972" y="8890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zh-CN" altLang="en-US" dirty="0"/>
          </a:p>
        </p:txBody>
      </p:sp>
      <p:pic>
        <p:nvPicPr>
          <p:cNvPr id="11" name="Picture 10">
            <a:extLst>
              <a:ext uri="{FF2B5EF4-FFF2-40B4-BE49-F238E27FC236}">
                <a16:creationId xmlns:a16="http://schemas.microsoft.com/office/drawing/2014/main" id="{199513C2-256F-422D-9A27-0689F427868E}"/>
              </a:ext>
            </a:extLst>
          </p:cNvPr>
          <p:cNvPicPr>
            <a:picLocks noChangeAspect="1"/>
          </p:cNvPicPr>
          <p:nvPr/>
        </p:nvPicPr>
        <p:blipFill>
          <a:blip r:embed="rId2"/>
          <a:stretch>
            <a:fillRect/>
          </a:stretch>
        </p:blipFill>
        <p:spPr>
          <a:xfrm>
            <a:off x="397565" y="2321479"/>
            <a:ext cx="9538019" cy="4270373"/>
          </a:xfrm>
          <a:prstGeom prst="rect">
            <a:avLst/>
          </a:prstGeom>
        </p:spPr>
      </p:pic>
      <p:sp>
        <p:nvSpPr>
          <p:cNvPr id="2" name="TextBox 1">
            <a:extLst>
              <a:ext uri="{FF2B5EF4-FFF2-40B4-BE49-F238E27FC236}">
                <a16:creationId xmlns:a16="http://schemas.microsoft.com/office/drawing/2014/main" id="{208E4528-2264-4CAD-BC0E-02E6C6AFFFAD}"/>
              </a:ext>
            </a:extLst>
          </p:cNvPr>
          <p:cNvSpPr txBox="1"/>
          <p:nvPr/>
        </p:nvSpPr>
        <p:spPr>
          <a:xfrm>
            <a:off x="397565" y="1675148"/>
            <a:ext cx="1367682" cy="646331"/>
          </a:xfrm>
          <a:prstGeom prst="rect">
            <a:avLst/>
          </a:prstGeom>
          <a:noFill/>
        </p:spPr>
        <p:txBody>
          <a:bodyPr wrap="none" rtlCol="0">
            <a:spAutoFit/>
          </a:bodyPr>
          <a:lstStyle/>
          <a:p>
            <a:pPr rtl="0" algn="l"/>
            <a:r>
              <a:rPr lang="en-US" altLang="zh-CN" sz="1800" b="1" dirty="0">
                <a:latin typeface="+mn-lt"/>
              </a:rPr>
              <a:t>加密</a:t>
            </a:r>
          </a:p>
          <a:p>
            <a:pPr rtl="0" algn="l"/>
            <a:endParaRPr lang="zh-CN" altLang="en-US" dirty="0"/>
          </a:p>
        </p:txBody>
      </p:sp>
    </p:spTree>
    <p:extLst>
      <p:ext uri="{BB962C8B-B14F-4D97-AF65-F5344CB8AC3E}">
        <p14:creationId xmlns:p14="http://schemas.microsoft.com/office/powerpoint/2010/main" val="117355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内部实施</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pic>
        <p:nvPicPr>
          <p:cNvPr id="3" name="Picture 2">
            <a:extLst>
              <a:ext uri="{FF2B5EF4-FFF2-40B4-BE49-F238E27FC236}">
                <a16:creationId xmlns:a16="http://schemas.microsoft.com/office/drawing/2014/main" id="{77205653-748B-4246-AD9B-D984AB01D63E}"/>
              </a:ext>
            </a:extLst>
          </p:cNvPr>
          <p:cNvPicPr>
            <a:picLocks noChangeAspect="1"/>
          </p:cNvPicPr>
          <p:nvPr/>
        </p:nvPicPr>
        <p:blipFill>
          <a:blip r:embed="rId2"/>
          <a:stretch>
            <a:fillRect/>
          </a:stretch>
        </p:blipFill>
        <p:spPr>
          <a:xfrm>
            <a:off x="266700" y="1500187"/>
            <a:ext cx="10720388" cy="4994275"/>
          </a:xfrm>
          <a:prstGeom prst="rect">
            <a:avLst/>
          </a:prstGeom>
        </p:spPr>
      </p:pic>
    </p:spTree>
    <p:extLst>
      <p:ext uri="{BB962C8B-B14F-4D97-AF65-F5344CB8AC3E}">
        <p14:creationId xmlns:p14="http://schemas.microsoft.com/office/powerpoint/2010/main" val="326322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5DB9-990D-42FA-8A96-AE9E2B1A33B1}"/>
              </a:ext>
            </a:extLst>
          </p:cNvPr>
          <p:cNvSpPr>
            <a:spLocks noGrp="1"/>
          </p:cNvSpPr>
          <p:nvPr>
            <p:ph type="ctrTitle"/>
          </p:nvPr>
        </p:nvSpPr>
        <p:spPr>
          <a:xfrm>
            <a:off x="479424" y="470648"/>
            <a:ext cx="8353426" cy="840440"/>
          </a:xfrm>
        </p:spPr>
        <p:txBody>
          <a:bodyPr>
            <a:normAutofit fontScale="90000"/>
          </a:bodyPr>
          <a:lstStyle/>
          <a:p>
            <a:pPr rtl="0" algn="l"/>
            <a:r>
              <a:rPr lang="en-US" dirty="0"/>
              <a:t>议程</a:t>
            </a:r>
            <a:br>
              <a:rPr lang="en-US" dirty="0"/>
            </a:br>
            <a:endParaRPr lang="en-US" dirty="0"/>
          </a:p>
        </p:txBody>
      </p:sp>
      <p:sp>
        <p:nvSpPr>
          <p:cNvPr id="3" name="Subtitle 2">
            <a:extLst>
              <a:ext uri="{FF2B5EF4-FFF2-40B4-BE49-F238E27FC236}">
                <a16:creationId xmlns:a16="http://schemas.microsoft.com/office/drawing/2014/main" id="{BB1DC945-4710-4796-AC34-0832F26E36A9}"/>
              </a:ext>
            </a:extLst>
          </p:cNvPr>
          <p:cNvSpPr>
            <a:spLocks noGrp="1"/>
          </p:cNvSpPr>
          <p:nvPr>
            <p:ph type="subTitle" idx="1"/>
          </p:nvPr>
        </p:nvSpPr>
        <p:spPr>
          <a:xfrm>
            <a:off x="479424" y="1250576"/>
            <a:ext cx="10096687" cy="4883524"/>
          </a:xfrm>
        </p:spPr>
        <p:txBody>
          <a:bodyPr>
            <a:normAutofit/>
          </a:bodyPr>
          <a:lstStyle/>
          <a:p>
            <a:pPr marL="342900" indent="-342900" rtl="0" algn="l">
              <a:buFont typeface="Arial" panose="020B0604020202020204" pitchFamily="34" charset="0"/>
              <a:buChar char="•"/>
            </a:pPr>
            <a:endParaRPr lang="en-US" dirty="0"/>
          </a:p>
          <a:p>
            <a:pPr marL="1028700" lvl="1" indent="-342900" rtl="0" algn="l"/>
            <a:r>
              <a:rPr lang="en-US" altLang="zh-CN" sz="2800" dirty="0"/>
              <a:t>协议栈概述</a:t>
            </a:r>
          </a:p>
          <a:p>
            <a:pPr marL="1028700" lvl="1" indent="-342900" rtl="0" algn="l"/>
            <a:r>
              <a:rPr lang="en-US" sz="2800" dirty="0"/>
              <a:t>基本功能</a:t>
            </a:r>
          </a:p>
          <a:p>
            <a:pPr marL="1028700" lvl="1" indent="-342900" rtl="0" algn="l"/>
            <a:r>
              <a:rPr lang="en-US" sz="2800" dirty="0"/>
              <a:t>协议内部实现</a:t>
            </a:r>
          </a:p>
          <a:p>
            <a:pPr lvl="1" indent="0" rtl="0" algn="l">
              <a:buNone/>
            </a:pPr>
            <a:endParaRPr lang="en-US" dirty="0"/>
          </a:p>
          <a:p>
            <a:pPr lvl="1" indent="0" rtl="0" algn="l">
              <a:buNone/>
            </a:pPr>
            <a:endParaRPr lang="en-US" dirty="0"/>
          </a:p>
          <a:p>
            <a:pPr marL="1028700" lvl="1" indent="-342900" rtl="0" algn="l"/>
            <a:endParaRPr lang="en-US" dirty="0"/>
          </a:p>
        </p:txBody>
      </p:sp>
    </p:spTree>
    <p:extLst>
      <p:ext uri="{BB962C8B-B14F-4D97-AF65-F5344CB8AC3E}">
        <p14:creationId xmlns:p14="http://schemas.microsoft.com/office/powerpoint/2010/main" val="70826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139AE943-37FB-4D79-BADC-5FCA3603FACE}"/>
                  </a:ext>
                </a:extLst>
              </p14:cNvPr>
              <p14:cNvContentPartPr/>
              <p14:nvPr/>
            </p14:nvContentPartPr>
            <p14:xfrm>
              <a:off x="8699020" y="1162740"/>
              <a:ext cx="360" cy="5400"/>
            </p14:xfrm>
          </p:contentPart>
        </mc:Choice>
        <mc:Fallback xmlns="">
          <p:pic>
            <p:nvPicPr>
              <p:cNvPr id="12" name="Ink 11">
                <a:extLst>
                  <a:ext uri="{FF2B5EF4-FFF2-40B4-BE49-F238E27FC236}">
                    <a16:creationId xmlns:a16="http://schemas.microsoft.com/office/drawing/2014/main" id="{139AE943-37FB-4D79-BADC-5FCA3603FACE}"/>
                  </a:ext>
                </a:extLst>
              </p:cNvPr>
              <p:cNvPicPr/>
              <p:nvPr/>
            </p:nvPicPr>
            <p:blipFill>
              <a:blip r:embed="rId8"/>
              <a:stretch>
                <a:fillRect/>
              </a:stretch>
            </p:blipFill>
            <p:spPr>
              <a:xfrm>
                <a:off x="8681380" y="1145100"/>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0E93B098-20F0-418C-9A59-54D84EBBF478}"/>
                  </a:ext>
                </a:extLst>
              </p14:cNvPr>
              <p14:cNvContentPartPr/>
              <p14:nvPr/>
            </p14:nvContentPartPr>
            <p14:xfrm>
              <a:off x="1167820" y="1129980"/>
              <a:ext cx="360" cy="360"/>
            </p14:xfrm>
          </p:contentPart>
        </mc:Choice>
        <mc:Fallback xmlns="">
          <p:pic>
            <p:nvPicPr>
              <p:cNvPr id="13" name="Ink 12">
                <a:extLst>
                  <a:ext uri="{FF2B5EF4-FFF2-40B4-BE49-F238E27FC236}">
                    <a16:creationId xmlns:a16="http://schemas.microsoft.com/office/drawing/2014/main" id="{0E93B098-20F0-418C-9A59-54D84EBBF478}"/>
                  </a:ext>
                </a:extLst>
              </p:cNvPr>
              <p:cNvPicPr/>
              <p:nvPr/>
            </p:nvPicPr>
            <p:blipFill>
              <a:blip r:embed="rId4"/>
              <a:stretch>
                <a:fillRect/>
              </a:stretch>
            </p:blipFill>
            <p:spPr>
              <a:xfrm>
                <a:off x="1150180" y="1111980"/>
                <a:ext cx="36000" cy="36000"/>
              </a:xfrm>
              <a:prstGeom prst="rect">
                <a:avLst/>
              </a:prstGeom>
            </p:spPr>
          </p:pic>
        </mc:Fallback>
      </mc:AlternateContent>
      <p:sp>
        <p:nvSpPr>
          <p:cNvPr id="8" name="TextBox 7">
            <a:extLst>
              <a:ext uri="{FF2B5EF4-FFF2-40B4-BE49-F238E27FC236}">
                <a16:creationId xmlns:a16="http://schemas.microsoft.com/office/drawing/2014/main" id="{7C62A005-9EAD-4336-BB89-7E8AB1A894F6}"/>
              </a:ext>
            </a:extLst>
          </p:cNvPr>
          <p:cNvSpPr txBox="1"/>
          <p:nvPr/>
        </p:nvSpPr>
        <p:spPr>
          <a:xfrm>
            <a:off x="5705475" y="3676650"/>
            <a:ext cx="184731" cy="369332"/>
          </a:xfrm>
          <a:prstGeom prst="rect">
            <a:avLst/>
          </a:prstGeom>
          <a:noFill/>
        </p:spPr>
        <p:txBody>
          <a:bodyPr wrap="none" rtlCol="0">
            <a:spAutoFit/>
          </a:bodyPr>
          <a:lstStyle/>
          <a:p>
            <a:pPr rtl="0" algn="l"/>
            <a:endParaRPr lang="zh-CN" altLang="en-US" dirty="0"/>
          </a:p>
        </p:txBody>
      </p:sp>
      <p:sp>
        <p:nvSpPr>
          <p:cNvPr id="5" name="TextBox 4">
            <a:extLst>
              <a:ext uri="{FF2B5EF4-FFF2-40B4-BE49-F238E27FC236}">
                <a16:creationId xmlns:a16="http://schemas.microsoft.com/office/drawing/2014/main" id="{60BBD9E2-680B-45B2-AD3D-BC4CA2C062D3}"/>
              </a:ext>
            </a:extLst>
          </p:cNvPr>
          <p:cNvSpPr txBox="1"/>
          <p:nvPr/>
        </p:nvSpPr>
        <p:spPr>
          <a:xfrm>
            <a:off x="461299" y="2214711"/>
            <a:ext cx="4772025" cy="2923877"/>
          </a:xfrm>
          <a:prstGeom prst="rect">
            <a:avLst/>
          </a:prstGeom>
          <a:noFill/>
        </p:spPr>
        <p:txBody>
          <a:bodyPr wrap="square" rtlCol="0">
            <a:spAutoFit/>
          </a:bodyPr>
          <a:lstStyle/>
          <a:p>
            <a:pPr rtl="0" algn="l"/>
            <a:r>
              <a:rPr lang="en-US" altLang="zh-CN" sz="3200" b="1" dirty="0"/>
              <a:t>发件人</a:t>
            </a:r>
          </a:p>
          <a:p>
            <a:pPr rtl="0" algn="l"/>
            <a:endParaRPr lang="en-US" altLang="zh-CN" sz="3200" b="1" dirty="0"/>
          </a:p>
          <a:p>
            <a:pPr marL="457200" indent="-457200" rtl="0" algn="l">
              <a:buFont typeface="Arial" panose="020B0604020202020204" pitchFamily="34" charset="0"/>
              <a:buChar char="•"/>
            </a:pPr>
            <a:r>
              <a:rPr lang="en-US" altLang="zh-CN" sz="2000" b="1" dirty="0">
                <a:solidFill>
                  <a:srgbClr val="FF0000"/>
                </a:solidFill>
              </a:rPr>
              <a:t>TX_下一个：</a:t>
            </a:r>
            <a:r>
              <a:rPr lang="en-US" altLang="zh-CN" sz="2000" b="1" dirty="0"/>
              <a:t>发送端的状态变量</a:t>
            </a:r>
          </a:p>
          <a:p>
            <a:pPr marL="457200" indent="-457200" rtl="0" algn="l">
              <a:buFont typeface="Arial" panose="020B0604020202020204" pitchFamily="34" charset="0"/>
              <a:buChar char="•"/>
            </a:pPr>
            <a:endParaRPr lang="en-US" altLang="zh-CN" sz="2000" b="1" dirty="0"/>
          </a:p>
          <a:p>
            <a:pPr marL="457200" indent="-457200" rtl="0" algn="l">
              <a:buFont typeface="Arial" panose="020B0604020202020204" pitchFamily="34" charset="0"/>
              <a:buChar char="•"/>
            </a:pPr>
            <a:r>
              <a:rPr lang="en-US" altLang="zh-CN" sz="2000" b="1" dirty="0">
                <a:solidFill>
                  <a:srgbClr val="FF0000"/>
                </a:solidFill>
              </a:rPr>
              <a:t>丢弃定时器：</a:t>
            </a:r>
            <a:r>
              <a:rPr lang="en-US" altLang="zh-CN" sz="2000" b="1" dirty="0"/>
              <a:t>DRB丢弃定时器，只有DRB有。用于防止发送缓冲区拥塞。</a:t>
            </a:r>
            <a:endParaRPr lang="zh-CN" altLang="en-US" sz="2000" b="1" dirty="0"/>
          </a:p>
        </p:txBody>
      </p:sp>
      <p:sp>
        <p:nvSpPr>
          <p:cNvPr id="14" name="TextBox 13">
            <a:extLst>
              <a:ext uri="{FF2B5EF4-FFF2-40B4-BE49-F238E27FC236}">
                <a16:creationId xmlns:a16="http://schemas.microsoft.com/office/drawing/2014/main" id="{792B62D0-830A-4E3B-855F-11E05AEF168D}"/>
              </a:ext>
            </a:extLst>
          </p:cNvPr>
          <p:cNvSpPr txBox="1"/>
          <p:nvPr/>
        </p:nvSpPr>
        <p:spPr>
          <a:xfrm>
            <a:off x="6012662" y="1352937"/>
            <a:ext cx="5864365" cy="5386090"/>
          </a:xfrm>
          <a:prstGeom prst="rect">
            <a:avLst/>
          </a:prstGeom>
          <a:noFill/>
        </p:spPr>
        <p:txBody>
          <a:bodyPr wrap="square" rtlCol="0">
            <a:spAutoFit/>
          </a:bodyPr>
          <a:lstStyle/>
          <a:p>
            <a:pPr rtl="0" algn="l"/>
            <a:r>
              <a:rPr lang="en-US" altLang="zh-CN" sz="3200" b="1" dirty="0"/>
              <a:t>接收器</a:t>
            </a:r>
          </a:p>
          <a:p>
            <a:pPr rtl="0" algn="l"/>
            <a:endParaRPr lang="en-US" altLang="zh-CN" sz="3200" b="1" dirty="0"/>
          </a:p>
          <a:p>
            <a:pPr marL="457200" indent="-457200" rtl="0" algn="l">
              <a:buFont typeface="Arial" panose="020B0604020202020204" pitchFamily="34" charset="0"/>
              <a:buChar char="•"/>
            </a:pPr>
            <a:r>
              <a:rPr lang="en-US" altLang="zh-CN" sz="2000" b="1" dirty="0">
                <a:solidFill>
                  <a:srgbClr val="FF0000"/>
                </a:solidFill>
              </a:rPr>
              <a:t>RX_下一个：</a:t>
            </a:r>
            <a:r>
              <a:rPr lang="en-US" altLang="zh-CN" sz="2000" b="1" dirty="0"/>
              <a:t>接收端状态变量，预计接收下一个COUNT值</a:t>
            </a:r>
          </a:p>
          <a:p>
            <a:pPr marL="342900" indent="-342900" rtl="0" algn="l">
              <a:buFont typeface="Arial" panose="020B0604020202020204" pitchFamily="34" charset="0"/>
              <a:buChar char="•"/>
            </a:pPr>
            <a:endParaRPr lang="en-US" altLang="zh-CN" sz="2000" b="1" dirty="0">
              <a:solidFill>
                <a:srgbClr val="FF0000"/>
              </a:solidFill>
            </a:endParaRPr>
          </a:p>
          <a:p>
            <a:pPr marL="457200" indent="-457200" rtl="0" algn="l">
              <a:buFont typeface="Arial" panose="020B0604020202020204" pitchFamily="34" charset="0"/>
              <a:buChar char="•"/>
            </a:pPr>
            <a:r>
              <a:rPr lang="en-US" altLang="zh-CN" sz="2000" b="1" dirty="0">
                <a:solidFill>
                  <a:srgbClr val="FF0000"/>
                </a:solidFill>
              </a:rPr>
              <a:t>RX_DELIV：</a:t>
            </a:r>
            <a:r>
              <a:rPr lang="en-US" altLang="zh-CN" sz="2000" b="1" dirty="0"/>
              <a:t>第一个 SDU 计数尚未在接收窗口中传递。</a:t>
            </a:r>
          </a:p>
          <a:p>
            <a:pPr marL="342900" indent="-342900" rtl="0" algn="l">
              <a:buFont typeface="Arial" panose="020B0604020202020204" pitchFamily="34" charset="0"/>
              <a:buChar char="•"/>
            </a:pPr>
            <a:endParaRPr lang="en-US" altLang="zh-CN" sz="2000" b="1" dirty="0">
              <a:solidFill>
                <a:srgbClr val="FF0000"/>
              </a:solidFill>
            </a:endParaRPr>
          </a:p>
          <a:p>
            <a:pPr marL="342900" indent="-342900" rtl="0" algn="l">
              <a:buFont typeface="Arial" panose="020B0604020202020204" pitchFamily="34" charset="0"/>
              <a:buChar char="•"/>
            </a:pPr>
            <a:r>
              <a:rPr lang="en-US" altLang="zh-CN" sz="2000" b="1" dirty="0">
                <a:solidFill>
                  <a:srgbClr val="FF0000"/>
                </a:solidFill>
              </a:rPr>
              <a:t>RX_REORD：</a:t>
            </a:r>
            <a:r>
              <a:rPr lang="en-US" altLang="zh-CN" sz="2000" b="1" dirty="0"/>
              <a:t>接收窗口启动的T-ordering定时器的PDCP Data PDU对应的计数值</a:t>
            </a:r>
          </a:p>
          <a:p>
            <a:pPr marL="342900" indent="-342900" rtl="0" algn="l">
              <a:buFont typeface="Arial" panose="020B0604020202020204" pitchFamily="34" charset="0"/>
              <a:buChar char="•"/>
            </a:pPr>
            <a:endParaRPr lang="en-US" altLang="zh-CN" sz="2000" b="1" dirty="0">
              <a:solidFill>
                <a:srgbClr val="FF0000"/>
              </a:solidFill>
            </a:endParaRPr>
          </a:p>
          <a:p>
            <a:pPr marL="457200" indent="-457200" rtl="0" algn="l">
              <a:buFont typeface="Arial" panose="020B0604020202020204" pitchFamily="34" charset="0"/>
              <a:buChar char="•"/>
            </a:pPr>
            <a:r>
              <a:rPr lang="en-US" altLang="zh-CN" sz="2000" b="1" dirty="0" err="1">
                <a:solidFill>
                  <a:srgbClr val="FF0000"/>
                </a:solidFill>
              </a:rPr>
              <a:t>窗口大小</a:t>
            </a:r>
            <a:r>
              <a:rPr lang="en-US" altLang="zh-CN" sz="2000" b="1" dirty="0">
                <a:solidFill>
                  <a:srgbClr val="FF0000"/>
                </a:solidFill>
              </a:rPr>
              <a:t>:</a:t>
            </a:r>
            <a:r>
              <a:rPr lang="en-US" altLang="zh-CN" sz="2000" b="1" dirty="0"/>
              <a:t>常数，接收窗口大小 = 2^[(PDCP-SN-SIZE) – 1]</a:t>
            </a:r>
          </a:p>
          <a:p>
            <a:pPr marL="342900" indent="-342900" rtl="0" algn="l">
              <a:buFont typeface="Arial" panose="020B0604020202020204" pitchFamily="34" charset="0"/>
              <a:buChar char="•"/>
            </a:pPr>
            <a:endParaRPr lang="en-US" altLang="zh-CN" sz="2000" b="1" dirty="0">
              <a:solidFill>
                <a:srgbClr val="FF0000"/>
              </a:solidFill>
            </a:endParaRPr>
          </a:p>
          <a:p>
            <a:pPr marL="342900" indent="-342900" rtl="0" algn="l">
              <a:buFont typeface="Arial" panose="020B0604020202020204" pitchFamily="34" charset="0"/>
              <a:buChar char="•"/>
            </a:pPr>
            <a:endParaRPr lang="en-US" altLang="zh-CN" sz="2000" b="1" dirty="0">
              <a:solidFill>
                <a:srgbClr val="FF0000"/>
              </a:solidFill>
            </a:endParaRPr>
          </a:p>
        </p:txBody>
      </p:sp>
      <p:sp>
        <p:nvSpPr>
          <p:cNvPr id="9" name="Title 3">
            <a:extLst>
              <a:ext uri="{FF2B5EF4-FFF2-40B4-BE49-F238E27FC236}">
                <a16:creationId xmlns:a16="http://schemas.microsoft.com/office/drawing/2014/main" id="{63073B04-9EF3-4869-9C83-67E6851ADD15}"/>
              </a:ext>
            </a:extLst>
          </p:cNvPr>
          <p:cNvSpPr>
            <a:spLocks noGrp="1"/>
          </p:cNvSpPr>
          <p:nvPr>
            <p:ph type="ctrTitle"/>
          </p:nvPr>
        </p:nvSpPr>
        <p:spPr>
          <a:xfrm>
            <a:off x="119269" y="1994716"/>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PDCP层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zh-CN" altLang="en-US" dirty="0"/>
          </a:p>
        </p:txBody>
      </p:sp>
      <p:sp>
        <p:nvSpPr>
          <p:cNvPr id="2" name="TextBox 1">
            <a:extLst>
              <a:ext uri="{FF2B5EF4-FFF2-40B4-BE49-F238E27FC236}">
                <a16:creationId xmlns:a16="http://schemas.microsoft.com/office/drawing/2014/main" id="{5DD09174-A431-4284-9AE5-D0139DBF001D}"/>
              </a:ext>
            </a:extLst>
          </p:cNvPr>
          <p:cNvSpPr txBox="1"/>
          <p:nvPr/>
        </p:nvSpPr>
        <p:spPr>
          <a:xfrm>
            <a:off x="461299" y="1614282"/>
            <a:ext cx="1702710" cy="400110"/>
          </a:xfrm>
          <a:prstGeom prst="rect">
            <a:avLst/>
          </a:prstGeom>
          <a:noFill/>
        </p:spPr>
        <p:txBody>
          <a:bodyPr wrap="none" rtlCol="0">
            <a:spAutoFit/>
          </a:bodyPr>
          <a:lstStyle/>
          <a:p>
            <a:pPr rtl="0" algn="l"/>
            <a:r>
              <a:rPr lang="en-US" altLang="zh-CN" sz="2000" b="1" dirty="0"/>
              <a:t>数据传输</a:t>
            </a:r>
            <a:endParaRPr lang="zh-CN" altLang="en-US" sz="2000" b="1" dirty="0"/>
          </a:p>
        </p:txBody>
      </p:sp>
    </p:spTree>
    <p:extLst>
      <p:ext uri="{BB962C8B-B14F-4D97-AF65-F5344CB8AC3E}">
        <p14:creationId xmlns:p14="http://schemas.microsoft.com/office/powerpoint/2010/main" val="257339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8F2F95-E250-4B2A-8703-ECAFD3DAE675}"/>
              </a:ext>
            </a:extLst>
          </p:cNvPr>
          <p:cNvPicPr>
            <a:picLocks noChangeAspect="1"/>
          </p:cNvPicPr>
          <p:nvPr/>
        </p:nvPicPr>
        <p:blipFill>
          <a:blip r:embed="rId2"/>
          <a:stretch>
            <a:fillRect/>
          </a:stretch>
        </p:blipFill>
        <p:spPr>
          <a:xfrm>
            <a:off x="345805" y="1975300"/>
            <a:ext cx="9648937" cy="2402992"/>
          </a:xfrm>
          <a:prstGeom prst="rect">
            <a:avLst/>
          </a:prstGeom>
        </p:spPr>
      </p:pic>
      <p:sp>
        <p:nvSpPr>
          <p:cNvPr id="11" name="Title 3">
            <a:extLst>
              <a:ext uri="{FF2B5EF4-FFF2-40B4-BE49-F238E27FC236}">
                <a16:creationId xmlns:a16="http://schemas.microsoft.com/office/drawing/2014/main" id="{9D89BACC-C51C-4E8C-A750-05735E30AEC9}"/>
              </a:ext>
            </a:extLst>
          </p:cNvPr>
          <p:cNvSpPr txBox="1">
            <a:spLocks/>
          </p:cNvSpPr>
          <p:nvPr/>
        </p:nvSpPr>
        <p:spPr>
          <a:xfrm>
            <a:off x="167036" y="379801"/>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内部实施</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12" name="Title 3">
            <a:extLst>
              <a:ext uri="{FF2B5EF4-FFF2-40B4-BE49-F238E27FC236}">
                <a16:creationId xmlns:a16="http://schemas.microsoft.com/office/drawing/2014/main" id="{538F92BE-F46A-4E88-BE21-C9F7A7865515}"/>
              </a:ext>
            </a:extLst>
          </p:cNvPr>
          <p:cNvSpPr txBox="1">
            <a:spLocks/>
          </p:cNvSpPr>
          <p:nvPr/>
        </p:nvSpPr>
        <p:spPr>
          <a:xfrm>
            <a:off x="306735" y="1479585"/>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8000" dirty="0"/>
              <a:t>38.323 5.2.2.1</a:t>
            </a:r>
            <a:r>
              <a:rPr lang="en-US" altLang="zh-CN" sz="2800" dirty="0"/>
              <a:t> </a:t>
            </a:r>
            <a:r>
              <a:rPr lang="en-US" altLang="zh-CN" sz="8000" dirty="0">
                <a:latin typeface="+mn-ea"/>
                <a:ea typeface="+mn-ea"/>
              </a:rPr>
              <a:t>从较低层接收到 PDCP 数据 PDU 时的操作</a:t>
            </a:r>
            <a:endParaRPr lang="zh-CN" altLang="en-US" sz="8000" dirty="0">
              <a:latin typeface="+mn-ea"/>
              <a:ea typeface="+mn-ea"/>
            </a:endParaRPr>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pic>
        <p:nvPicPr>
          <p:cNvPr id="4" name="Picture 3">
            <a:extLst>
              <a:ext uri="{FF2B5EF4-FFF2-40B4-BE49-F238E27FC236}">
                <a16:creationId xmlns:a16="http://schemas.microsoft.com/office/drawing/2014/main" id="{EC7EAF44-654E-41E5-AB29-1467B1912406}"/>
              </a:ext>
            </a:extLst>
          </p:cNvPr>
          <p:cNvPicPr>
            <a:picLocks noChangeAspect="1"/>
          </p:cNvPicPr>
          <p:nvPr/>
        </p:nvPicPr>
        <p:blipFill>
          <a:blip r:embed="rId3"/>
          <a:stretch>
            <a:fillRect/>
          </a:stretch>
        </p:blipFill>
        <p:spPr>
          <a:xfrm>
            <a:off x="748060" y="4795630"/>
            <a:ext cx="7191375" cy="1905000"/>
          </a:xfrm>
          <a:prstGeom prst="rect">
            <a:avLst/>
          </a:prstGeom>
        </p:spPr>
      </p:pic>
      <p:sp>
        <p:nvSpPr>
          <p:cNvPr id="5" name="TextBox 4">
            <a:extLst>
              <a:ext uri="{FF2B5EF4-FFF2-40B4-BE49-F238E27FC236}">
                <a16:creationId xmlns:a16="http://schemas.microsoft.com/office/drawing/2014/main" id="{0A5200E0-F540-4CFD-BDD3-910973B9E98A}"/>
              </a:ext>
            </a:extLst>
          </p:cNvPr>
          <p:cNvSpPr txBox="1"/>
          <p:nvPr/>
        </p:nvSpPr>
        <p:spPr>
          <a:xfrm>
            <a:off x="8520461" y="4874007"/>
            <a:ext cx="3499676" cy="369332"/>
          </a:xfrm>
          <a:prstGeom prst="rect">
            <a:avLst/>
          </a:prstGeom>
          <a:noFill/>
        </p:spPr>
        <p:txBody>
          <a:bodyPr wrap="none" rtlCol="0">
            <a:spAutoFit/>
          </a:bodyPr>
          <a:lstStyle/>
          <a:p>
            <a:pPr rtl="0" algn="l"/>
            <a:r>
              <a:rPr lang="en-US" altLang="zh-CN" b="1" dirty="0"/>
              <a:t>SN(R_DELIV) = 7，RCVD_SN = 1</a:t>
            </a:r>
            <a:endParaRPr lang="zh-CN" altLang="en-US" b="1" dirty="0"/>
          </a:p>
        </p:txBody>
      </p:sp>
    </p:spTree>
    <p:extLst>
      <p:ext uri="{BB962C8B-B14F-4D97-AF65-F5344CB8AC3E}">
        <p14:creationId xmlns:p14="http://schemas.microsoft.com/office/powerpoint/2010/main" val="36893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E47C3AA-F860-45BD-9322-228A6E5D44D1}"/>
              </a:ext>
            </a:extLst>
          </p:cNvPr>
          <p:cNvSpPr txBox="1">
            <a:spLocks/>
          </p:cNvSpPr>
          <p:nvPr/>
        </p:nvSpPr>
        <p:spPr>
          <a:xfrm>
            <a:off x="479424" y="1476375"/>
            <a:ext cx="10096687" cy="4657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endParaRPr lang="en-US" dirty="0"/>
          </a:p>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22231DE-CA34-4D8E-B449-A5B9DC600BB4}"/>
                  </a:ext>
                </a:extLst>
              </p14:cNvPr>
              <p14:cNvContentPartPr/>
              <p14:nvPr/>
            </p14:nvContentPartPr>
            <p14:xfrm>
              <a:off x="6006580" y="5092120"/>
              <a:ext cx="360" cy="360"/>
            </p14:xfrm>
          </p:contentPart>
        </mc:Choice>
        <mc:Fallback xmlns="">
          <p:pic>
            <p:nvPicPr>
              <p:cNvPr id="2" name="Ink 1">
                <a:extLst>
                  <a:ext uri="{FF2B5EF4-FFF2-40B4-BE49-F238E27FC236}">
                    <a16:creationId xmlns:a16="http://schemas.microsoft.com/office/drawing/2014/main" id="{422231DE-CA34-4D8E-B449-A5B9DC600BB4}"/>
                  </a:ext>
                </a:extLst>
              </p:cNvPr>
              <p:cNvPicPr/>
              <p:nvPr/>
            </p:nvPicPr>
            <p:blipFill>
              <a:blip r:embed="rId5"/>
              <a:stretch>
                <a:fillRect/>
              </a:stretch>
            </p:blipFill>
            <p:spPr>
              <a:xfrm>
                <a:off x="5988940" y="5074120"/>
                <a:ext cx="36000" cy="36000"/>
              </a:xfrm>
              <a:prstGeom prst="rect">
                <a:avLst/>
              </a:prstGeom>
            </p:spPr>
          </p:pic>
        </mc:Fallback>
      </mc:AlternateContent>
      <p:sp>
        <p:nvSpPr>
          <p:cNvPr id="9" name="Title 3">
            <a:extLst>
              <a:ext uri="{FF2B5EF4-FFF2-40B4-BE49-F238E27FC236}">
                <a16:creationId xmlns:a16="http://schemas.microsoft.com/office/drawing/2014/main" id="{44315FA0-2A0B-4B6C-B907-0970868D153F}"/>
              </a:ext>
            </a:extLst>
          </p:cNvPr>
          <p:cNvSpPr txBox="1">
            <a:spLocks/>
          </p:cNvSpPr>
          <p:nvPr/>
        </p:nvSpPr>
        <p:spPr>
          <a:xfrm>
            <a:off x="167036" y="379801"/>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内部实施</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10" name="Title 3">
            <a:extLst>
              <a:ext uri="{FF2B5EF4-FFF2-40B4-BE49-F238E27FC236}">
                <a16:creationId xmlns:a16="http://schemas.microsoft.com/office/drawing/2014/main" id="{C1519EFF-419D-4EE6-BE36-1D2E24BEF6EA}"/>
              </a:ext>
            </a:extLst>
          </p:cNvPr>
          <p:cNvSpPr txBox="1">
            <a:spLocks/>
          </p:cNvSpPr>
          <p:nvPr/>
        </p:nvSpPr>
        <p:spPr>
          <a:xfrm>
            <a:off x="300543" y="1043610"/>
            <a:ext cx="2630692"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8000" b="1" dirty="0"/>
              <a:t>发送操作</a:t>
            </a: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pic>
        <p:nvPicPr>
          <p:cNvPr id="13" name="Picture 12">
            <a:extLst>
              <a:ext uri="{FF2B5EF4-FFF2-40B4-BE49-F238E27FC236}">
                <a16:creationId xmlns:a16="http://schemas.microsoft.com/office/drawing/2014/main" id="{58CA6A5D-F550-44A6-90DF-A1F8B8171FE6}"/>
              </a:ext>
            </a:extLst>
          </p:cNvPr>
          <p:cNvPicPr>
            <a:picLocks noChangeAspect="1"/>
          </p:cNvPicPr>
          <p:nvPr/>
        </p:nvPicPr>
        <p:blipFill>
          <a:blip r:embed="rId6"/>
          <a:stretch>
            <a:fillRect/>
          </a:stretch>
        </p:blipFill>
        <p:spPr>
          <a:xfrm>
            <a:off x="5703683" y="1043610"/>
            <a:ext cx="4629150" cy="4705350"/>
          </a:xfrm>
          <a:prstGeom prst="rect">
            <a:avLst/>
          </a:prstGeom>
        </p:spPr>
      </p:pic>
      <p:sp>
        <p:nvSpPr>
          <p:cNvPr id="14" name="TextBox 13">
            <a:extLst>
              <a:ext uri="{FF2B5EF4-FFF2-40B4-BE49-F238E27FC236}">
                <a16:creationId xmlns:a16="http://schemas.microsoft.com/office/drawing/2014/main" id="{65A39ECF-E489-4C88-9B41-04DF4095C00A}"/>
              </a:ext>
            </a:extLst>
          </p:cNvPr>
          <p:cNvSpPr txBox="1"/>
          <p:nvPr/>
        </p:nvSpPr>
        <p:spPr>
          <a:xfrm>
            <a:off x="300543" y="1859068"/>
            <a:ext cx="4560479" cy="369332"/>
          </a:xfrm>
          <a:prstGeom prst="rect">
            <a:avLst/>
          </a:prstGeom>
          <a:noFill/>
        </p:spPr>
        <p:txBody>
          <a:bodyPr wrap="none" rtlCol="0">
            <a:spAutoFit/>
          </a:bodyPr>
          <a:lstStyle/>
          <a:p>
            <a:pPr rtl="0" algn="l"/>
            <a:r>
              <a:rPr lang="en-GB" altLang="zh-CN" sz="1800" dirty="0">
                <a:effectLst/>
                <a:latin typeface="Times New Roman" panose="02020603050405020304" pitchFamily="18" charset="0"/>
                <a:ea typeface="DengXian" panose="02010600030101010101" pitchFamily="2" charset="-122"/>
              </a:rPr>
              <a:t>DL 数据传输状态（PDU 类型 1）</a:t>
            </a:r>
            <a:endParaRPr lang="zh-CN" altLang="en-US" dirty="0"/>
          </a:p>
        </p:txBody>
      </p:sp>
      <p:sp>
        <p:nvSpPr>
          <p:cNvPr id="15" name="TextBox 14">
            <a:extLst>
              <a:ext uri="{FF2B5EF4-FFF2-40B4-BE49-F238E27FC236}">
                <a16:creationId xmlns:a16="http://schemas.microsoft.com/office/drawing/2014/main" id="{55528C71-73B9-4C45-83E1-D64FEF39E74C}"/>
              </a:ext>
            </a:extLst>
          </p:cNvPr>
          <p:cNvSpPr txBox="1"/>
          <p:nvPr/>
        </p:nvSpPr>
        <p:spPr>
          <a:xfrm>
            <a:off x="268087" y="2732610"/>
            <a:ext cx="5014266" cy="1200329"/>
          </a:xfrm>
          <a:prstGeom prst="rect">
            <a:avLst/>
          </a:prstGeom>
          <a:noFill/>
        </p:spPr>
        <p:txBody>
          <a:bodyPr wrap="square" rtlCol="0">
            <a:spAutoFit/>
          </a:bodyPr>
          <a:lstStyle/>
          <a:p>
            <a:pPr rtl="0" algn="l"/>
            <a:r>
              <a:rPr lang="en-US" altLang="zh-CN" dirty="0"/>
              <a:t>该帧格式定义为传输反馈，以允许接收节点（托管 NR PDCP 实体）通过发送节点控制下行链路用户数据流。</a:t>
            </a:r>
            <a:endParaRPr lang="zh-CN" altLang="en-US" dirty="0"/>
          </a:p>
        </p:txBody>
      </p:sp>
    </p:spTree>
    <p:extLst>
      <p:ext uri="{BB962C8B-B14F-4D97-AF65-F5344CB8AC3E}">
        <p14:creationId xmlns:p14="http://schemas.microsoft.com/office/powerpoint/2010/main" val="390213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7AD24BF-2B7A-447C-B8FE-175DAB739EF3}"/>
              </a:ext>
            </a:extLst>
          </p:cNvPr>
          <p:cNvPicPr>
            <a:picLocks noChangeAspect="1"/>
          </p:cNvPicPr>
          <p:nvPr/>
        </p:nvPicPr>
        <p:blipFill>
          <a:blip r:embed="rId2"/>
          <a:stretch>
            <a:fillRect/>
          </a:stretch>
        </p:blipFill>
        <p:spPr>
          <a:xfrm>
            <a:off x="184150" y="1233487"/>
            <a:ext cx="8115300" cy="5381625"/>
          </a:xfrm>
          <a:prstGeom prst="rect">
            <a:avLst/>
          </a:prstGeom>
        </p:spPr>
      </p:pic>
      <p:sp>
        <p:nvSpPr>
          <p:cNvPr id="26" name="Title 3">
            <a:extLst>
              <a:ext uri="{FF2B5EF4-FFF2-40B4-BE49-F238E27FC236}">
                <a16:creationId xmlns:a16="http://schemas.microsoft.com/office/drawing/2014/main" id="{A20FAEA9-897A-4196-8FC9-D2FA01366467}"/>
              </a:ext>
            </a:extLst>
          </p:cNvPr>
          <p:cNvSpPr>
            <a:spLocks noGrp="1"/>
          </p:cNvSpPr>
          <p:nvPr>
            <p:ph type="ctrTitle"/>
          </p:nvPr>
        </p:nvSpPr>
        <p:spPr>
          <a:xfrm>
            <a:off x="184150" y="9398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2700" dirty="0">
                <a:latin typeface="+mj-lt"/>
              </a:rPr>
              <a:t>PDCP 的切换</a:t>
            </a:r>
            <a:br>
              <a:rPr lang="zh-CN" altLang="en-US" sz="6000" dirty="0">
                <a:latin typeface="+mj-lt"/>
              </a:rPr>
            </a:br>
            <a:br>
              <a:rPr lang="en-US" altLang="zh-CN" dirty="0"/>
            </a:br>
            <a:br>
              <a:rPr lang="en-US" altLang="zh-CN" dirty="0"/>
            </a:br>
            <a:br>
              <a:rPr lang="en-US" altLang="zh-CN" dirty="0"/>
            </a:br>
            <a:endParaRPr lang="zh-CN" altLang="en-US" dirty="0"/>
          </a:p>
        </p:txBody>
      </p:sp>
      <p:sp>
        <p:nvSpPr>
          <p:cNvPr id="4" name="Title 3">
            <a:extLst>
              <a:ext uri="{FF2B5EF4-FFF2-40B4-BE49-F238E27FC236}">
                <a16:creationId xmlns:a16="http://schemas.microsoft.com/office/drawing/2014/main" id="{983F9E20-90D9-4334-BD99-1774E710ECA4}"/>
              </a:ext>
            </a:extLst>
          </p:cNvPr>
          <p:cNvSpPr txBox="1">
            <a:spLocks/>
          </p:cNvSpPr>
          <p:nvPr/>
        </p:nvSpPr>
        <p:spPr>
          <a:xfrm>
            <a:off x="65087" y="233363"/>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内部实施</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Tree>
    <p:extLst>
      <p:ext uri="{BB962C8B-B14F-4D97-AF65-F5344CB8AC3E}">
        <p14:creationId xmlns:p14="http://schemas.microsoft.com/office/powerpoint/2010/main" val="415266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5" name="Title 3">
            <a:extLst>
              <a:ext uri="{FF2B5EF4-FFF2-40B4-BE49-F238E27FC236}">
                <a16:creationId xmlns:a16="http://schemas.microsoft.com/office/drawing/2014/main" id="{6262CB00-CB7B-44CC-A36D-9E4136A6806A}"/>
              </a:ext>
            </a:extLst>
          </p:cNvPr>
          <p:cNvSpPr txBox="1">
            <a:spLocks/>
          </p:cNvSpPr>
          <p:nvPr/>
        </p:nvSpPr>
        <p:spPr>
          <a:xfrm>
            <a:off x="97872" y="2238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sz="21600" dirty="0"/>
            </a:br>
            <a:r>
              <a:rPr lang="en-US" altLang="zh-CN" sz="21600" dirty="0"/>
              <a:t>PDCP层</a:t>
            </a:r>
            <a:br>
              <a:rPr lang="en-US" altLang="zh-CN" sz="21600" dirty="0"/>
            </a:br>
            <a:r>
              <a:rPr lang="en-US" altLang="zh-CN" sz="21600" dirty="0"/>
              <a:t>功能</a:t>
            </a: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pic>
        <p:nvPicPr>
          <p:cNvPr id="6" name="Picture 5">
            <a:extLst>
              <a:ext uri="{FF2B5EF4-FFF2-40B4-BE49-F238E27FC236}">
                <a16:creationId xmlns:a16="http://schemas.microsoft.com/office/drawing/2014/main" id="{A717E10E-B8B7-4C12-A5EA-6969956F65FC}"/>
              </a:ext>
            </a:extLst>
          </p:cNvPr>
          <p:cNvPicPr>
            <a:picLocks noChangeAspect="1"/>
          </p:cNvPicPr>
          <p:nvPr/>
        </p:nvPicPr>
        <p:blipFill>
          <a:blip r:embed="rId2"/>
          <a:stretch>
            <a:fillRect/>
          </a:stretch>
        </p:blipFill>
        <p:spPr>
          <a:xfrm>
            <a:off x="7785100" y="1924052"/>
            <a:ext cx="3429000" cy="3209925"/>
          </a:xfrm>
          <a:prstGeom prst="rect">
            <a:avLst/>
          </a:prstGeom>
        </p:spPr>
      </p:pic>
      <p:sp>
        <p:nvSpPr>
          <p:cNvPr id="9" name="Title 3">
            <a:extLst>
              <a:ext uri="{FF2B5EF4-FFF2-40B4-BE49-F238E27FC236}">
                <a16:creationId xmlns:a16="http://schemas.microsoft.com/office/drawing/2014/main" id="{70E12107-ED23-4D7C-8B04-3809C274F302}"/>
              </a:ext>
            </a:extLst>
          </p:cNvPr>
          <p:cNvSpPr txBox="1">
            <a:spLocks/>
          </p:cNvSpPr>
          <p:nvPr/>
        </p:nvSpPr>
        <p:spPr>
          <a:xfrm>
            <a:off x="212172" y="1781796"/>
            <a:ext cx="2630692" cy="442290"/>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8000" b="1" dirty="0"/>
              <a:t>PDCP重复</a:t>
            </a: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10" name="TextBox 9">
            <a:extLst>
              <a:ext uri="{FF2B5EF4-FFF2-40B4-BE49-F238E27FC236}">
                <a16:creationId xmlns:a16="http://schemas.microsoft.com/office/drawing/2014/main" id="{4F98C641-DE8C-4BF4-9920-D8BFF17D6B94}"/>
              </a:ext>
            </a:extLst>
          </p:cNvPr>
          <p:cNvSpPr txBox="1"/>
          <p:nvPr/>
        </p:nvSpPr>
        <p:spPr>
          <a:xfrm>
            <a:off x="212172" y="2642220"/>
            <a:ext cx="5883828" cy="1015663"/>
          </a:xfrm>
          <a:prstGeom prst="rect">
            <a:avLst/>
          </a:prstGeom>
          <a:noFill/>
        </p:spPr>
        <p:txBody>
          <a:bodyPr wrap="square" rtlCol="0">
            <a:spAutoFit/>
          </a:bodyPr>
          <a:lstStyle/>
          <a:p>
            <a:pPr rtl="0" algn="l"/>
            <a:r>
              <a:rPr lang="en-US" altLang="zh-CN" sz="2000" dirty="0"/>
              <a:t>UE接收到该数据后，可以将两个RLC实体中接收到的数据进行合并，这大大增加了接收到的数据的准确性。</a:t>
            </a:r>
            <a:endParaRPr lang="zh-CN" altLang="en-US" sz="2000" dirty="0"/>
          </a:p>
        </p:txBody>
      </p:sp>
      <p:sp>
        <p:nvSpPr>
          <p:cNvPr id="11" name="TextBox 10">
            <a:extLst>
              <a:ext uri="{FF2B5EF4-FFF2-40B4-BE49-F238E27FC236}">
                <a16:creationId xmlns:a16="http://schemas.microsoft.com/office/drawing/2014/main" id="{878146DD-DF91-48B8-961B-880DD76AB981}"/>
              </a:ext>
            </a:extLst>
          </p:cNvPr>
          <p:cNvSpPr txBox="1"/>
          <p:nvPr/>
        </p:nvSpPr>
        <p:spPr>
          <a:xfrm>
            <a:off x="212172" y="4206746"/>
            <a:ext cx="6429928" cy="646331"/>
          </a:xfrm>
          <a:prstGeom prst="rect">
            <a:avLst/>
          </a:prstGeom>
          <a:noFill/>
        </p:spPr>
        <p:txBody>
          <a:bodyPr wrap="square" rtlCol="0">
            <a:spAutoFit/>
          </a:bodyPr>
          <a:lstStyle/>
          <a:p>
            <a:pPr rtl="0" algn="l"/>
            <a:r>
              <a:rPr lang="en-US" altLang="zh-CN" dirty="0"/>
              <a:t>适用于无人驾驶等5G新应用场景的超可靠低时延通信（URLLC）。</a:t>
            </a:r>
            <a:endParaRPr lang="zh-CN" altLang="en-US" dirty="0"/>
          </a:p>
        </p:txBody>
      </p:sp>
    </p:spTree>
    <p:extLst>
      <p:ext uri="{BB962C8B-B14F-4D97-AF65-F5344CB8AC3E}">
        <p14:creationId xmlns:p14="http://schemas.microsoft.com/office/powerpoint/2010/main" val="269820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附录</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pic>
        <p:nvPicPr>
          <p:cNvPr id="5" name="Picture 4">
            <a:extLst>
              <a:ext uri="{FF2B5EF4-FFF2-40B4-BE49-F238E27FC236}">
                <a16:creationId xmlns:a16="http://schemas.microsoft.com/office/drawing/2014/main" id="{A3C80466-4A5E-4DDB-9A55-DBB8F8616284}"/>
              </a:ext>
            </a:extLst>
          </p:cNvPr>
          <p:cNvPicPr>
            <a:picLocks noChangeAspect="1"/>
          </p:cNvPicPr>
          <p:nvPr/>
        </p:nvPicPr>
        <p:blipFill>
          <a:blip r:embed="rId2"/>
          <a:stretch>
            <a:fillRect/>
          </a:stretch>
        </p:blipFill>
        <p:spPr>
          <a:xfrm>
            <a:off x="344556" y="1916928"/>
            <a:ext cx="7905750" cy="3686175"/>
          </a:xfrm>
          <a:prstGeom prst="rect">
            <a:avLst/>
          </a:prstGeom>
        </p:spPr>
      </p:pic>
      <p:sp>
        <p:nvSpPr>
          <p:cNvPr id="6" name="TextBox 5">
            <a:extLst>
              <a:ext uri="{FF2B5EF4-FFF2-40B4-BE49-F238E27FC236}">
                <a16:creationId xmlns:a16="http://schemas.microsoft.com/office/drawing/2014/main" id="{07D14384-6CE3-4323-949F-A21C00541CE4}"/>
              </a:ext>
            </a:extLst>
          </p:cNvPr>
          <p:cNvSpPr txBox="1"/>
          <p:nvPr/>
        </p:nvSpPr>
        <p:spPr>
          <a:xfrm>
            <a:off x="268356" y="1254897"/>
            <a:ext cx="2965877" cy="400110"/>
          </a:xfrm>
          <a:prstGeom prst="rect">
            <a:avLst/>
          </a:prstGeom>
          <a:noFill/>
        </p:spPr>
        <p:txBody>
          <a:bodyPr wrap="none" rtlCol="0">
            <a:spAutoFit/>
          </a:bodyPr>
          <a:lstStyle/>
          <a:p>
            <a:pPr rtl="0" algn="l"/>
            <a:r>
              <a:rPr lang="en-US" altLang="zh-CN" sz="2000" b="1" dirty="0"/>
              <a:t>数据传输流程</a:t>
            </a:r>
            <a:endParaRPr lang="zh-CN" altLang="en-US" sz="2000" b="1" dirty="0"/>
          </a:p>
        </p:txBody>
      </p:sp>
    </p:spTree>
    <p:extLst>
      <p:ext uri="{BB962C8B-B14F-4D97-AF65-F5344CB8AC3E}">
        <p14:creationId xmlns:p14="http://schemas.microsoft.com/office/powerpoint/2010/main" val="307002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附录</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6" name="TextBox 5">
            <a:extLst>
              <a:ext uri="{FF2B5EF4-FFF2-40B4-BE49-F238E27FC236}">
                <a16:creationId xmlns:a16="http://schemas.microsoft.com/office/drawing/2014/main" id="{07D14384-6CE3-4323-949F-A21C00541CE4}"/>
              </a:ext>
            </a:extLst>
          </p:cNvPr>
          <p:cNvSpPr txBox="1"/>
          <p:nvPr/>
        </p:nvSpPr>
        <p:spPr>
          <a:xfrm>
            <a:off x="221559" y="1363662"/>
            <a:ext cx="1577676" cy="400110"/>
          </a:xfrm>
          <a:prstGeom prst="rect">
            <a:avLst/>
          </a:prstGeom>
          <a:noFill/>
        </p:spPr>
        <p:txBody>
          <a:bodyPr wrap="none" rtlCol="0">
            <a:spAutoFit/>
          </a:bodyPr>
          <a:lstStyle/>
          <a:p>
            <a:pPr rtl="0" algn="l"/>
            <a:r>
              <a:rPr lang="en-US" altLang="zh-CN" sz="2000" b="1" dirty="0"/>
              <a:t>38.425</a:t>
            </a:r>
            <a:r>
              <a:rPr lang="en-US" altLang="zh-CN" sz="2000" b="1" dirty="0" err="1"/>
              <a:t>恩鲁普</a:t>
            </a:r>
            <a:endParaRPr lang="zh-CN" altLang="en-US" sz="2000" b="1" dirty="0"/>
          </a:p>
        </p:txBody>
      </p:sp>
      <p:sp>
        <p:nvSpPr>
          <p:cNvPr id="7" name="TextBox 6">
            <a:extLst>
              <a:ext uri="{FF2B5EF4-FFF2-40B4-BE49-F238E27FC236}">
                <a16:creationId xmlns:a16="http://schemas.microsoft.com/office/drawing/2014/main" id="{D73376CD-0CF2-466E-A08E-CADDAEC2CC63}"/>
              </a:ext>
            </a:extLst>
          </p:cNvPr>
          <p:cNvSpPr txBox="1"/>
          <p:nvPr/>
        </p:nvSpPr>
        <p:spPr>
          <a:xfrm>
            <a:off x="221559" y="2163731"/>
            <a:ext cx="6557479" cy="1200329"/>
          </a:xfrm>
          <a:prstGeom prst="rect">
            <a:avLst/>
          </a:prstGeom>
          <a:noFill/>
        </p:spPr>
        <p:txBody>
          <a:bodyPr wrap="square" rtlCol="0">
            <a:spAutoFit/>
          </a:bodyPr>
          <a:lstStyle/>
          <a:p>
            <a:pPr rtl="0" algn="l"/>
            <a:r>
              <a:rPr lang="en-GB" altLang="zh-CN" sz="1800" b="1" dirty="0">
                <a:solidFill>
                  <a:srgbClr val="FF0000"/>
                </a:solidFill>
                <a:effectLst/>
                <a:latin typeface="DengXian" panose="02010600030101010101" pitchFamily="2" charset="-122"/>
                <a:cs typeface="Times New Roman" panose="02020603050405020304" pitchFamily="18" charset="0"/>
              </a:rPr>
              <a:t>NR 用户平面协议层使用传输网络层的服务，以便对从托管 NR PDCP 的节点传输到相应节点的用户数据包进行流量控制</a:t>
            </a:r>
            <a:r>
              <a:rPr lang="en-GB" altLang="zh-CN" sz="1800" dirty="0">
                <a:effectLst/>
                <a:latin typeface="Times New Roman" panose="02020603050405020304" pitchFamily="18" charset="0"/>
                <a:ea typeface="DengXian" panose="02010600030101010101" pitchFamily="2" charset="-122"/>
              </a:rPr>
              <a:t>。</a:t>
            </a:r>
            <a:endParaRPr lang="zh-CN" altLang="en-US" dirty="0"/>
          </a:p>
        </p:txBody>
      </p:sp>
    </p:spTree>
    <p:extLst>
      <p:ext uri="{BB962C8B-B14F-4D97-AF65-F5344CB8AC3E}">
        <p14:creationId xmlns:p14="http://schemas.microsoft.com/office/powerpoint/2010/main" val="3645303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附录</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2" name="TextBox 1">
            <a:extLst>
              <a:ext uri="{FF2B5EF4-FFF2-40B4-BE49-F238E27FC236}">
                <a16:creationId xmlns:a16="http://schemas.microsoft.com/office/drawing/2014/main" id="{26BC20D3-AC9F-40B9-B75B-BD2F3A6E3A3E}"/>
              </a:ext>
            </a:extLst>
          </p:cNvPr>
          <p:cNvSpPr txBox="1"/>
          <p:nvPr/>
        </p:nvSpPr>
        <p:spPr>
          <a:xfrm>
            <a:off x="133087" y="1363662"/>
            <a:ext cx="10223696" cy="2331407"/>
          </a:xfrm>
          <a:prstGeom prst="rect">
            <a:avLst/>
          </a:prstGeom>
          <a:noFill/>
        </p:spPr>
        <p:txBody>
          <a:bodyPr wrap="none" rtlCol="0">
            <a:spAutoFit/>
          </a:bodyPr>
          <a:lstStyle/>
          <a:p>
            <a:pPr rtl="0" algn="l">
              <a:spcAft>
                <a:spcPts val="900"/>
              </a:spcAft>
            </a:pPr>
            <a:r>
              <a:rPr lang="en-GB" altLang="zh-CN" sz="1800" dirty="0">
                <a:solidFill>
                  <a:srgbClr val="FF0000"/>
                </a:solidFill>
                <a:effectLst/>
                <a:latin typeface="Times New Roman" panose="02020603050405020304" pitchFamily="18" charset="0"/>
                <a:ea typeface="Malgun Gothic" panose="020B0503020000020004" pitchFamily="34" charset="-127"/>
              </a:rPr>
              <a:t>PDCP重复</a:t>
            </a:r>
            <a:r>
              <a:rPr lang="ko-KR" altLang="zh-CN" sz="1800" dirty="0">
                <a:solidFill>
                  <a:srgbClr val="FF0000"/>
                </a:solidFill>
                <a:effectLst/>
                <a:latin typeface="Times New Roman" panose="02020603050405020304" pitchFamily="18" charset="0"/>
                <a:ea typeface="Malgun Gothic" panose="020B0503020000020004" pitchFamily="34" charset="-127"/>
              </a:rPr>
              <a:t>，在</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标</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准中也叫</a:t>
            </a:r>
            <a:r>
              <a:rPr lang="en-GB" altLang="zh-CN" sz="1800" dirty="0">
                <a:solidFill>
                  <a:srgbClr val="FF0000"/>
                </a:solidFill>
                <a:effectLst/>
                <a:latin typeface="Times New Roman" panose="02020603050405020304" pitchFamily="18" charset="0"/>
                <a:ea typeface="Malgun Gothic" panose="020B0503020000020004" pitchFamily="34" charset="-127"/>
              </a:rPr>
              <a:t>数据包重复</a:t>
            </a:r>
            <a:r>
              <a:rPr lang="ko-KR" altLang="zh-CN" sz="1800" dirty="0">
                <a:solidFill>
                  <a:srgbClr val="FF0000"/>
                </a:solidFill>
                <a:effectLst/>
                <a:latin typeface="Times New Roman" panose="02020603050405020304" pitchFamily="18" charset="0"/>
                <a:ea typeface="Malgun Gothic" panose="020B0503020000020004" pitchFamily="34" charset="-127"/>
              </a:rPr>
              <a:t>，</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顾</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名思</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义</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即把一</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个数</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据重包</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靠</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送一次。</a:t>
            </a:r>
            <a:endParaRPr lang="en-US" altLang="ko-KR"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endParaRPr>
          </a:p>
          <a:p>
            <a:pPr rtl="0" algn="l">
              <a:spcAft>
                <a:spcPts val="900"/>
              </a:spcAft>
            </a:pP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这样</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做有</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两个</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目的：</a:t>
            </a:r>
            <a:r>
              <a:rPr lang="ko-KR" altLang="zh-CN" sz="1800" dirty="0">
                <a:solidFill>
                  <a:srgbClr val="FF0000"/>
                </a:solidFill>
                <a:effectLst/>
                <a:latin typeface="Times New Roman" panose="02020603050405020304" pitchFamily="18" charset="0"/>
                <a:ea typeface="Malgun Gothic" panose="020B0503020000020004" pitchFamily="34" charset="-127"/>
              </a:rPr>
              <a:t> </a:t>
            </a:r>
            <a:endParaRPr lang="zh-CN" altLang="zh-CN" sz="1800" dirty="0">
              <a:effectLst/>
              <a:latin typeface="Times New Roman" panose="02020603050405020304" pitchFamily="18" charset="0"/>
              <a:ea typeface="宋体" panose="02010600030101010101" pitchFamily="2" charset="-122"/>
            </a:endParaRPr>
          </a:p>
          <a:p>
            <a:pPr rtl="0" algn="l">
              <a:spcAft>
                <a:spcPts val="900"/>
              </a:spcAft>
            </a:pPr>
            <a:r>
              <a:rPr lang="en-GB" altLang="zh-CN" sz="1800" dirty="0">
                <a:solidFill>
                  <a:srgbClr val="FF0000"/>
                </a:solidFill>
                <a:effectLst/>
                <a:latin typeface="Times New Roman" panose="02020603050405020304" pitchFamily="18" charset="0"/>
                <a:ea typeface="Malgun Gothic" panose="020B0503020000020004" pitchFamily="34" charset="-127"/>
              </a:rPr>
              <a:t>1.</a:t>
            </a:r>
            <a:r>
              <a:rPr lang="ko-KR" altLang="zh-CN" sz="1800" dirty="0">
                <a:solidFill>
                  <a:srgbClr val="FF0000"/>
                </a:solidFill>
                <a:effectLst/>
                <a:latin typeface="Times New Roman" panose="02020603050405020304" pitchFamily="18" charset="0"/>
                <a:ea typeface="Malgun Gothic" panose="020B0503020000020004" pitchFamily="34" charset="-127"/>
              </a:rPr>
              <a:t>重</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复传输</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，提高</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数</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据包</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传输性</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的可靠性；</a:t>
            </a:r>
            <a:r>
              <a:rPr lang="ko-KR" altLang="zh-CN" sz="1800" dirty="0">
                <a:solidFill>
                  <a:srgbClr val="FF0000"/>
                </a:solidFill>
                <a:effectLst/>
                <a:latin typeface="Times New Roman" panose="02020603050405020304" pitchFamily="18" charset="0"/>
                <a:ea typeface="Malgun Gothic" panose="020B0503020000020004" pitchFamily="34" charset="-127"/>
              </a:rPr>
              <a:t> </a:t>
            </a:r>
            <a:endParaRPr lang="zh-CN" altLang="zh-CN" sz="1800" dirty="0">
              <a:effectLst/>
              <a:latin typeface="Times New Roman" panose="02020603050405020304" pitchFamily="18" charset="0"/>
              <a:ea typeface="宋体" panose="02010600030101010101" pitchFamily="2" charset="-122"/>
            </a:endParaRPr>
          </a:p>
          <a:p>
            <a:pPr rtl="0" algn="l">
              <a:spcAft>
                <a:spcPts val="900"/>
              </a:spcAft>
            </a:pPr>
            <a:r>
              <a:rPr lang="en-GB" altLang="zh-CN" sz="1800" dirty="0">
                <a:solidFill>
                  <a:srgbClr val="FF0000"/>
                </a:solidFill>
                <a:effectLst/>
                <a:latin typeface="Times New Roman" panose="02020603050405020304" pitchFamily="18" charset="0"/>
                <a:ea typeface="Malgun Gothic" panose="020B0503020000020004" pitchFamily="34" charset="-127"/>
              </a:rPr>
              <a:t>2.</a:t>
            </a:r>
            <a:r>
              <a:rPr lang="ko-KR" altLang="zh-CN" sz="1800" dirty="0">
                <a:solidFill>
                  <a:srgbClr val="FF0000"/>
                </a:solidFill>
                <a:effectLst/>
                <a:latin typeface="Times New Roman" panose="02020603050405020304" pitchFamily="18" charset="0"/>
                <a:ea typeface="Malgun Gothic" panose="020B0503020000020004" pitchFamily="34" charset="-127"/>
              </a:rPr>
              <a:t>降低重</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靠</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送的</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时</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延，</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满</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足</a:t>
            </a:r>
            <a:r>
              <a:rPr lang="en-GB" altLang="zh-CN" sz="1800" dirty="0">
                <a:solidFill>
                  <a:srgbClr val="FF0000"/>
                </a:solidFill>
                <a:effectLst/>
                <a:latin typeface="Times New Roman" panose="02020603050405020304" pitchFamily="18" charset="0"/>
                <a:ea typeface="Malgun Gothic" panose="020B0503020000020004" pitchFamily="34" charset="-127"/>
              </a:rPr>
              <a:t>URLLC</a:t>
            </a:r>
            <a:r>
              <a:rPr lang="ko-KR" altLang="zh-CN" sz="1800" dirty="0">
                <a:solidFill>
                  <a:srgbClr val="FF0000"/>
                </a:solidFill>
                <a:effectLst/>
                <a:latin typeface="Times New Roman" panose="02020603050405020304" pitchFamily="18" charset="0"/>
                <a:ea typeface="Malgun Gothic" panose="020B0503020000020004" pitchFamily="34" charset="-127"/>
              </a:rPr>
              <a:t>（高可靠低</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时</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延）要求。</a:t>
            </a:r>
            <a:r>
              <a:rPr lang="ko-KR" altLang="zh-CN" sz="1800" dirty="0">
                <a:solidFill>
                  <a:srgbClr val="FF0000"/>
                </a:solidFill>
                <a:effectLst/>
                <a:latin typeface="Times New Roman" panose="02020603050405020304" pitchFamily="18" charset="0"/>
                <a:ea typeface="Malgun Gothic" panose="020B0503020000020004" pitchFamily="34" charset="-127"/>
              </a:rPr>
              <a:t> </a:t>
            </a:r>
            <a:endParaRPr lang="zh-CN" altLang="zh-CN" sz="1800" dirty="0">
              <a:effectLst/>
              <a:latin typeface="Times New Roman" panose="02020603050405020304" pitchFamily="18" charset="0"/>
              <a:ea typeface="宋体" panose="02010600030101010101" pitchFamily="2" charset="-122"/>
            </a:endParaRPr>
          </a:p>
          <a:p>
            <a:pPr rtl="0" algn="l">
              <a:spcAft>
                <a:spcPts val="900"/>
              </a:spcAft>
            </a:pPr>
            <a:r>
              <a:rPr lang="ko-KR" altLang="zh-CN" sz="1800" dirty="0">
                <a:solidFill>
                  <a:srgbClr val="FF0000"/>
                </a:solidFill>
                <a:effectLst/>
                <a:latin typeface="Times New Roman" panose="02020603050405020304" pitchFamily="18" charset="0"/>
                <a:ea typeface="Malgun Gothic" panose="020B0503020000020004" pitchFamily="34" charset="-127"/>
              </a:rPr>
              <a:t>我</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我们</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可以理解</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为</a:t>
            </a:r>
            <a:r>
              <a:rPr lang="en-GB" altLang="zh-CN" sz="1800" dirty="0">
                <a:solidFill>
                  <a:srgbClr val="FF0000"/>
                </a:solidFill>
                <a:effectLst/>
                <a:latin typeface="Times New Roman" panose="02020603050405020304" pitchFamily="18" charset="0"/>
                <a:ea typeface="Malgun Gothic" panose="020B0503020000020004" pitchFamily="34" charset="-127"/>
              </a:rPr>
              <a:t>PDCP重复</a:t>
            </a:r>
            <a:r>
              <a:rPr lang="ko-KR" altLang="zh-CN" sz="1800" dirty="0">
                <a:solidFill>
                  <a:srgbClr val="FF0000"/>
                </a:solidFill>
                <a:effectLst/>
                <a:latin typeface="Times New Roman" panose="02020603050405020304" pitchFamily="18" charset="0"/>
                <a:ea typeface="Malgun Gothic" panose="020B0503020000020004" pitchFamily="34" charset="-127"/>
              </a:rPr>
              <a:t>是</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协议</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高</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层</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架</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构为</a:t>
            </a:r>
            <a:r>
              <a:rPr lang="en-GB" altLang="zh-CN" sz="1800" dirty="0">
                <a:solidFill>
                  <a:srgbClr val="FF0000"/>
                </a:solidFill>
                <a:effectLst/>
                <a:latin typeface="Times New Roman" panose="02020603050405020304" pitchFamily="18" charset="0"/>
                <a:ea typeface="Malgun Gothic" panose="020B0503020000020004" pitchFamily="34" charset="-127"/>
              </a:rPr>
              <a:t>URLLC</a:t>
            </a:r>
            <a:r>
              <a:rPr lang="ko-KR" altLang="zh-CN" sz="1800" dirty="0">
                <a:solidFill>
                  <a:srgbClr val="FF0000"/>
                </a:solidFill>
                <a:effectLst/>
                <a:latin typeface="Times New Roman" panose="02020603050405020304" pitchFamily="18" charset="0"/>
                <a:ea typeface="Malgun Gothic" panose="020B0503020000020004" pitchFamily="34" charset="-127"/>
              </a:rPr>
              <a:t>提供的一</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个</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提高降低可靠性</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时</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延的技</a:t>
            </a:r>
            <a:r>
              <a:rPr lang="ko-KR" altLang="zh-CN" sz="1800" dirty="0">
                <a:solidFill>
                  <a:srgbClr val="FF0000"/>
                </a:solidFill>
                <a:effectLst/>
                <a:latin typeface="Times New Roman" panose="02020603050405020304" pitchFamily="18" charset="0"/>
                <a:ea typeface="微软雅黑" panose="020B0503020204020204" pitchFamily="34" charset="-122"/>
                <a:cs typeface="微软雅黑" panose="020B0503020204020204" pitchFamily="34" charset="-122"/>
              </a:rPr>
              <a:t>术</a:t>
            </a:r>
            <a:r>
              <a:rPr lang="ko-KR" altLang="zh-CN" sz="1800" dirty="0">
                <a:solidFill>
                  <a:srgbClr val="FF0000"/>
                </a:solidFill>
                <a:effectLst/>
                <a:latin typeface="Times New Roman" panose="02020603050405020304" pitchFamily="18" charset="0"/>
                <a:ea typeface="Malgun Gothic" panose="020B0503020000020004" pitchFamily="34" charset="-127"/>
                <a:cs typeface="Malgun Gothic" panose="020B0503020000020004" pitchFamily="34" charset="-127"/>
              </a:rPr>
              <a:t>。</a:t>
            </a:r>
            <a:endParaRPr lang="zh-CN" altLang="zh-CN" sz="1800" dirty="0">
              <a:effectLst/>
              <a:latin typeface="Times New Roman" panose="02020603050405020304" pitchFamily="18" charset="0"/>
              <a:ea typeface="宋体" panose="02010600030101010101" pitchFamily="2" charset="-122"/>
            </a:endParaRPr>
          </a:p>
          <a:p>
            <a:pPr rtl="0" algn="l"/>
            <a:endParaRPr lang="zh-CN" altLang="en-US" dirty="0"/>
          </a:p>
        </p:txBody>
      </p:sp>
      <p:sp>
        <p:nvSpPr>
          <p:cNvPr id="3" name="TextBox 2">
            <a:extLst>
              <a:ext uri="{FF2B5EF4-FFF2-40B4-BE49-F238E27FC236}">
                <a16:creationId xmlns:a16="http://schemas.microsoft.com/office/drawing/2014/main" id="{621B54DB-100E-4FDD-9125-93380666998E}"/>
              </a:ext>
            </a:extLst>
          </p:cNvPr>
          <p:cNvSpPr txBox="1"/>
          <p:nvPr/>
        </p:nvSpPr>
        <p:spPr>
          <a:xfrm>
            <a:off x="266700" y="4334831"/>
            <a:ext cx="10477548" cy="1477328"/>
          </a:xfrm>
          <a:prstGeom prst="rect">
            <a:avLst/>
          </a:prstGeom>
          <a:noFill/>
        </p:spPr>
        <p:txBody>
          <a:bodyPr wrap="none" rtlCol="0">
            <a:spAutoFit/>
          </a:bodyPr>
          <a:lstStyle/>
          <a:p>
            <a:pPr rtl="0" algn="l"/>
            <a:r>
              <a:rPr lang="zh-CN" altLang="en-US" dirty="0"/>
              <a:t>对于配置了信令参数</a:t>
            </a:r>
            <a:r>
              <a:rPr lang="en-US" altLang="zh-CN" dirty="0" err="1"/>
              <a:t>磷酸二钙</a:t>
            </a:r>
            <a:r>
              <a:rPr lang="en-US" altLang="zh-CN" dirty="0"/>
              <a:t>-复制</a:t>
            </a:r>
            <a:r>
              <a:rPr lang="zh-CN" altLang="en-US" dirty="0"/>
              <a:t>的</a:t>
            </a:r>
            <a:r>
              <a:rPr lang="en-US" altLang="zh-CN" dirty="0"/>
              <a:t>PDCP</a:t>
            </a:r>
            <a:r>
              <a:rPr lang="zh-CN" altLang="en-US" dirty="0"/>
              <a:t>实体，传输侧</a:t>
            </a:r>
            <a:r>
              <a:rPr lang="en-US" altLang="zh-CN" dirty="0"/>
              <a:t>PDCP</a:t>
            </a:r>
            <a:r>
              <a:rPr lang="zh-CN" altLang="en-US" dirty="0"/>
              <a:t>实体诉讼：</a:t>
            </a:r>
          </a:p>
          <a:p>
            <a:pPr rtl="0" algn="l"/>
            <a:r>
              <a:rPr lang="zh-CN" altLang="en-US" dirty="0"/>
              <a:t>如果有两个相关联的</a:t>
            </a:r>
            <a:r>
              <a:rPr lang="en-US" altLang="zh-CN" dirty="0"/>
              <a:t>调幅RLC</a:t>
            </a:r>
            <a:r>
              <a:rPr lang="zh-CN" altLang="en-US" dirty="0"/>
              <a:t>实体中的一个已经确认成功接收到一个</a:t>
            </a:r>
            <a:r>
              <a:rPr lang="en-US" altLang="zh-CN" dirty="0"/>
              <a:t>PDCP</a:t>
            </a:r>
            <a:r>
              <a:rPr lang="zh-CN" altLang="en-US" dirty="0"/>
              <a:t>数据</a:t>
            </a:r>
            <a:r>
              <a:rPr lang="en-US" altLang="zh-CN" dirty="0"/>
              <a:t>配电单元</a:t>
            </a:r>
            <a:r>
              <a:rPr lang="zh-CN" altLang="en-US" dirty="0"/>
              <a:t>，</a:t>
            </a:r>
            <a:endParaRPr lang="en-US" altLang="zh-CN" dirty="0"/>
          </a:p>
          <a:p>
            <a:pPr rtl="0" algn="l"/>
            <a:r>
              <a:rPr lang="zh-CN" altLang="en-US" dirty="0"/>
              <a:t>指示另外一个</a:t>
            </a:r>
            <a:r>
              <a:rPr lang="en-US" altLang="zh-CN" dirty="0"/>
              <a:t>调幅RLC</a:t>
            </a:r>
            <a:r>
              <a:rPr lang="zh-CN" altLang="en-US" dirty="0"/>
              <a:t>实体丢弃的</a:t>
            </a:r>
            <a:r>
              <a:rPr lang="en-US" altLang="zh-CN" dirty="0"/>
              <a:t>重复的PDCP</a:t>
            </a:r>
            <a:r>
              <a:rPr lang="zh-CN" altLang="en-US" dirty="0"/>
              <a:t>数据</a:t>
            </a:r>
            <a:r>
              <a:rPr lang="en-US" altLang="zh-CN" dirty="0"/>
              <a:t>配电单元</a:t>
            </a:r>
            <a:r>
              <a:rPr lang="zh-CN" altLang="en-US" dirty="0"/>
              <a:t>；</a:t>
            </a:r>
          </a:p>
          <a:p>
            <a:pPr rtl="0" algn="l"/>
            <a:r>
              <a:rPr lang="zh-CN" altLang="en-US" dirty="0"/>
              <a:t>如果指示了对</a:t>
            </a:r>
            <a:r>
              <a:rPr lang="en-US" altLang="zh-CN" dirty="0"/>
              <a:t>PDCP重复</a:t>
            </a:r>
            <a:r>
              <a:rPr lang="zh-CN" altLang="en-US" dirty="0"/>
              <a:t>功能的去激活：指示第二个</a:t>
            </a:r>
            <a:r>
              <a:rPr lang="en-US" altLang="zh-CN" dirty="0"/>
              <a:t>RLC</a:t>
            </a:r>
            <a:r>
              <a:rPr lang="zh-CN" altLang="en-US" dirty="0"/>
              <a:t>实体丢弃所有</a:t>
            </a:r>
            <a:r>
              <a:rPr lang="en-US" altLang="zh-CN" dirty="0"/>
              <a:t>重复的PDCP</a:t>
            </a:r>
            <a:r>
              <a:rPr lang="zh-CN" altLang="en-US" dirty="0"/>
              <a:t>数据</a:t>
            </a:r>
            <a:r>
              <a:rPr lang="en-US" altLang="zh-CN" dirty="0"/>
              <a:t>PDU</a:t>
            </a:r>
          </a:p>
          <a:p>
            <a:pPr rtl="0" algn="l"/>
            <a:endParaRPr lang="zh-CN" altLang="en-US" dirty="0"/>
          </a:p>
        </p:txBody>
      </p:sp>
    </p:spTree>
    <p:extLst>
      <p:ext uri="{BB962C8B-B14F-4D97-AF65-F5344CB8AC3E}">
        <p14:creationId xmlns:p14="http://schemas.microsoft.com/office/powerpoint/2010/main" val="329972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br>
              <a:rPr lang="zh-CN" altLang="en-US" sz="6000" dirty="0">
                <a:latin typeface="+mj-lt"/>
              </a:rPr>
            </a:br>
            <a:br>
              <a:rPr lang="en-US" altLang="zh-CN" dirty="0"/>
            </a:br>
            <a:br>
              <a:rPr lang="en-US" altLang="zh-CN" dirty="0"/>
            </a:br>
            <a:br>
              <a:rPr lang="en-US" altLang="zh-CN" dirty="0"/>
            </a:br>
            <a:endParaRPr lang="zh-CN" altLang="en-US" dirty="0"/>
          </a:p>
        </p:txBody>
      </p:sp>
      <p:sp>
        <p:nvSpPr>
          <p:cNvPr id="8" name="Title 3">
            <a:extLst>
              <a:ext uri="{FF2B5EF4-FFF2-40B4-BE49-F238E27FC236}">
                <a16:creationId xmlns:a16="http://schemas.microsoft.com/office/drawing/2014/main" id="{F775C06B-C6D4-47DF-B362-7623DE68F3B0}"/>
              </a:ext>
            </a:extLst>
          </p:cNvPr>
          <p:cNvSpPr txBox="1">
            <a:spLocks/>
          </p:cNvSpPr>
          <p:nvPr/>
        </p:nvSpPr>
        <p:spPr>
          <a:xfrm>
            <a:off x="0" y="363538"/>
            <a:ext cx="8353425" cy="1000124"/>
          </a:xfrm>
          <a:prstGeom prst="rect">
            <a:avLst/>
          </a:prstGeom>
          <a:noFill/>
          <a:ln w="9525">
            <a:noFill/>
            <a:miter lim="800000"/>
            <a:headEnd/>
            <a:tailEnd/>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lang="en-US" sz="6000" b="0" kern="1200" baseline="0" dirty="0">
                <a:solidFill>
                  <a:schemeClr val="tx1"/>
                </a:solidFill>
                <a:latin typeface="+mj-lt"/>
                <a:ea typeface="+mj-ea"/>
                <a:cs typeface="+mj-cs"/>
              </a:defRPr>
            </a:lvl1pPr>
          </a:lstStyle>
          <a:p>
            <a:pPr rtl="0" algn="l">
              <a:spcAft>
                <a:spcPts val="600"/>
              </a:spcAft>
            </a:pPr>
            <a:br>
              <a:rPr lang="en-US" altLang="zh-CN" dirty="0"/>
            </a:br>
            <a:br>
              <a:rPr lang="en-US" altLang="zh-CN" dirty="0"/>
            </a:br>
            <a:br>
              <a:rPr lang="en-US" altLang="zh-CN" dirty="0"/>
            </a:br>
            <a:r>
              <a:rPr lang="en-US" altLang="zh-CN" sz="21600" dirty="0"/>
              <a:t>附录</a:t>
            </a:r>
            <a:endParaRPr lang="zh-CN" altLang="en-US" sz="21600" dirty="0"/>
          </a:p>
          <a:p>
            <a:pPr rtl="0" algn="l">
              <a:spcAft>
                <a:spcPts val="600"/>
              </a:spcAft>
            </a:pPr>
            <a:br>
              <a:rPr lang="en-US" altLang="zh-CN" dirty="0"/>
            </a:br>
            <a:br>
              <a:rPr lang="en-US" altLang="zh-CN" dirty="0"/>
            </a:br>
            <a:br>
              <a:rPr lang="en-US" altLang="zh-CN" sz="2700" dirty="0">
                <a:latin typeface="+mn-ea"/>
                <a:ea typeface="+mn-ea"/>
              </a:rPr>
            </a:br>
            <a:br>
              <a:rPr lang="en-US" altLang="zh-CN" sz="2700" dirty="0">
                <a:latin typeface="+mn-ea"/>
                <a:ea typeface="+mn-ea"/>
              </a:rPr>
            </a:br>
            <a:br>
              <a:rPr lang="en-US" altLang="zh-CN" dirty="0"/>
            </a:br>
            <a:br>
              <a:rPr lang="en-US" altLang="zh-CN" dirty="0"/>
            </a:br>
            <a:endParaRPr lang="en-US" altLang="zh-CN" dirty="0"/>
          </a:p>
        </p:txBody>
      </p:sp>
      <p:sp>
        <p:nvSpPr>
          <p:cNvPr id="7" name="TextBox 6">
            <a:extLst>
              <a:ext uri="{FF2B5EF4-FFF2-40B4-BE49-F238E27FC236}">
                <a16:creationId xmlns:a16="http://schemas.microsoft.com/office/drawing/2014/main" id="{D73376CD-0CF2-466E-A08E-CADDAEC2CC63}"/>
              </a:ext>
            </a:extLst>
          </p:cNvPr>
          <p:cNvSpPr txBox="1"/>
          <p:nvPr/>
        </p:nvSpPr>
        <p:spPr>
          <a:xfrm>
            <a:off x="174279" y="1028343"/>
            <a:ext cx="11843441" cy="4801314"/>
          </a:xfrm>
          <a:prstGeom prst="rect">
            <a:avLst/>
          </a:prstGeom>
          <a:noFill/>
        </p:spPr>
        <p:txBody>
          <a:bodyPr wrap="square" rtlCol="0">
            <a:spAutoFit/>
          </a:bodyPr>
          <a:lstStyle/>
          <a:p>
            <a:pPr rtl="0" algn="l"/>
            <a:r>
              <a:rPr lang="en-US" altLang="zh-CN" b="1" dirty="0"/>
              <a:t>PDCP 配置 IE(38.331, 6.3.2)</a:t>
            </a:r>
            <a:endParaRPr lang="zh-CN" altLang="en-US" b="1" dirty="0"/>
          </a:p>
          <a:p>
            <a:pPr rtl="0" algn="l"/>
            <a:endParaRPr lang="zh-CN" altLang="en-US" dirty="0"/>
          </a:p>
          <a:p>
            <a:pPr rtl="0" algn="l"/>
            <a:r>
              <a:rPr lang="en-US" altLang="zh-CN" dirty="0"/>
              <a:t>PDCP 配置 ::= 序列 {</a:t>
            </a:r>
          </a:p>
          <a:p>
            <a:pPr rtl="0" algn="l"/>
            <a:r>
              <a:rPr lang="en-US" altLang="zh-CN" dirty="0"/>
              <a:t> </a:t>
            </a:r>
            <a:r>
              <a:rPr lang="en-US" altLang="zh-CN" dirty="0" err="1"/>
              <a:t>德布</a:t>
            </a:r>
            <a:r>
              <a:rPr lang="en-US" altLang="zh-CN" dirty="0"/>
              <a:t>顺序 {</a:t>
            </a:r>
          </a:p>
          <a:p>
            <a:pPr rtl="0" algn="l"/>
            <a:r>
              <a:rPr lang="en-US" altLang="zh-CN" dirty="0"/>
              <a:t> </a:t>
            </a:r>
            <a:r>
              <a:rPr lang="en-US" altLang="zh-CN" dirty="0" err="1"/>
              <a:t>丢弃定时器</a:t>
            </a:r>
            <a:r>
              <a:rPr lang="en-US" altLang="zh-CN" dirty="0"/>
              <a:t>枚举 {ms10、ms20、ms30、ms40、ms50、ms60、ms75、ms100、ms150、无穷大} 可选，-- 条件设置</a:t>
            </a:r>
          </a:p>
          <a:p>
            <a:pPr rtl="0" algn="l"/>
            <a:r>
              <a:rPr lang="en-US" altLang="zh-CN" dirty="0"/>
              <a:t>//PDCP序列号</a:t>
            </a:r>
            <a:r>
              <a:rPr lang="zh-CN" altLang="en-US" dirty="0"/>
              <a:t>长度</a:t>
            </a:r>
            <a:r>
              <a:rPr lang="en-US" altLang="zh-CN" dirty="0"/>
              <a:t>12</a:t>
            </a:r>
            <a:r>
              <a:rPr lang="zh-CN" altLang="en-US" dirty="0"/>
              <a:t>或</a:t>
            </a:r>
            <a:r>
              <a:rPr lang="en-US" altLang="zh-CN" dirty="0"/>
              <a:t>18位</a:t>
            </a:r>
            <a:r>
              <a:rPr lang="zh-CN" altLang="en-US" dirty="0"/>
              <a:t>，对于</a:t>
            </a:r>
            <a:r>
              <a:rPr lang="en-US" altLang="zh-CN" dirty="0"/>
              <a:t>SRB</a:t>
            </a:r>
            <a:r>
              <a:rPr lang="zh-CN" altLang="en-US" dirty="0"/>
              <a:t>只支持</a:t>
            </a:r>
            <a:r>
              <a:rPr lang="en-US" altLang="zh-CN" dirty="0"/>
              <a:t>12位</a:t>
            </a:r>
          </a:p>
          <a:p>
            <a:pPr rtl="0" algn="l"/>
            <a:r>
              <a:rPr lang="en-US" altLang="zh-CN" dirty="0"/>
              <a:t> </a:t>
            </a:r>
            <a:r>
              <a:rPr lang="en-US" altLang="zh-CN" dirty="0" err="1"/>
              <a:t>磷酸二钙</a:t>
            </a:r>
            <a:r>
              <a:rPr lang="en-US" altLang="zh-CN" dirty="0"/>
              <a:t>-SN-</a:t>
            </a:r>
            <a:r>
              <a:rPr lang="en-US" altLang="zh-CN" dirty="0" err="1"/>
              <a:t>尺寸UL</a:t>
            </a:r>
            <a:r>
              <a:rPr lang="en-US" altLang="zh-CN" dirty="0"/>
              <a:t>枚举 {len12bits, len18bits} 可选, -- 条件设置 2</a:t>
            </a:r>
          </a:p>
          <a:p>
            <a:pPr rtl="0" algn="l"/>
            <a:r>
              <a:rPr lang="en-US" altLang="zh-CN" dirty="0"/>
              <a:t> </a:t>
            </a:r>
            <a:r>
              <a:rPr lang="en-US" altLang="zh-CN" dirty="0" err="1"/>
              <a:t>磷酸二钙</a:t>
            </a:r>
            <a:r>
              <a:rPr lang="en-US" altLang="zh-CN" dirty="0"/>
              <a:t>-SN-</a:t>
            </a:r>
            <a:r>
              <a:rPr lang="en-US" altLang="zh-CN" dirty="0" err="1"/>
              <a:t>尺码DL</a:t>
            </a:r>
            <a:r>
              <a:rPr lang="en-US" altLang="zh-CN" dirty="0"/>
              <a:t>枚举 {len12bits, len18bits} 可选, -- 条件设置 2</a:t>
            </a:r>
          </a:p>
          <a:p>
            <a:pPr rtl="0" algn="l"/>
            <a:r>
              <a:rPr lang="en-US" altLang="zh-CN" dirty="0"/>
              <a:t>},</a:t>
            </a:r>
          </a:p>
          <a:p>
            <a:pPr rtl="0" algn="l"/>
            <a:r>
              <a:rPr lang="en-US" altLang="zh-CN" dirty="0"/>
              <a:t> </a:t>
            </a:r>
            <a:r>
              <a:rPr lang="en-US" altLang="zh-CN" dirty="0" err="1"/>
              <a:t>完整性保护</a:t>
            </a:r>
            <a:r>
              <a:rPr lang="en-US" altLang="zh-CN" dirty="0"/>
              <a:t>ENUMERATED { 启用 } 可选, --Cond ConnectedTo5GC1</a:t>
            </a:r>
          </a:p>
          <a:p>
            <a:pPr rtl="0" algn="l"/>
            <a:r>
              <a:rPr lang="en-US" altLang="zh-CN" dirty="0"/>
              <a:t>//</a:t>
            </a:r>
            <a:r>
              <a:rPr lang="zh-CN" altLang="en-US" dirty="0"/>
              <a:t>指示是否进行乱序提交，</a:t>
            </a:r>
            <a:r>
              <a:rPr lang="en-US" altLang="zh-CN" dirty="0"/>
              <a:t>RB</a:t>
            </a:r>
            <a:r>
              <a:rPr lang="zh-CN" altLang="en-US" dirty="0"/>
              <a:t>设置之后，此字段不可更改</a:t>
            </a:r>
          </a:p>
          <a:p>
            <a:pPr rtl="0" algn="l"/>
            <a:r>
              <a:rPr lang="zh-CN" altLang="en-US" dirty="0"/>
              <a:t> </a:t>
            </a:r>
            <a:r>
              <a:rPr lang="en-US" altLang="zh-CN" dirty="0" err="1"/>
              <a:t>无序交货</a:t>
            </a:r>
            <a:r>
              <a:rPr lang="en-US" altLang="zh-CN" dirty="0"/>
              <a:t>ENUMERATED { true } 可选 - 需要 R</a:t>
            </a:r>
          </a:p>
          <a:p>
            <a:pPr rtl="0" algn="l"/>
            <a:r>
              <a:rPr lang="en-US" altLang="zh-CN" dirty="0"/>
              <a:t>} 可选, -- 条件 DRB</a:t>
            </a:r>
          </a:p>
          <a:p>
            <a:pPr rtl="0" algn="l"/>
            <a:r>
              <a:rPr lang="en-US" altLang="zh-CN" dirty="0" err="1"/>
              <a:t>磷酸二钙</a:t>
            </a:r>
            <a:r>
              <a:rPr lang="en-US" altLang="zh-CN" dirty="0"/>
              <a:t>-重复 BOOLEANOPTIONAL-- 需要 R</a:t>
            </a:r>
          </a:p>
          <a:p>
            <a:pPr rtl="0" algn="l"/>
            <a:r>
              <a:rPr lang="en-US" altLang="zh-CN" dirty="0"/>
              <a:t>}}</a:t>
            </a:r>
          </a:p>
          <a:p>
            <a:pPr rtl="0" algn="l"/>
            <a:endParaRPr lang="zh-CN" altLang="en-US" dirty="0"/>
          </a:p>
        </p:txBody>
      </p:sp>
    </p:spTree>
    <p:extLst>
      <p:ext uri="{BB962C8B-B14F-4D97-AF65-F5344CB8AC3E}">
        <p14:creationId xmlns:p14="http://schemas.microsoft.com/office/powerpoint/2010/main" val="360578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4" name="Picture 13">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804672" y="338328"/>
            <a:ext cx="5011473" cy="1773936"/>
          </a:xfrm>
        </p:spPr>
        <p:txBody>
          <a:bodyPr vert="horz" lIns="91440" tIns="45720" rIns="91440" bIns="45720" rtlCol="0" anchor="ctr">
            <a:normAutofit fontScale="90000"/>
          </a:bodyPr>
          <a:lstStyle/>
          <a:p>
            <a:pPr rtl="0" algn="l"/>
            <a:br>
              <a:rPr lang="en-US" altLang="zh-CN" sz="2800" dirty="0">
                <a:solidFill>
                  <a:srgbClr val="FFFFFF"/>
                </a:solidFill>
              </a:rPr>
            </a:br>
            <a:r>
              <a:rPr lang="en-US" altLang="zh-CN" sz="5400" dirty="0">
                <a:solidFill>
                  <a:srgbClr val="FFFFFF"/>
                </a:solidFill>
              </a:rPr>
              <a:t>协议栈概述</a:t>
            </a:r>
            <a:br>
              <a:rPr lang="en-US" altLang="zh-CN" sz="2800" dirty="0">
                <a:solidFill>
                  <a:srgbClr val="FFFFFF"/>
                </a:solidFill>
              </a:rPr>
            </a:br>
            <a:br>
              <a:rPr lang="en-US" altLang="zh-CN" sz="2800" dirty="0">
                <a:solidFill>
                  <a:srgbClr val="FFFFFF"/>
                </a:solidFill>
              </a:rPr>
            </a:br>
            <a:endParaRPr lang="en-US" altLang="zh-CN" sz="2800" dirty="0">
              <a:solidFill>
                <a:srgbClr val="FFFFFF"/>
              </a:solidFill>
            </a:endParaRPr>
          </a:p>
        </p:txBody>
      </p:sp>
      <p:sp>
        <p:nvSpPr>
          <p:cNvPr id="16" name="Rectangle 15">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 name="Picture 2" descr="Diagram  Description automatically generated">
            <a:extLst>
              <a:ext uri="{FF2B5EF4-FFF2-40B4-BE49-F238E27FC236}">
                <a16:creationId xmlns:a16="http://schemas.microsoft.com/office/drawing/2014/main" id="{DF91C49B-C9D9-417A-9420-8E03FF79C3E8}"/>
              </a:ext>
            </a:extLst>
          </p:cNvPr>
          <p:cNvPicPr>
            <a:picLocks noChangeAspect="1"/>
          </p:cNvPicPr>
          <p:nvPr/>
        </p:nvPicPr>
        <p:blipFill>
          <a:blip r:embed="rId3"/>
          <a:stretch>
            <a:fillRect/>
          </a:stretch>
        </p:blipFill>
        <p:spPr>
          <a:xfrm>
            <a:off x="234233" y="3157220"/>
            <a:ext cx="5011473" cy="3576009"/>
          </a:xfrm>
          <a:prstGeom prst="rect">
            <a:avLst/>
          </a:prstGeom>
        </p:spPr>
      </p:pic>
      <p:sp>
        <p:nvSpPr>
          <p:cNvPr id="2" name="TextBox 1">
            <a:extLst>
              <a:ext uri="{FF2B5EF4-FFF2-40B4-BE49-F238E27FC236}">
                <a16:creationId xmlns:a16="http://schemas.microsoft.com/office/drawing/2014/main" id="{6CEEB9BD-7657-414E-AE76-F2246FE86794}"/>
              </a:ext>
            </a:extLst>
          </p:cNvPr>
          <p:cNvSpPr txBox="1"/>
          <p:nvPr/>
        </p:nvSpPr>
        <p:spPr>
          <a:xfrm>
            <a:off x="447262" y="2857884"/>
            <a:ext cx="1649811" cy="369332"/>
          </a:xfrm>
          <a:prstGeom prst="rect">
            <a:avLst/>
          </a:prstGeom>
          <a:noFill/>
        </p:spPr>
        <p:txBody>
          <a:bodyPr wrap="none" rtlCol="0">
            <a:spAutoFit/>
          </a:bodyPr>
          <a:lstStyle/>
          <a:p>
            <a:pPr rtl="0" algn="l"/>
            <a:r>
              <a:rPr lang="en-US" altLang="zh-CN" b="1" dirty="0"/>
              <a:t>用户</a:t>
            </a:r>
            <a:r>
              <a:rPr lang="en-US" altLang="zh-CN" b="1" dirty="0" err="1"/>
              <a:t>平面，向上</a:t>
            </a:r>
            <a:endParaRPr lang="zh-CN" altLang="en-US" b="1" dirty="0"/>
          </a:p>
        </p:txBody>
      </p:sp>
      <p:sp>
        <p:nvSpPr>
          <p:cNvPr id="9" name="TextBox 8">
            <a:extLst>
              <a:ext uri="{FF2B5EF4-FFF2-40B4-BE49-F238E27FC236}">
                <a16:creationId xmlns:a16="http://schemas.microsoft.com/office/drawing/2014/main" id="{F8E9E7FF-FBC8-4DAC-B0DA-7C2D8F5D1221}"/>
              </a:ext>
            </a:extLst>
          </p:cNvPr>
          <p:cNvSpPr txBox="1"/>
          <p:nvPr/>
        </p:nvSpPr>
        <p:spPr>
          <a:xfrm>
            <a:off x="5692968" y="2963838"/>
            <a:ext cx="1943161" cy="369332"/>
          </a:xfrm>
          <a:prstGeom prst="rect">
            <a:avLst/>
          </a:prstGeom>
          <a:noFill/>
        </p:spPr>
        <p:txBody>
          <a:bodyPr wrap="none" rtlCol="0">
            <a:spAutoFit/>
          </a:bodyPr>
          <a:lstStyle/>
          <a:p>
            <a:pPr rtl="0" algn="l"/>
            <a:r>
              <a:rPr lang="en-US" altLang="zh-CN" b="1" dirty="0"/>
              <a:t>控制</a:t>
            </a:r>
            <a:r>
              <a:rPr lang="en-US" altLang="zh-CN" b="1" dirty="0" err="1"/>
              <a:t>平面，CP</a:t>
            </a:r>
            <a:endParaRPr lang="zh-CN" altLang="en-US" b="1" dirty="0"/>
          </a:p>
        </p:txBody>
      </p:sp>
      <p:pic>
        <p:nvPicPr>
          <p:cNvPr id="10" name="Picture 9">
            <a:extLst>
              <a:ext uri="{FF2B5EF4-FFF2-40B4-BE49-F238E27FC236}">
                <a16:creationId xmlns:a16="http://schemas.microsoft.com/office/drawing/2014/main" id="{7B55C22A-8ECF-4E5D-A172-10FD71EF571B}"/>
              </a:ext>
            </a:extLst>
          </p:cNvPr>
          <p:cNvPicPr>
            <a:picLocks noChangeAspect="1"/>
          </p:cNvPicPr>
          <p:nvPr/>
        </p:nvPicPr>
        <p:blipFill>
          <a:blip r:embed="rId4"/>
          <a:stretch>
            <a:fillRect/>
          </a:stretch>
        </p:blipFill>
        <p:spPr>
          <a:xfrm>
            <a:off x="5381624" y="3333170"/>
            <a:ext cx="6130253" cy="3400059"/>
          </a:xfrm>
          <a:prstGeom prst="rect">
            <a:avLst/>
          </a:prstGeom>
        </p:spPr>
      </p:pic>
    </p:spTree>
    <p:extLst>
      <p:ext uri="{BB962C8B-B14F-4D97-AF65-F5344CB8AC3E}">
        <p14:creationId xmlns:p14="http://schemas.microsoft.com/office/powerpoint/2010/main" val="232040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000"/>
          </a:p>
        </p:txBody>
      </p:sp>
      <p:sp>
        <p:nvSpPr>
          <p:cNvPr id="24" name="Rectangle 2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Rectangle 2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Rectangle 2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0" name="Rectangle 2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699714" y="353160"/>
            <a:ext cx="7091300" cy="898581"/>
          </a:xfrm>
        </p:spPr>
        <p:txBody>
          <a:bodyPr vert="horz" lIns="91440" tIns="45720" rIns="91440" bIns="45720" rtlCol="0" anchor="ctr">
            <a:normAutofit/>
          </a:bodyPr>
          <a:lstStyle/>
          <a:p>
            <a:pPr rtl="0" algn="l"/>
            <a:br>
              <a:rPr lang="en-US" altLang="zh-CN" sz="1300">
                <a:solidFill>
                  <a:srgbClr val="FFFFFF"/>
                </a:solidFill>
              </a:rPr>
            </a:br>
            <a:br>
              <a:rPr lang="en-US" altLang="zh-CN" sz="1300">
                <a:solidFill>
                  <a:srgbClr val="FFFFFF"/>
                </a:solidFill>
              </a:rPr>
            </a:br>
            <a:br>
              <a:rPr lang="en-US" altLang="zh-CN" sz="1300">
                <a:solidFill>
                  <a:srgbClr val="FFFFFF"/>
                </a:solidFill>
              </a:rPr>
            </a:br>
            <a:endParaRPr lang="en-US" altLang="zh-CN" sz="1300">
              <a:solidFill>
                <a:srgbClr val="FFFFFF"/>
              </a:solidFill>
            </a:endParaRPr>
          </a:p>
        </p:txBody>
      </p:sp>
      <p:pic>
        <p:nvPicPr>
          <p:cNvPr id="7" name="Picture 6" descr="Diagram  Description automatically generated">
            <a:extLst>
              <a:ext uri="{FF2B5EF4-FFF2-40B4-BE49-F238E27FC236}">
                <a16:creationId xmlns:a16="http://schemas.microsoft.com/office/drawing/2014/main" id="{33B6EA83-B1AA-4318-BDA5-6238DB218B48}"/>
              </a:ext>
            </a:extLst>
          </p:cNvPr>
          <p:cNvPicPr>
            <a:picLocks noChangeAspect="1"/>
          </p:cNvPicPr>
          <p:nvPr/>
        </p:nvPicPr>
        <p:blipFill>
          <a:blip r:embed="rId3"/>
          <a:stretch>
            <a:fillRect/>
          </a:stretch>
        </p:blipFill>
        <p:spPr>
          <a:xfrm>
            <a:off x="715748" y="2653746"/>
            <a:ext cx="5131088" cy="3052996"/>
          </a:xfrm>
          <a:prstGeom prst="rect">
            <a:avLst/>
          </a:prstGeom>
        </p:spPr>
      </p:pic>
      <p:pic>
        <p:nvPicPr>
          <p:cNvPr id="3" name="Picture 2" descr="Diagram  Description automatically generated">
            <a:extLst>
              <a:ext uri="{FF2B5EF4-FFF2-40B4-BE49-F238E27FC236}">
                <a16:creationId xmlns:a16="http://schemas.microsoft.com/office/drawing/2014/main" id="{C2C0DC57-2C09-4D06-8BD7-0AAC037D3D0E}"/>
              </a:ext>
            </a:extLst>
          </p:cNvPr>
          <p:cNvPicPr>
            <a:picLocks noChangeAspect="1"/>
          </p:cNvPicPr>
          <p:nvPr/>
        </p:nvPicPr>
        <p:blipFill>
          <a:blip r:embed="rId4"/>
          <a:stretch>
            <a:fillRect/>
          </a:stretch>
        </p:blipFill>
        <p:spPr>
          <a:xfrm>
            <a:off x="6345165" y="2337470"/>
            <a:ext cx="5131087" cy="3758521"/>
          </a:xfrm>
          <a:prstGeom prst="rect">
            <a:avLst/>
          </a:prstGeom>
        </p:spPr>
      </p:pic>
      <p:sp>
        <p:nvSpPr>
          <p:cNvPr id="5" name="Subtitle 2">
            <a:extLst>
              <a:ext uri="{FF2B5EF4-FFF2-40B4-BE49-F238E27FC236}">
                <a16:creationId xmlns:a16="http://schemas.microsoft.com/office/drawing/2014/main" id="{0E47C3AA-F860-45BD-9322-228A6E5D44D1}"/>
              </a:ext>
            </a:extLst>
          </p:cNvPr>
          <p:cNvSpPr txBox="1">
            <a:spLocks/>
          </p:cNvSpPr>
          <p:nvPr/>
        </p:nvSpPr>
        <p:spPr>
          <a:xfrm>
            <a:off x="479424" y="2381250"/>
            <a:ext cx="10096687" cy="3752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p:txBody>
      </p:sp>
      <p:sp>
        <p:nvSpPr>
          <p:cNvPr id="6" name="TextBox 5">
            <a:extLst>
              <a:ext uri="{FF2B5EF4-FFF2-40B4-BE49-F238E27FC236}">
                <a16:creationId xmlns:a16="http://schemas.microsoft.com/office/drawing/2014/main" id="{EB63447B-AFF3-4448-BF9F-C6E3EA6FB93B}"/>
              </a:ext>
            </a:extLst>
          </p:cNvPr>
          <p:cNvSpPr txBox="1"/>
          <p:nvPr/>
        </p:nvSpPr>
        <p:spPr>
          <a:xfrm>
            <a:off x="167814" y="116841"/>
            <a:ext cx="10719905" cy="1600438"/>
          </a:xfrm>
          <a:prstGeom prst="rect">
            <a:avLst/>
          </a:prstGeom>
          <a:noFill/>
        </p:spPr>
        <p:txBody>
          <a:bodyPr wrap="square">
            <a:spAutoFit/>
          </a:bodyPr>
          <a:lstStyle/>
          <a:p>
            <a:pPr rtl="0" algn="l">
              <a:spcAft>
                <a:spcPts val="600"/>
              </a:spcAft>
            </a:pPr>
            <a:r>
              <a:rPr lang="en-US" altLang="zh-CN" sz="4900" dirty="0">
                <a:solidFill>
                  <a:schemeClr val="bg1">
                    <a:lumMod val="95000"/>
                  </a:schemeClr>
                </a:solidFill>
                <a:latin typeface="+mj-lt"/>
              </a:rPr>
              <a:t>为什么 NR 需要 SDAP（</a:t>
            </a:r>
            <a:r>
              <a:rPr lang="en-US" altLang="zh-CN" sz="2400" dirty="0">
                <a:solidFill>
                  <a:schemeClr val="bg1">
                    <a:lumMod val="95000"/>
                  </a:schemeClr>
                </a:solidFill>
                <a:latin typeface="+mj-lt"/>
              </a:rPr>
              <a:t>服务数据适配协议</a:t>
            </a:r>
            <a:r>
              <a:rPr lang="en-US" altLang="zh-CN" sz="4900" dirty="0">
                <a:solidFill>
                  <a:schemeClr val="bg1">
                    <a:lumMod val="95000"/>
                  </a:schemeClr>
                </a:solidFill>
                <a:latin typeface="+mj-lt"/>
              </a:rPr>
              <a:t>） 层？</a:t>
            </a:r>
            <a:endParaRPr lang="zh-CN" altLang="en-US" sz="4900" dirty="0">
              <a:solidFill>
                <a:schemeClr val="bg1">
                  <a:lumMod val="95000"/>
                </a:schemeClr>
              </a:solidFill>
              <a:latin typeface="+mj-lt"/>
            </a:endParaRPr>
          </a:p>
        </p:txBody>
      </p:sp>
    </p:spTree>
    <p:extLst>
      <p:ext uri="{BB962C8B-B14F-4D97-AF65-F5344CB8AC3E}">
        <p14:creationId xmlns:p14="http://schemas.microsoft.com/office/powerpoint/2010/main" val="232071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79424"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SDAP层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479424" y="1476375"/>
            <a:ext cx="10096687" cy="4657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endParaRPr lang="en-US" dirty="0"/>
          </a:p>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p:txBody>
      </p:sp>
      <p:pic>
        <p:nvPicPr>
          <p:cNvPr id="3" name="Picture 2" descr="Diagram  Description automatically generated">
            <a:extLst>
              <a:ext uri="{FF2B5EF4-FFF2-40B4-BE49-F238E27FC236}">
                <a16:creationId xmlns:a16="http://schemas.microsoft.com/office/drawing/2014/main" id="{1C5D597C-EE08-42A5-8E66-28AD91593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44" y="1647305"/>
            <a:ext cx="3412405" cy="3483496"/>
          </a:xfrm>
          <a:prstGeom prst="rect">
            <a:avLst/>
          </a:prstGeom>
        </p:spPr>
      </p:pic>
      <p:pic>
        <p:nvPicPr>
          <p:cNvPr id="9" name="Picture 8">
            <a:extLst>
              <a:ext uri="{FF2B5EF4-FFF2-40B4-BE49-F238E27FC236}">
                <a16:creationId xmlns:a16="http://schemas.microsoft.com/office/drawing/2014/main" id="{5D3FA31A-644E-481B-8FD1-21D58058FB7A}"/>
              </a:ext>
            </a:extLst>
          </p:cNvPr>
          <p:cNvPicPr>
            <a:picLocks noChangeAspect="1"/>
          </p:cNvPicPr>
          <p:nvPr/>
        </p:nvPicPr>
        <p:blipFill>
          <a:blip r:embed="rId3"/>
          <a:stretch>
            <a:fillRect/>
          </a:stretch>
        </p:blipFill>
        <p:spPr>
          <a:xfrm>
            <a:off x="4656136" y="1644648"/>
            <a:ext cx="7056440" cy="4657724"/>
          </a:xfrm>
          <a:prstGeom prst="rect">
            <a:avLst/>
          </a:prstGeom>
        </p:spPr>
      </p:pic>
    </p:spTree>
    <p:extLst>
      <p:ext uri="{BB962C8B-B14F-4D97-AF65-F5344CB8AC3E}">
        <p14:creationId xmlns:p14="http://schemas.microsoft.com/office/powerpoint/2010/main" val="279990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648929" y="629266"/>
            <a:ext cx="3505495" cy="1622321"/>
          </a:xfrm>
        </p:spPr>
        <p:txBody>
          <a:bodyPr vert="horz" lIns="91440" tIns="45720" rIns="91440" bIns="45720" rtlCol="0" anchor="ctr">
            <a:normAutofit/>
          </a:bodyPr>
          <a:lstStyle/>
          <a:p>
            <a:pPr rtl="0" algn="l"/>
            <a:br>
              <a:rPr lang="en-US" altLang="zh-CN" sz="2400" kern="1200" dirty="0">
                <a:solidFill>
                  <a:schemeClr val="tx1"/>
                </a:solidFill>
                <a:latin typeface="+mj-lt"/>
                <a:ea typeface="+mj-ea"/>
                <a:cs typeface="+mj-cs"/>
              </a:rPr>
            </a:br>
            <a:br>
              <a:rPr lang="en-US" altLang="zh-CN" sz="2400" kern="1200" dirty="0">
                <a:solidFill>
                  <a:schemeClr val="tx1"/>
                </a:solidFill>
                <a:latin typeface="+mj-lt"/>
                <a:ea typeface="+mj-ea"/>
                <a:cs typeface="+mj-cs"/>
              </a:rPr>
            </a:br>
            <a:br>
              <a:rPr lang="en-US" altLang="zh-CN" sz="2400" kern="1200" dirty="0">
                <a:solidFill>
                  <a:schemeClr val="tx1"/>
                </a:solidFill>
                <a:latin typeface="+mj-lt"/>
                <a:ea typeface="+mj-ea"/>
                <a:cs typeface="+mj-cs"/>
              </a:rPr>
            </a:br>
            <a:endParaRPr lang="en-US" altLang="zh-CN" sz="24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B4C75D5E-F87E-4161-98F0-84D4CE7247AA}"/>
              </a:ext>
            </a:extLst>
          </p:cNvPr>
          <p:cNvSpPr txBox="1"/>
          <p:nvPr/>
        </p:nvSpPr>
        <p:spPr>
          <a:xfrm>
            <a:off x="648931" y="2438400"/>
            <a:ext cx="3505494" cy="3785419"/>
          </a:xfrm>
          <a:prstGeom prst="rect">
            <a:avLst/>
          </a:prstGeom>
        </p:spPr>
        <p:txBody>
          <a:bodyPr vert="horz" lIns="91440" tIns="45720" rIns="91440" bIns="45720" rtlCol="0">
            <a:noAutofit/>
          </a:bodyPr>
          <a:lstStyle/>
          <a:p>
            <a:pPr indent="-228600" rtl="0" algn="l">
              <a:lnSpc>
                <a:spcPct val="90000"/>
              </a:lnSpc>
              <a:spcAft>
                <a:spcPts val="600"/>
              </a:spcAft>
              <a:buFont typeface="Arial" panose="020B0604020202020204" pitchFamily="34" charset="0"/>
              <a:buChar char="•"/>
            </a:pPr>
            <a:r>
              <a:rPr lang="en-US" altLang="zh-CN" sz="2000" dirty="0"/>
              <a:t>传输用户平面数据。</a:t>
            </a:r>
          </a:p>
          <a:p>
            <a:pPr rtl="0" algn="l">
              <a:lnSpc>
                <a:spcPct val="90000"/>
              </a:lnSpc>
              <a:spcAft>
                <a:spcPts val="600"/>
              </a:spcAft>
            </a:pPr>
            <a:endParaRPr lang="en-US" altLang="zh-CN" sz="2000" dirty="0"/>
          </a:p>
          <a:p>
            <a:pPr indent="-228600" rtl="0" algn="l">
              <a:lnSpc>
                <a:spcPct val="90000"/>
              </a:lnSpc>
              <a:spcAft>
                <a:spcPts val="600"/>
              </a:spcAft>
              <a:buFont typeface="Arial" panose="020B0604020202020204" pitchFamily="34" charset="0"/>
              <a:buChar char="•"/>
            </a:pPr>
            <a:r>
              <a:rPr lang="en-US" altLang="zh-CN" sz="2000" dirty="0"/>
              <a:t>将上行和下行数据的 QoS 流映射到 DRB。</a:t>
            </a:r>
          </a:p>
          <a:p>
            <a:pPr rtl="0" algn="l">
              <a:lnSpc>
                <a:spcPct val="90000"/>
              </a:lnSpc>
              <a:spcAft>
                <a:spcPts val="600"/>
              </a:spcAft>
            </a:pPr>
            <a:endParaRPr lang="en-US" altLang="zh-CN" sz="2000" dirty="0"/>
          </a:p>
          <a:p>
            <a:pPr indent="-228600" rtl="0" algn="l">
              <a:lnSpc>
                <a:spcPct val="90000"/>
              </a:lnSpc>
              <a:spcAft>
                <a:spcPts val="600"/>
              </a:spcAft>
              <a:buFont typeface="Arial" panose="020B0604020202020204" pitchFamily="34" charset="0"/>
              <a:buChar char="•"/>
            </a:pPr>
            <a:r>
              <a:rPr lang="en-US" altLang="zh-CN" sz="2000" dirty="0"/>
              <a:t>在下游数据包中标记QoS Flow ID</a:t>
            </a:r>
          </a:p>
          <a:p>
            <a:pPr indent="-228600" rtl="0" algn="l">
              <a:lnSpc>
                <a:spcPct val="90000"/>
              </a:lnSpc>
              <a:spcAft>
                <a:spcPts val="600"/>
              </a:spcAft>
              <a:buFont typeface="Arial" panose="020B0604020202020204" pitchFamily="34" charset="0"/>
              <a:buChar char="•"/>
            </a:pPr>
            <a:endParaRPr lang="en-US" altLang="zh-CN" sz="2000" dirty="0"/>
          </a:p>
          <a:p>
            <a:pPr indent="-228600" rtl="0" algn="l">
              <a:lnSpc>
                <a:spcPct val="90000"/>
              </a:lnSpc>
              <a:spcAft>
                <a:spcPts val="600"/>
              </a:spcAft>
              <a:buFont typeface="Arial" panose="020B0604020202020204" pitchFamily="34" charset="0"/>
              <a:buChar char="•"/>
            </a:pPr>
            <a:r>
              <a:rPr lang="en-US" altLang="zh-CN" sz="2000" dirty="0"/>
              <a:t>上行链路 SDAP 数据的反射 QoS 流到 DRB 映射</a:t>
            </a:r>
          </a:p>
        </p:txBody>
      </p:sp>
      <p:pic>
        <p:nvPicPr>
          <p:cNvPr id="3" name="Picture 2">
            <a:extLst>
              <a:ext uri="{FF2B5EF4-FFF2-40B4-BE49-F238E27FC236}">
                <a16:creationId xmlns:a16="http://schemas.microsoft.com/office/drawing/2014/main" id="{9F2361C9-B29E-421A-AD17-94195618BD80}"/>
              </a:ext>
            </a:extLst>
          </p:cNvPr>
          <p:cNvPicPr>
            <a:picLocks noChangeAspect="1"/>
          </p:cNvPicPr>
          <p:nvPr/>
        </p:nvPicPr>
        <p:blipFill>
          <a:blip r:embed="rId2"/>
          <a:stretch>
            <a:fillRect/>
          </a:stretch>
        </p:blipFill>
        <p:spPr>
          <a:xfrm>
            <a:off x="5123688" y="629266"/>
            <a:ext cx="6584098" cy="5504834"/>
          </a:xfrm>
          <a:prstGeom prst="rect">
            <a:avLst/>
          </a:prstGeom>
          <a:effectLst/>
        </p:spPr>
      </p:pic>
      <p:sp>
        <p:nvSpPr>
          <p:cNvPr id="5" name="Subtitle 2">
            <a:extLst>
              <a:ext uri="{FF2B5EF4-FFF2-40B4-BE49-F238E27FC236}">
                <a16:creationId xmlns:a16="http://schemas.microsoft.com/office/drawing/2014/main" id="{0E47C3AA-F860-45BD-9322-228A6E5D44D1}"/>
              </a:ext>
            </a:extLst>
          </p:cNvPr>
          <p:cNvSpPr txBox="1">
            <a:spLocks/>
          </p:cNvSpPr>
          <p:nvPr/>
        </p:nvSpPr>
        <p:spPr>
          <a:xfrm>
            <a:off x="365124" y="2323069"/>
            <a:ext cx="10096687" cy="37528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a:p>
            <a:pPr marL="1028700" lvl="1" indent="-342900" rtl="0" algn="l"/>
            <a:endParaRPr lang="en-US" dirty="0"/>
          </a:p>
          <a:p>
            <a:pPr marL="1028700" lvl="1" indent="-342900" rtl="0" algn="l"/>
            <a:endParaRPr lang="en-US" dirty="0"/>
          </a:p>
          <a:p>
            <a:pPr marL="1028700" lvl="1" indent="-342900" rtl="0" algn="l"/>
            <a:endParaRPr lang="en-US" dirty="0"/>
          </a:p>
        </p:txBody>
      </p:sp>
      <p:sp>
        <p:nvSpPr>
          <p:cNvPr id="6" name="TextBox 5">
            <a:extLst>
              <a:ext uri="{FF2B5EF4-FFF2-40B4-BE49-F238E27FC236}">
                <a16:creationId xmlns:a16="http://schemas.microsoft.com/office/drawing/2014/main" id="{EB63447B-AFF3-4448-BF9F-C6E3EA6FB93B}"/>
              </a:ext>
            </a:extLst>
          </p:cNvPr>
          <p:cNvSpPr txBox="1"/>
          <p:nvPr/>
        </p:nvSpPr>
        <p:spPr>
          <a:xfrm>
            <a:off x="479424" y="234411"/>
            <a:ext cx="6096000" cy="1831271"/>
          </a:xfrm>
          <a:prstGeom prst="rect">
            <a:avLst/>
          </a:prstGeom>
          <a:noFill/>
        </p:spPr>
        <p:txBody>
          <a:bodyPr wrap="square">
            <a:spAutoFit/>
          </a:bodyPr>
          <a:lstStyle/>
          <a:p>
            <a:pPr rtl="0" algn="l">
              <a:spcAft>
                <a:spcPts val="600"/>
              </a:spcAft>
            </a:pPr>
            <a:r>
              <a:rPr lang="en-US" altLang="zh-CN" sz="5400" dirty="0">
                <a:latin typeface="+mj-lt"/>
              </a:rPr>
              <a:t>SDAP层</a:t>
            </a:r>
          </a:p>
          <a:p>
            <a:pPr rtl="0" algn="l">
              <a:spcAft>
                <a:spcPts val="600"/>
              </a:spcAft>
            </a:pPr>
            <a:r>
              <a:rPr lang="en-US" altLang="zh-CN" sz="5400" dirty="0">
                <a:latin typeface="+mj-lt"/>
              </a:rPr>
              <a:t>功能</a:t>
            </a:r>
            <a:endParaRPr lang="zh-CN" altLang="en-US" sz="5400" dirty="0">
              <a:latin typeface="+mj-lt"/>
            </a:endParaRPr>
          </a:p>
        </p:txBody>
      </p:sp>
      <p:cxnSp>
        <p:nvCxnSpPr>
          <p:cNvPr id="9" name="Straight Arrow Connector 8">
            <a:extLst>
              <a:ext uri="{FF2B5EF4-FFF2-40B4-BE49-F238E27FC236}">
                <a16:creationId xmlns:a16="http://schemas.microsoft.com/office/drawing/2014/main" id="{57A6C638-C586-43D5-8167-CE107DB130C2}"/>
              </a:ext>
            </a:extLst>
          </p:cNvPr>
          <p:cNvCxnSpPr/>
          <p:nvPr/>
        </p:nvCxnSpPr>
        <p:spPr>
          <a:xfrm flipV="1">
            <a:off x="3962400" y="2692400"/>
            <a:ext cx="1778000" cy="736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1E83B715-015D-4268-9BE2-FB5305046BAE}"/>
              </a:ext>
            </a:extLst>
          </p:cNvPr>
          <p:cNvCxnSpPr/>
          <p:nvPr/>
        </p:nvCxnSpPr>
        <p:spPr>
          <a:xfrm flipV="1">
            <a:off x="3478186" y="4584700"/>
            <a:ext cx="2262214" cy="3175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73193282-5EFA-4BD7-8DEB-BDE3BA6FC0F4}"/>
              </a:ext>
            </a:extLst>
          </p:cNvPr>
          <p:cNvCxnSpPr>
            <a:cxnSpLocks/>
          </p:cNvCxnSpPr>
          <p:nvPr/>
        </p:nvCxnSpPr>
        <p:spPr>
          <a:xfrm flipV="1">
            <a:off x="4014762" y="3833898"/>
            <a:ext cx="4713358" cy="2027282"/>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1530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66172"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SDAP层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206062" y="2085560"/>
            <a:ext cx="4299678" cy="57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sz="2800" dirty="0">
                <a:latin typeface="+mn-lt"/>
              </a:rPr>
              <a:t>SDAP 数据 PDU PDU</a:t>
            </a:r>
            <a:endParaRPr lang="en-US" dirty="0"/>
          </a:p>
          <a:p>
            <a:pPr indent="0" rtl="0" algn="l">
              <a:buNone/>
            </a:pPr>
            <a:endParaRPr lang="en-US" dirty="0"/>
          </a:p>
          <a:p>
            <a:pPr marL="1028700" lvl="1" indent="-342900" rtl="0" algn="l"/>
            <a:endParaRPr lang="en-US" dirty="0"/>
          </a:p>
          <a:p>
            <a:pPr marL="1028700" lvl="1" indent="-342900" rtl="0" algn="l"/>
            <a:endParaRPr lang="en-US" dirty="0"/>
          </a:p>
        </p:txBody>
      </p:sp>
      <p:pic>
        <p:nvPicPr>
          <p:cNvPr id="3" name="Picture 2">
            <a:extLst>
              <a:ext uri="{FF2B5EF4-FFF2-40B4-BE49-F238E27FC236}">
                <a16:creationId xmlns:a16="http://schemas.microsoft.com/office/drawing/2014/main" id="{48123800-387B-4849-A52D-11BF69E43F95}"/>
              </a:ext>
            </a:extLst>
          </p:cNvPr>
          <p:cNvPicPr>
            <a:picLocks noChangeAspect="1"/>
          </p:cNvPicPr>
          <p:nvPr/>
        </p:nvPicPr>
        <p:blipFill>
          <a:blip r:embed="rId2"/>
          <a:stretch>
            <a:fillRect/>
          </a:stretch>
        </p:blipFill>
        <p:spPr>
          <a:xfrm>
            <a:off x="6752066" y="259761"/>
            <a:ext cx="4436565" cy="2223053"/>
          </a:xfrm>
          <a:prstGeom prst="rect">
            <a:avLst/>
          </a:prstGeom>
        </p:spPr>
      </p:pic>
      <p:pic>
        <p:nvPicPr>
          <p:cNvPr id="7" name="Picture 6">
            <a:extLst>
              <a:ext uri="{FF2B5EF4-FFF2-40B4-BE49-F238E27FC236}">
                <a16:creationId xmlns:a16="http://schemas.microsoft.com/office/drawing/2014/main" id="{ED1881BB-83BC-44A0-97A3-A799525F0FF1}"/>
              </a:ext>
            </a:extLst>
          </p:cNvPr>
          <p:cNvPicPr>
            <a:picLocks noChangeAspect="1"/>
          </p:cNvPicPr>
          <p:nvPr/>
        </p:nvPicPr>
        <p:blipFill>
          <a:blip r:embed="rId3"/>
          <a:stretch>
            <a:fillRect/>
          </a:stretch>
        </p:blipFill>
        <p:spPr>
          <a:xfrm>
            <a:off x="6778556" y="2672383"/>
            <a:ext cx="4410075" cy="2114550"/>
          </a:xfrm>
          <a:prstGeom prst="rect">
            <a:avLst/>
          </a:prstGeom>
        </p:spPr>
      </p:pic>
      <p:sp>
        <p:nvSpPr>
          <p:cNvPr id="12" name="Subtitle 2">
            <a:extLst>
              <a:ext uri="{FF2B5EF4-FFF2-40B4-BE49-F238E27FC236}">
                <a16:creationId xmlns:a16="http://schemas.microsoft.com/office/drawing/2014/main" id="{F0E65E2F-5029-4183-B860-5EB82CE4F12F}"/>
              </a:ext>
            </a:extLst>
          </p:cNvPr>
          <p:cNvSpPr txBox="1">
            <a:spLocks/>
          </p:cNvSpPr>
          <p:nvPr/>
        </p:nvSpPr>
        <p:spPr>
          <a:xfrm>
            <a:off x="206062" y="3440595"/>
            <a:ext cx="4299678" cy="57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r>
              <a:rPr lang="en-US" altLang="zh-CN" sz="2800" dirty="0">
                <a:latin typeface="+mn-lt"/>
              </a:rPr>
              <a:t>SDAP 控制 PDU PDU</a:t>
            </a:r>
            <a:endParaRPr lang="en-US" dirty="0"/>
          </a:p>
          <a:p>
            <a:pPr indent="0" rtl="0" algn="l">
              <a:buNone/>
            </a:pPr>
            <a:endParaRPr lang="en-US" dirty="0"/>
          </a:p>
          <a:p>
            <a:pPr marL="1028700" lvl="1" indent="-342900" rtl="0" algn="l"/>
            <a:endParaRPr lang="en-US" dirty="0"/>
          </a:p>
          <a:p>
            <a:pPr marL="1028700" lvl="1" indent="-342900" rtl="0" algn="l"/>
            <a:endParaRPr lang="en-US" dirty="0"/>
          </a:p>
        </p:txBody>
      </p:sp>
      <p:sp>
        <p:nvSpPr>
          <p:cNvPr id="13" name="Subtitle 2">
            <a:extLst>
              <a:ext uri="{FF2B5EF4-FFF2-40B4-BE49-F238E27FC236}">
                <a16:creationId xmlns:a16="http://schemas.microsoft.com/office/drawing/2014/main" id="{9DC0AED0-EDAF-45D8-8369-E1E50985F15E}"/>
              </a:ext>
            </a:extLst>
          </p:cNvPr>
          <p:cNvSpPr txBox="1">
            <a:spLocks/>
          </p:cNvSpPr>
          <p:nvPr/>
        </p:nvSpPr>
        <p:spPr>
          <a:xfrm>
            <a:off x="6168970" y="1371287"/>
            <a:ext cx="4299678" cy="57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altLang="zh-CN" sz="2800" dirty="0">
                <a:latin typeface="+mn-lt"/>
              </a:rPr>
              <a:t>DL</a:t>
            </a:r>
            <a:endParaRPr lang="en-US" dirty="0"/>
          </a:p>
          <a:p>
            <a:pPr indent="0" rtl="0" algn="l">
              <a:buNone/>
            </a:pPr>
            <a:endParaRPr lang="en-US" dirty="0"/>
          </a:p>
          <a:p>
            <a:pPr marL="1028700" lvl="1" indent="-342900" rtl="0" algn="l"/>
            <a:endParaRPr lang="en-US" dirty="0"/>
          </a:p>
          <a:p>
            <a:pPr marL="1028700" lvl="1" indent="-342900" rtl="0" algn="l"/>
            <a:endParaRPr lang="en-US" dirty="0"/>
          </a:p>
        </p:txBody>
      </p:sp>
      <p:sp>
        <p:nvSpPr>
          <p:cNvPr id="14" name="Subtitle 2">
            <a:extLst>
              <a:ext uri="{FF2B5EF4-FFF2-40B4-BE49-F238E27FC236}">
                <a16:creationId xmlns:a16="http://schemas.microsoft.com/office/drawing/2014/main" id="{6FE15387-2085-4F84-BB40-377D932893B8}"/>
              </a:ext>
            </a:extLst>
          </p:cNvPr>
          <p:cNvSpPr txBox="1">
            <a:spLocks/>
          </p:cNvSpPr>
          <p:nvPr/>
        </p:nvSpPr>
        <p:spPr>
          <a:xfrm>
            <a:off x="6168970" y="3594340"/>
            <a:ext cx="4299678" cy="57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altLang="zh-CN" sz="2800" dirty="0">
                <a:latin typeface="+mn-lt"/>
              </a:rPr>
              <a:t>UL</a:t>
            </a:r>
            <a:endParaRPr lang="en-US" dirty="0"/>
          </a:p>
          <a:p>
            <a:pPr indent="0" rtl="0" algn="l">
              <a:buNone/>
            </a:pPr>
            <a:endParaRPr lang="en-US" dirty="0"/>
          </a:p>
          <a:p>
            <a:pPr marL="1028700" lvl="1" indent="-342900" rtl="0" algn="l"/>
            <a:endParaRPr lang="en-US" dirty="0"/>
          </a:p>
          <a:p>
            <a:pPr marL="1028700" lvl="1" indent="-342900" rtl="0" algn="l"/>
            <a:endParaRPr lang="en-US" dirty="0"/>
          </a:p>
        </p:txBody>
      </p:sp>
      <p:cxnSp>
        <p:nvCxnSpPr>
          <p:cNvPr id="16" name="Straight Arrow Connector 15">
            <a:extLst>
              <a:ext uri="{FF2B5EF4-FFF2-40B4-BE49-F238E27FC236}">
                <a16:creationId xmlns:a16="http://schemas.microsoft.com/office/drawing/2014/main" id="{6FAD67F5-BD18-4C94-BFD0-92917152EADE}"/>
              </a:ext>
            </a:extLst>
          </p:cNvPr>
          <p:cNvCxnSpPr/>
          <p:nvPr/>
        </p:nvCxnSpPr>
        <p:spPr>
          <a:xfrm flipV="1">
            <a:off x="4055165" y="1949414"/>
            <a:ext cx="1815548" cy="425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5DF21BB-1705-4334-9DC2-D4535D6744E2}"/>
              </a:ext>
            </a:extLst>
          </p:cNvPr>
          <p:cNvCxnSpPr>
            <a:cxnSpLocks/>
          </p:cNvCxnSpPr>
          <p:nvPr/>
        </p:nvCxnSpPr>
        <p:spPr>
          <a:xfrm>
            <a:off x="4055165" y="2595356"/>
            <a:ext cx="1934818" cy="9989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EDE17046-8BB5-4F9D-A067-BA32EEE2BBB0}"/>
              </a:ext>
            </a:extLst>
          </p:cNvPr>
          <p:cNvPicPr>
            <a:picLocks noChangeAspect="1"/>
          </p:cNvPicPr>
          <p:nvPr/>
        </p:nvPicPr>
        <p:blipFill>
          <a:blip r:embed="rId4"/>
          <a:stretch>
            <a:fillRect/>
          </a:stretch>
        </p:blipFill>
        <p:spPr>
          <a:xfrm>
            <a:off x="6930956" y="5436496"/>
            <a:ext cx="4257675" cy="923925"/>
          </a:xfrm>
          <a:prstGeom prst="rect">
            <a:avLst/>
          </a:prstGeom>
        </p:spPr>
      </p:pic>
      <p:cxnSp>
        <p:nvCxnSpPr>
          <p:cNvPr id="23" name="Straight Arrow Connector 22">
            <a:extLst>
              <a:ext uri="{FF2B5EF4-FFF2-40B4-BE49-F238E27FC236}">
                <a16:creationId xmlns:a16="http://schemas.microsoft.com/office/drawing/2014/main" id="{4A41D668-AF3B-4231-88C7-3A0B9AF77258}"/>
              </a:ext>
            </a:extLst>
          </p:cNvPr>
          <p:cNvCxnSpPr>
            <a:cxnSpLocks/>
          </p:cNvCxnSpPr>
          <p:nvPr/>
        </p:nvCxnSpPr>
        <p:spPr>
          <a:xfrm>
            <a:off x="4296961" y="3922643"/>
            <a:ext cx="2392101" cy="18420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ubtitle 2">
            <a:extLst>
              <a:ext uri="{FF2B5EF4-FFF2-40B4-BE49-F238E27FC236}">
                <a16:creationId xmlns:a16="http://schemas.microsoft.com/office/drawing/2014/main" id="{242B37D7-421D-4E9B-B226-CA374354172B}"/>
              </a:ext>
            </a:extLst>
          </p:cNvPr>
          <p:cNvSpPr txBox="1">
            <a:spLocks/>
          </p:cNvSpPr>
          <p:nvPr/>
        </p:nvSpPr>
        <p:spPr>
          <a:xfrm>
            <a:off x="6517083" y="6342823"/>
            <a:ext cx="4299678" cy="5781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buNone/>
            </a:pPr>
            <a:r>
              <a:rPr lang="en-US" dirty="0"/>
              <a:t>结束标记控制 PDU</a:t>
            </a:r>
          </a:p>
          <a:p>
            <a:pPr marL="1028700" lvl="1" indent="-342900" rtl="0" algn="l"/>
            <a:endParaRPr lang="en-US" dirty="0"/>
          </a:p>
          <a:p>
            <a:pPr marL="1028700" lvl="1" indent="-342900" rtl="0" algn="l"/>
            <a:endParaRPr lang="en-US" dirty="0"/>
          </a:p>
        </p:txBody>
      </p:sp>
      <p:sp>
        <p:nvSpPr>
          <p:cNvPr id="26" name="Subtitle 2">
            <a:extLst>
              <a:ext uri="{FF2B5EF4-FFF2-40B4-BE49-F238E27FC236}">
                <a16:creationId xmlns:a16="http://schemas.microsoft.com/office/drawing/2014/main" id="{4E93C043-7B89-47D7-B279-57E0AF2C34FE}"/>
              </a:ext>
            </a:extLst>
          </p:cNvPr>
          <p:cNvSpPr txBox="1">
            <a:spLocks/>
          </p:cNvSpPr>
          <p:nvPr/>
        </p:nvSpPr>
        <p:spPr>
          <a:xfrm>
            <a:off x="36838" y="5565498"/>
            <a:ext cx="6301355" cy="113720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buNone/>
            </a:pPr>
            <a:r>
              <a:rPr lang="en-US" dirty="0"/>
              <a:t>End-Marker控制PDU由SDAP实体用来指示它停止QoS流的SDAP SDU的映射</a:t>
            </a:r>
          </a:p>
          <a:p>
            <a:pPr marL="1028700" lvl="1" indent="-342900" rtl="0" algn="l"/>
            <a:endParaRPr lang="en-US" dirty="0"/>
          </a:p>
          <a:p>
            <a:pPr marL="1028700" lvl="1" indent="-342900" rtl="0" algn="l"/>
            <a:endParaRPr lang="en-US" dirty="0"/>
          </a:p>
        </p:txBody>
      </p:sp>
    </p:spTree>
    <p:extLst>
      <p:ext uri="{BB962C8B-B14F-4D97-AF65-F5344CB8AC3E}">
        <p14:creationId xmlns:p14="http://schemas.microsoft.com/office/powerpoint/2010/main" val="57228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79424" y="723900"/>
            <a:ext cx="8353425" cy="1000124"/>
          </a:xfrm>
        </p:spPr>
        <p:txBody>
          <a:bodyPr>
            <a:normAutofit fontScale="90000"/>
          </a:bodyPr>
          <a:lstStyle/>
          <a:p>
            <a:pPr rtl="0" algn="l">
              <a:spcAft>
                <a:spcPts val="600"/>
              </a:spcAft>
            </a:pPr>
            <a:br>
              <a:rPr lang="en-US" altLang="zh-CN" dirty="0"/>
            </a:br>
            <a:br>
              <a:rPr lang="en-US" altLang="zh-CN" dirty="0"/>
            </a:br>
            <a:br>
              <a:rPr lang="en-US" altLang="zh-CN" dirty="0"/>
            </a:br>
            <a:r>
              <a:rPr lang="en-US" altLang="zh-CN" sz="6000" dirty="0">
                <a:latin typeface="+mj-lt"/>
              </a:rPr>
              <a:t>SDAP层</a:t>
            </a:r>
            <a:br>
              <a:rPr lang="en-US" altLang="zh-CN" sz="6000" dirty="0">
                <a:latin typeface="+mj-lt"/>
              </a:rPr>
            </a:br>
            <a:r>
              <a:rPr lang="en-US" altLang="zh-CN" sz="6000" dirty="0">
                <a:latin typeface="+mj-lt"/>
              </a:rPr>
              <a:t>功能</a:t>
            </a:r>
            <a:br>
              <a:rPr lang="zh-CN" altLang="en-US" sz="6000" dirty="0">
                <a:latin typeface="+mj-lt"/>
              </a:rPr>
            </a:br>
            <a:br>
              <a:rPr lang="en-US" altLang="zh-CN" dirty="0"/>
            </a:br>
            <a:br>
              <a:rPr lang="en-US" altLang="zh-CN" dirty="0"/>
            </a:br>
            <a:br>
              <a:rPr lang="en-US" altLang="zh-CN" dirty="0"/>
            </a:br>
            <a:endParaRPr lang="zh-CN" altLang="en-US" dirty="0"/>
          </a:p>
        </p:txBody>
      </p:sp>
      <p:sp>
        <p:nvSpPr>
          <p:cNvPr id="5" name="Subtitle 2">
            <a:extLst>
              <a:ext uri="{FF2B5EF4-FFF2-40B4-BE49-F238E27FC236}">
                <a16:creationId xmlns:a16="http://schemas.microsoft.com/office/drawing/2014/main" id="{0E47C3AA-F860-45BD-9322-228A6E5D44D1}"/>
              </a:ext>
            </a:extLst>
          </p:cNvPr>
          <p:cNvSpPr txBox="1">
            <a:spLocks/>
          </p:cNvSpPr>
          <p:nvPr/>
        </p:nvSpPr>
        <p:spPr>
          <a:xfrm>
            <a:off x="479424" y="1476375"/>
            <a:ext cx="10096687" cy="4657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endParaRPr lang="en-US" dirty="0"/>
          </a:p>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p:txBody>
      </p:sp>
      <p:sp>
        <p:nvSpPr>
          <p:cNvPr id="2" name="TextBox 1">
            <a:extLst>
              <a:ext uri="{FF2B5EF4-FFF2-40B4-BE49-F238E27FC236}">
                <a16:creationId xmlns:a16="http://schemas.microsoft.com/office/drawing/2014/main" id="{93ABB279-FC78-42E3-9D3C-395BE8506AEF}"/>
              </a:ext>
            </a:extLst>
          </p:cNvPr>
          <p:cNvSpPr txBox="1"/>
          <p:nvPr/>
        </p:nvSpPr>
        <p:spPr>
          <a:xfrm>
            <a:off x="476202" y="1785816"/>
            <a:ext cx="4890928" cy="369332"/>
          </a:xfrm>
          <a:prstGeom prst="rect">
            <a:avLst/>
          </a:prstGeom>
          <a:noFill/>
        </p:spPr>
        <p:txBody>
          <a:bodyPr wrap="square" rtlCol="0">
            <a:spAutoFit/>
          </a:bodyPr>
          <a:lstStyle/>
          <a:p>
            <a:pPr rtl="0" algn="l"/>
            <a:r>
              <a:rPr lang="en-US" altLang="zh-CN" b="1" dirty="0"/>
              <a:t>反射 QoS 流到 DRB 映射</a:t>
            </a:r>
            <a:endParaRPr lang="zh-CN" altLang="en-US" b="1" dirty="0"/>
          </a:p>
        </p:txBody>
      </p:sp>
      <p:sp>
        <p:nvSpPr>
          <p:cNvPr id="8" name="TextBox 7">
            <a:extLst>
              <a:ext uri="{FF2B5EF4-FFF2-40B4-BE49-F238E27FC236}">
                <a16:creationId xmlns:a16="http://schemas.microsoft.com/office/drawing/2014/main" id="{0D3A9ED5-DB8E-4EF6-8AFB-BAECCBED8FF5}"/>
              </a:ext>
            </a:extLst>
          </p:cNvPr>
          <p:cNvSpPr txBox="1"/>
          <p:nvPr/>
        </p:nvSpPr>
        <p:spPr>
          <a:xfrm>
            <a:off x="476202" y="2562876"/>
            <a:ext cx="9211137" cy="2031325"/>
          </a:xfrm>
          <a:prstGeom prst="rect">
            <a:avLst/>
          </a:prstGeom>
          <a:noFill/>
        </p:spPr>
        <p:txBody>
          <a:bodyPr wrap="square" rtlCol="0">
            <a:spAutoFit/>
          </a:bodyPr>
          <a:lstStyle/>
          <a:p>
            <a:pPr rtl="0" algn="l"/>
            <a:r>
              <a:rPr lang="en-US" altLang="zh-CN" b="1" dirty="0"/>
              <a:t>对于每个接收到的 RDI 设置为 1 的 SDAP 数据 PDU，SDAP 实体应：</a:t>
            </a:r>
          </a:p>
          <a:p>
            <a:pPr rtl="0" algn="l"/>
            <a:r>
              <a:rPr lang="en-US" altLang="zh-CN" b="1" dirty="0"/>
              <a:t>——处理SDAP头中的QFI字段，确定QoS流；</a:t>
            </a:r>
          </a:p>
          <a:p>
            <a:pPr rtl="0" algn="l"/>
            <a:r>
              <a:rPr lang="en-US" altLang="zh-CN" b="1" dirty="0"/>
              <a:t>——如果没有存储该QoS流的QoS流到DRB的映射规则，并且配置了默认的DRB：</a:t>
            </a:r>
          </a:p>
          <a:p>
            <a:pPr rtl="0" algn="l"/>
            <a:r>
              <a:rPr lang="en-US" altLang="zh-CN" b="1" dirty="0"/>
              <a:t>——构建结束标记控制PDU；</a:t>
            </a:r>
          </a:p>
          <a:p>
            <a:pPr rtl="0" algn="l"/>
            <a:r>
              <a:rPr lang="en-US" altLang="zh-CN" b="1" dirty="0"/>
              <a:t>将结束标记控制 PDU 映射到默认 DRB；</a:t>
            </a:r>
          </a:p>
          <a:p>
            <a:pPr rtl="0" algn="l"/>
            <a:endParaRPr lang="zh-CN" altLang="en-US" b="1" dirty="0"/>
          </a:p>
        </p:txBody>
      </p:sp>
      <p:sp>
        <p:nvSpPr>
          <p:cNvPr id="10" name="TextBox 9">
            <a:extLst>
              <a:ext uri="{FF2B5EF4-FFF2-40B4-BE49-F238E27FC236}">
                <a16:creationId xmlns:a16="http://schemas.microsoft.com/office/drawing/2014/main" id="{8D80B9AB-DDF4-4C66-94BD-65C6511A259B}"/>
              </a:ext>
            </a:extLst>
          </p:cNvPr>
          <p:cNvSpPr txBox="1"/>
          <p:nvPr/>
        </p:nvSpPr>
        <p:spPr>
          <a:xfrm>
            <a:off x="383436" y="4833118"/>
            <a:ext cx="12067727" cy="1754326"/>
          </a:xfrm>
          <a:prstGeom prst="rect">
            <a:avLst/>
          </a:prstGeom>
          <a:noFill/>
        </p:spPr>
        <p:txBody>
          <a:bodyPr wrap="none" rtlCol="0">
            <a:spAutoFit/>
          </a:bodyPr>
          <a:lstStyle/>
          <a:p>
            <a:pPr rtl="0" algn="l"/>
            <a:r>
              <a:rPr lang="en-US" altLang="zh-CN" b="1" dirty="0"/>
              <a:t>如果存储的 QoS 流到 DRB 映射规则与 QoS 流到 DRB 映射不同</a:t>
            </a:r>
          </a:p>
          <a:p>
            <a:pPr rtl="0" algn="l"/>
            <a:r>
              <a:rPr lang="en-US" altLang="zh-CN" b="1" dirty="0"/>
              <a:t>DL SDAP数据PDU和DRB根据存储的QoS流到DRB映射规则由RRC配置</a:t>
            </a:r>
          </a:p>
          <a:p>
            <a:pPr rtl="0" algn="l"/>
            <a:r>
              <a:rPr lang="en-US" altLang="zh-CN" b="1" dirty="0"/>
              <a:t>存在 UL SDAP 标头时：</a:t>
            </a:r>
          </a:p>
          <a:p>
            <a:pPr rtl="0" algn="l"/>
            <a:r>
              <a:rPr lang="en-US" altLang="zh-CN" b="1" dirty="0"/>
              <a:t>——构建结束标记控制PDU</a:t>
            </a:r>
          </a:p>
          <a:p>
            <a:pPr rtl="0" algn="l"/>
            <a:r>
              <a:rPr lang="en-US" altLang="zh-CN" b="1" dirty="0"/>
              <a:t>——根据存储的QoS流到DRB映射规则，将结束标记控制PDU映射到DRB；</a:t>
            </a:r>
          </a:p>
          <a:p>
            <a:pPr rtl="0" algn="l"/>
            <a:r>
              <a:rPr lang="en-US" altLang="zh-CN" b="1" dirty="0"/>
              <a:t>——向下层提交结束标记控制PDU；</a:t>
            </a:r>
          </a:p>
        </p:txBody>
      </p:sp>
    </p:spTree>
    <p:extLst>
      <p:ext uri="{BB962C8B-B14F-4D97-AF65-F5344CB8AC3E}">
        <p14:creationId xmlns:p14="http://schemas.microsoft.com/office/powerpoint/2010/main" val="281907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06F8-D1B9-40FA-96B8-8D76AB9FB2D6}"/>
              </a:ext>
            </a:extLst>
          </p:cNvPr>
          <p:cNvSpPr>
            <a:spLocks noGrp="1"/>
          </p:cNvSpPr>
          <p:nvPr>
            <p:ph type="ctrTitle"/>
          </p:nvPr>
        </p:nvSpPr>
        <p:spPr>
          <a:xfrm>
            <a:off x="436422" y="139836"/>
            <a:ext cx="4245637" cy="1622321"/>
          </a:xfrm>
        </p:spPr>
        <p:txBody>
          <a:bodyPr vert="horz" lIns="91440" tIns="45720" rIns="91440" bIns="45720" rtlCol="0" anchor="ctr">
            <a:normAutofit fontScale="90000"/>
          </a:bodyPr>
          <a:lstStyle/>
          <a:p>
            <a:pPr rtl="0" algn="l">
              <a:spcAft>
                <a:spcPts val="600"/>
              </a:spcAft>
            </a:pPr>
            <a:br>
              <a:rPr lang="en-US" altLang="zh-CN" sz="1100" kern="1200" dirty="0">
                <a:solidFill>
                  <a:schemeClr val="tx1"/>
                </a:solidFill>
                <a:latin typeface="+mj-lt"/>
                <a:ea typeface="+mj-ea"/>
                <a:cs typeface="+mj-cs"/>
              </a:rPr>
            </a:br>
            <a:br>
              <a:rPr lang="en-US" altLang="zh-CN" sz="1100" kern="1200" dirty="0">
                <a:solidFill>
                  <a:schemeClr val="tx1"/>
                </a:solidFill>
                <a:latin typeface="+mj-lt"/>
                <a:ea typeface="+mj-ea"/>
                <a:cs typeface="+mj-cs"/>
              </a:rPr>
            </a:br>
            <a:br>
              <a:rPr lang="en-US" altLang="zh-CN" sz="1100" kern="1200" dirty="0">
                <a:solidFill>
                  <a:schemeClr val="tx1"/>
                </a:solidFill>
                <a:latin typeface="+mj-lt"/>
                <a:ea typeface="+mj-ea"/>
                <a:cs typeface="+mj-cs"/>
              </a:rPr>
            </a:br>
            <a:r>
              <a:rPr lang="en-US" altLang="zh-CN" kern="1200" dirty="0">
                <a:solidFill>
                  <a:schemeClr val="tx1"/>
                </a:solidFill>
                <a:latin typeface="+mj-lt"/>
                <a:ea typeface="+mj-ea"/>
                <a:cs typeface="+mj-cs"/>
              </a:rPr>
              <a:t>PDCP层</a:t>
            </a:r>
            <a:br>
              <a:rPr lang="en-US" altLang="zh-CN" kern="1200" dirty="0">
                <a:solidFill>
                  <a:schemeClr val="tx1"/>
                </a:solidFill>
                <a:latin typeface="+mj-lt"/>
                <a:ea typeface="+mj-ea"/>
                <a:cs typeface="+mj-cs"/>
              </a:rPr>
            </a:br>
            <a:r>
              <a:rPr lang="en-US" altLang="zh-CN" kern="1200" dirty="0">
                <a:solidFill>
                  <a:schemeClr val="tx1"/>
                </a:solidFill>
                <a:latin typeface="+mj-lt"/>
                <a:ea typeface="+mj-ea"/>
                <a:cs typeface="+mj-cs"/>
              </a:rPr>
              <a:t>功能</a:t>
            </a:r>
            <a:br>
              <a:rPr lang="en-US" altLang="zh-CN" sz="1100" kern="1200" dirty="0">
                <a:solidFill>
                  <a:schemeClr val="tx1"/>
                </a:solidFill>
                <a:latin typeface="+mj-lt"/>
                <a:ea typeface="+mj-ea"/>
                <a:cs typeface="+mj-cs"/>
              </a:rPr>
            </a:br>
            <a:br>
              <a:rPr lang="en-US" altLang="zh-CN" sz="1100" kern="1200" dirty="0">
                <a:solidFill>
                  <a:schemeClr val="tx1"/>
                </a:solidFill>
                <a:latin typeface="+mj-lt"/>
                <a:ea typeface="+mj-ea"/>
                <a:cs typeface="+mj-cs"/>
              </a:rPr>
            </a:br>
            <a:br>
              <a:rPr lang="en-US" altLang="zh-CN" sz="1100" kern="1200" dirty="0">
                <a:solidFill>
                  <a:schemeClr val="tx1"/>
                </a:solidFill>
                <a:latin typeface="+mj-lt"/>
                <a:ea typeface="+mj-ea"/>
                <a:cs typeface="+mj-cs"/>
              </a:rPr>
            </a:br>
            <a:br>
              <a:rPr lang="en-US" altLang="zh-CN" sz="1100" kern="1200" dirty="0">
                <a:solidFill>
                  <a:schemeClr val="tx1"/>
                </a:solidFill>
                <a:latin typeface="+mj-lt"/>
                <a:ea typeface="+mj-ea"/>
                <a:cs typeface="+mj-cs"/>
              </a:rPr>
            </a:br>
            <a:endParaRPr lang="en-US" altLang="zh-CN" sz="11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44F5B407-482B-40F5-8A1E-7A9EAAB4B261}"/>
              </a:ext>
            </a:extLst>
          </p:cNvPr>
          <p:cNvSpPr txBox="1"/>
          <p:nvPr/>
        </p:nvSpPr>
        <p:spPr>
          <a:xfrm>
            <a:off x="265763" y="1762158"/>
            <a:ext cx="4397504" cy="4461662"/>
          </a:xfrm>
          <a:prstGeom prst="rect">
            <a:avLst/>
          </a:prstGeom>
        </p:spPr>
        <p:txBody>
          <a:bodyPr vert="horz" lIns="91440" tIns="45720" rIns="91440" bIns="45720" rtlCol="0">
            <a:noAutofit/>
          </a:bodyPr>
          <a:lstStyle/>
          <a:p>
            <a:pPr indent="-228600" rtl="0" algn="l">
              <a:lnSpc>
                <a:spcPct val="90000"/>
              </a:lnSpc>
              <a:spcAft>
                <a:spcPts val="600"/>
              </a:spcAft>
              <a:buFont typeface="Arial" panose="020B0604020202020204" pitchFamily="34" charset="0"/>
              <a:buChar char="•"/>
            </a:pPr>
            <a:r>
              <a:rPr lang="en-US" altLang="zh-CN" sz="1600" dirty="0"/>
              <a:t>数据传输（用户平面和控制平面）。</a:t>
            </a:r>
          </a:p>
          <a:p>
            <a:pPr indent="-228600" rtl="0" algn="l">
              <a:lnSpc>
                <a:spcPct val="90000"/>
              </a:lnSpc>
              <a:spcAft>
                <a:spcPts val="600"/>
              </a:spcAft>
              <a:buFont typeface="Arial" panose="020B0604020202020204" pitchFamily="34" charset="0"/>
              <a:buChar char="•"/>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a:t>PDCP SN 的维护。</a:t>
            </a:r>
          </a:p>
          <a:p>
            <a:pPr indent="-228600" rtl="0" algn="l">
              <a:lnSpc>
                <a:spcPct val="90000"/>
              </a:lnSpc>
              <a:spcAft>
                <a:spcPts val="600"/>
              </a:spcAft>
              <a:buFont typeface="Arial" panose="020B0604020202020204" pitchFamily="34" charset="0"/>
              <a:buChar char="•"/>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a:t>标头压缩和解压缩。</a:t>
            </a:r>
          </a:p>
          <a:p>
            <a:pPr indent="-228600" rtl="0" algn="l">
              <a:lnSpc>
                <a:spcPct val="90000"/>
              </a:lnSpc>
              <a:spcAft>
                <a:spcPts val="600"/>
              </a:spcAft>
              <a:buFont typeface="Arial" panose="020B0604020202020204" pitchFamily="34" charset="0"/>
              <a:buChar char="•"/>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a:t>完整性保护和加密。</a:t>
            </a:r>
          </a:p>
          <a:p>
            <a:pPr indent="-228600" rtl="0" algn="l">
              <a:lnSpc>
                <a:spcPct val="90000"/>
              </a:lnSpc>
              <a:spcAft>
                <a:spcPts val="600"/>
              </a:spcAft>
              <a:buFont typeface="Arial" panose="020B0604020202020204" pitchFamily="34" charset="0"/>
              <a:buChar char="•"/>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a:t>基于定时器的SDU的维护</a:t>
            </a:r>
          </a:p>
          <a:p>
            <a:pPr indent="-228600" rtl="0" algn="l">
              <a:lnSpc>
                <a:spcPct val="90000"/>
              </a:lnSpc>
              <a:spcAft>
                <a:spcPts val="600"/>
              </a:spcAft>
              <a:buFont typeface="Arial" panose="020B0604020202020204" pitchFamily="34" charset="0"/>
              <a:buChar char="•"/>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a:t>重新订购和按顺序交付；</a:t>
            </a:r>
          </a:p>
          <a:p>
            <a:pPr rtl="0" algn="l">
              <a:lnSpc>
                <a:spcPct val="90000"/>
              </a:lnSpc>
              <a:spcAft>
                <a:spcPts val="600"/>
              </a:spcAft>
            </a:pPr>
            <a:endParaRPr lang="en-US" altLang="zh-CN" sz="1600" dirty="0"/>
          </a:p>
          <a:p>
            <a:pPr indent="-228600" rtl="0" algn="l">
              <a:lnSpc>
                <a:spcPct val="90000"/>
              </a:lnSpc>
              <a:spcAft>
                <a:spcPts val="600"/>
              </a:spcAft>
              <a:buFont typeface="Arial" panose="020B0604020202020204" pitchFamily="34" charset="0"/>
              <a:buChar char="•"/>
            </a:pPr>
            <a:r>
              <a:rPr lang="en-US" altLang="zh-CN" sz="1600" dirty="0" err="1"/>
              <a:t>磷酸二钙</a:t>
            </a:r>
            <a:r>
              <a:rPr lang="en-US" altLang="zh-CN" sz="1600" dirty="0"/>
              <a:t>复制。</a:t>
            </a:r>
          </a:p>
        </p:txBody>
      </p:sp>
      <p:sp>
        <p:nvSpPr>
          <p:cNvPr id="26" name="Rectangle 2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 name="Picture 2">
            <a:extLst>
              <a:ext uri="{FF2B5EF4-FFF2-40B4-BE49-F238E27FC236}">
                <a16:creationId xmlns:a16="http://schemas.microsoft.com/office/drawing/2014/main" id="{165196E6-1024-4C1B-94F7-6E17FABFEC36}"/>
              </a:ext>
            </a:extLst>
          </p:cNvPr>
          <p:cNvPicPr>
            <a:picLocks noChangeAspect="1"/>
          </p:cNvPicPr>
          <p:nvPr/>
        </p:nvPicPr>
        <p:blipFill>
          <a:blip r:embed="rId3"/>
          <a:stretch>
            <a:fillRect/>
          </a:stretch>
        </p:blipFill>
        <p:spPr>
          <a:xfrm>
            <a:off x="5583329" y="807593"/>
            <a:ext cx="5664397" cy="5239568"/>
          </a:xfrm>
          <a:prstGeom prst="rect">
            <a:avLst/>
          </a:prstGeom>
          <a:effectLst/>
        </p:spPr>
      </p:pic>
      <p:sp>
        <p:nvSpPr>
          <p:cNvPr id="5" name="Subtitle 2">
            <a:extLst>
              <a:ext uri="{FF2B5EF4-FFF2-40B4-BE49-F238E27FC236}">
                <a16:creationId xmlns:a16="http://schemas.microsoft.com/office/drawing/2014/main" id="{0E47C3AA-F860-45BD-9322-228A6E5D44D1}"/>
              </a:ext>
            </a:extLst>
          </p:cNvPr>
          <p:cNvSpPr txBox="1">
            <a:spLocks/>
          </p:cNvSpPr>
          <p:nvPr/>
        </p:nvSpPr>
        <p:spPr>
          <a:xfrm>
            <a:off x="479424" y="1476375"/>
            <a:ext cx="10096687" cy="4657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rtl="0" algn="l"/>
            <a:endParaRPr lang="en-US" dirty="0"/>
          </a:p>
          <a:p>
            <a:pPr indent="0" rtl="0" algn="l">
              <a:buNone/>
            </a:pPr>
            <a:endParaRPr lang="en-US" dirty="0"/>
          </a:p>
          <a:p>
            <a:pPr marL="1028700" lvl="1" indent="-342900" rtl="0" algn="l"/>
            <a:endParaRPr lang="en-US" dirty="0"/>
          </a:p>
          <a:p>
            <a:pPr lvl="1" indent="0" rtl="0" algn="l">
              <a:buNone/>
            </a:pPr>
            <a:endParaRPr lang="en-US" dirty="0"/>
          </a:p>
          <a:p>
            <a:pPr marL="1028700" lvl="1" indent="-342900" rtl="0" algn="l"/>
            <a:endParaRPr lang="en-US" dirty="0"/>
          </a:p>
          <a:p>
            <a:pPr marL="1028700" lvl="1" indent="-342900" rtl="0" algn="l"/>
            <a:endParaRPr lang="en-US"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A322492-E807-4043-AC7A-7C8346E75B7B}"/>
                  </a:ext>
                </a:extLst>
              </p14:cNvPr>
              <p14:cNvContentPartPr/>
              <p14:nvPr/>
            </p14:nvContentPartPr>
            <p14:xfrm>
              <a:off x="4241140" y="5409660"/>
              <a:ext cx="360" cy="360"/>
            </p14:xfrm>
          </p:contentPart>
        </mc:Choice>
        <mc:Fallback xmlns="">
          <p:pic>
            <p:nvPicPr>
              <p:cNvPr id="12" name="Ink 11">
                <a:extLst>
                  <a:ext uri="{FF2B5EF4-FFF2-40B4-BE49-F238E27FC236}">
                    <a16:creationId xmlns:a16="http://schemas.microsoft.com/office/drawing/2014/main" id="{4A322492-E807-4043-AC7A-7C8346E75B7B}"/>
                  </a:ext>
                </a:extLst>
              </p:cNvPr>
              <p:cNvPicPr/>
              <p:nvPr/>
            </p:nvPicPr>
            <p:blipFill>
              <a:blip r:embed="rId5"/>
              <a:stretch>
                <a:fillRect/>
              </a:stretch>
            </p:blipFill>
            <p:spPr>
              <a:xfrm>
                <a:off x="4223500" y="53916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253A348A-B9B6-4FAE-855E-534D18441A73}"/>
                  </a:ext>
                </a:extLst>
              </p14:cNvPr>
              <p14:cNvContentPartPr/>
              <p14:nvPr/>
            </p14:nvContentPartPr>
            <p14:xfrm>
              <a:off x="4292260" y="4469700"/>
              <a:ext cx="360" cy="360"/>
            </p14:xfrm>
          </p:contentPart>
        </mc:Choice>
        <mc:Fallback xmlns="">
          <p:pic>
            <p:nvPicPr>
              <p:cNvPr id="16" name="Ink 15">
                <a:extLst>
                  <a:ext uri="{FF2B5EF4-FFF2-40B4-BE49-F238E27FC236}">
                    <a16:creationId xmlns:a16="http://schemas.microsoft.com/office/drawing/2014/main" id="{253A348A-B9B6-4FAE-855E-534D18441A73}"/>
                  </a:ext>
                </a:extLst>
              </p:cNvPr>
              <p:cNvPicPr/>
              <p:nvPr/>
            </p:nvPicPr>
            <p:blipFill>
              <a:blip r:embed="rId5"/>
              <a:stretch>
                <a:fillRect/>
              </a:stretch>
            </p:blipFill>
            <p:spPr>
              <a:xfrm>
                <a:off x="4274260" y="44520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80D05321-7BEE-43F5-B74F-266C40DD2CFA}"/>
                  </a:ext>
                </a:extLst>
              </p14:cNvPr>
              <p14:cNvContentPartPr/>
              <p14:nvPr/>
            </p14:nvContentPartPr>
            <p14:xfrm>
              <a:off x="3301540" y="5867220"/>
              <a:ext cx="360" cy="360"/>
            </p14:xfrm>
          </p:contentPart>
        </mc:Choice>
        <mc:Fallback xmlns="">
          <p:pic>
            <p:nvPicPr>
              <p:cNvPr id="17" name="Ink 16">
                <a:extLst>
                  <a:ext uri="{FF2B5EF4-FFF2-40B4-BE49-F238E27FC236}">
                    <a16:creationId xmlns:a16="http://schemas.microsoft.com/office/drawing/2014/main" id="{80D05321-7BEE-43F5-B74F-266C40DD2CFA}"/>
                  </a:ext>
                </a:extLst>
              </p:cNvPr>
              <p:cNvPicPr/>
              <p:nvPr/>
            </p:nvPicPr>
            <p:blipFill>
              <a:blip r:embed="rId5"/>
              <a:stretch>
                <a:fillRect/>
              </a:stretch>
            </p:blipFill>
            <p:spPr>
              <a:xfrm>
                <a:off x="3283540" y="5849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1DCCF80F-D935-4053-A900-20A30F7A0DD4}"/>
                  </a:ext>
                </a:extLst>
              </p14:cNvPr>
              <p14:cNvContentPartPr/>
              <p14:nvPr/>
            </p14:nvContentPartPr>
            <p14:xfrm>
              <a:off x="3326740" y="3022020"/>
              <a:ext cx="360" cy="360"/>
            </p14:xfrm>
          </p:contentPart>
        </mc:Choice>
        <mc:Fallback xmlns="">
          <p:pic>
            <p:nvPicPr>
              <p:cNvPr id="20" name="Ink 19">
                <a:extLst>
                  <a:ext uri="{FF2B5EF4-FFF2-40B4-BE49-F238E27FC236}">
                    <a16:creationId xmlns:a16="http://schemas.microsoft.com/office/drawing/2014/main" id="{1DCCF80F-D935-4053-A900-20A30F7A0DD4}"/>
                  </a:ext>
                </a:extLst>
              </p:cNvPr>
              <p:cNvPicPr/>
              <p:nvPr/>
            </p:nvPicPr>
            <p:blipFill>
              <a:blip r:embed="rId5"/>
              <a:stretch>
                <a:fillRect/>
              </a:stretch>
            </p:blipFill>
            <p:spPr>
              <a:xfrm>
                <a:off x="3309100" y="30043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C75656F6-D1B8-483F-8CAF-B3887EE9EC4F}"/>
                  </a:ext>
                </a:extLst>
              </p14:cNvPr>
              <p14:cNvContentPartPr/>
              <p14:nvPr/>
            </p14:nvContentPartPr>
            <p14:xfrm>
              <a:off x="3060340" y="6273540"/>
              <a:ext cx="360" cy="360"/>
            </p14:xfrm>
          </p:contentPart>
        </mc:Choice>
        <mc:Fallback xmlns="">
          <p:pic>
            <p:nvPicPr>
              <p:cNvPr id="21" name="Ink 20">
                <a:extLst>
                  <a:ext uri="{FF2B5EF4-FFF2-40B4-BE49-F238E27FC236}">
                    <a16:creationId xmlns:a16="http://schemas.microsoft.com/office/drawing/2014/main" id="{C75656F6-D1B8-483F-8CAF-B3887EE9EC4F}"/>
                  </a:ext>
                </a:extLst>
              </p:cNvPr>
              <p:cNvPicPr/>
              <p:nvPr/>
            </p:nvPicPr>
            <p:blipFill>
              <a:blip r:embed="rId5"/>
              <a:stretch>
                <a:fillRect/>
              </a:stretch>
            </p:blipFill>
            <p:spPr>
              <a:xfrm>
                <a:off x="3042700" y="6255900"/>
                <a:ext cx="36000" cy="36000"/>
              </a:xfrm>
              <a:prstGeom prst="rect">
                <a:avLst/>
              </a:prstGeom>
            </p:spPr>
          </p:pic>
        </mc:Fallback>
      </mc:AlternateContent>
    </p:spTree>
    <p:extLst>
      <p:ext uri="{BB962C8B-B14F-4D97-AF65-F5344CB8AC3E}">
        <p14:creationId xmlns:p14="http://schemas.microsoft.com/office/powerpoint/2010/main" val="4127672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69F163FF3AB47BC2445307C6E408A" ma:contentTypeVersion="10" ma:contentTypeDescription="Create a new document." ma:contentTypeScope="" ma:versionID="c22f7b075b7997a4e82a4e3e09b32960">
  <xsd:schema xmlns:xsd="http://www.w3.org/2001/XMLSchema" xmlns:xs="http://www.w3.org/2001/XMLSchema" xmlns:p="http://schemas.microsoft.com/office/2006/metadata/properties" xmlns:ns2="c4654373-bf32-42fb-9710-606d810454e0" xmlns:ns3="c3bcb609-25de-43ef-9eba-3a6781585313" targetNamespace="http://schemas.microsoft.com/office/2006/metadata/properties" ma:root="true" ma:fieldsID="6ef0ca3a49c6fbeef726f4c094f3e7fd" ns2:_="" ns3:_="">
    <xsd:import namespace="c4654373-bf32-42fb-9710-606d810454e0"/>
    <xsd:import namespace="c3bcb609-25de-43ef-9eba-3a67815853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54373-bf32-42fb-9710-606d81045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bcb609-25de-43ef-9eba-3a67815853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C8A109-43FB-4545-8030-9676B259767D}"/>
</file>

<file path=customXml/itemProps2.xml><?xml version="1.0" encoding="utf-8"?>
<ds:datastoreItem xmlns:ds="http://schemas.openxmlformats.org/officeDocument/2006/customXml" ds:itemID="{A20BEEFE-DE13-43E7-866A-F0A6081743FF}"/>
</file>

<file path=customXml/itemProps3.xml><?xml version="1.0" encoding="utf-8"?>
<ds:datastoreItem xmlns:ds="http://schemas.openxmlformats.org/officeDocument/2006/customXml" ds:itemID="{FFF1DE3F-DAA2-41C5-8DE5-3C1A9D355189}"/>
</file>

<file path=docProps/app.xml><?xml version="1.0" encoding="utf-8"?>
<Properties xmlns="http://schemas.openxmlformats.org/officeDocument/2006/extended-properties" xmlns:vt="http://schemas.openxmlformats.org/officeDocument/2006/docPropsVTypes">
  <TotalTime>25205</TotalTime>
  <Words>1723</Words>
  <Application>Microsoft Office PowerPoint</Application>
  <PresentationFormat>Widescreen</PresentationFormat>
  <Paragraphs>234</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-apple-system</vt:lpstr>
      <vt:lpstr>Ericsson Hilda Light</vt:lpstr>
      <vt:lpstr>等线</vt:lpstr>
      <vt:lpstr>等线</vt:lpstr>
      <vt:lpstr>等线 Light</vt:lpstr>
      <vt:lpstr>Arial</vt:lpstr>
      <vt:lpstr>Times New Roman</vt:lpstr>
      <vt:lpstr>Office Theme</vt:lpstr>
      <vt:lpstr>SDAP&amp;PDCP –  Protocol Introduction</vt:lpstr>
      <vt:lpstr>Agenda </vt:lpstr>
      <vt:lpstr> Protocol stack overview  </vt:lpstr>
      <vt:lpstr>   </vt:lpstr>
      <vt:lpstr>   SDAP layer  function    </vt:lpstr>
      <vt:lpstr>   </vt:lpstr>
      <vt:lpstr>   SDAP layer  function    </vt:lpstr>
      <vt:lpstr>   SDAP layer  function    </vt:lpstr>
      <vt:lpstr>   PDCP layer  function    </vt:lpstr>
      <vt:lpstr>   PDCP layer  function    </vt:lpstr>
      <vt:lpstr>   PDCP layer  function    </vt:lpstr>
      <vt:lpstr>   PDCP layer  function    </vt:lpstr>
      <vt:lpstr>   PDCP layer  function    </vt:lpstr>
      <vt:lpstr>   PDCP layer  function    </vt:lpstr>
      <vt:lpstr>   PDCP layer  function    </vt:lpstr>
      <vt:lpstr>   PDCP layer  function    </vt:lpstr>
      <vt:lpstr>   PDCP layer  function      </vt:lpstr>
      <vt:lpstr>   PDCP layer  function      </vt:lpstr>
      <vt:lpstr>       </vt:lpstr>
      <vt:lpstr>   PDCP layer  function         </vt:lpstr>
      <vt:lpstr>PowerPoint Presentation</vt:lpstr>
      <vt:lpstr>PowerPoint Presentation</vt:lpstr>
      <vt:lpstr>   HANDOVER for PDCP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 Internal</dc:title>
  <dc:creator>Ocean Xiao</dc:creator>
  <cp:lastModifiedBy>Xu Ti Qiang</cp:lastModifiedBy>
  <cp:revision>248</cp:revision>
  <dcterms:created xsi:type="dcterms:W3CDTF">2020-09-03T06:44:16Z</dcterms:created>
  <dcterms:modified xsi:type="dcterms:W3CDTF">2021-06-18T06:52:58Z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0x010100ECB69F163FF3AB47BC2445307C6E408A</vt:lpwstr>
  </property>
  <property fmtid="{D5CDD505-2E9C-101B-9397-08002B2CF9AE}" pid="3" name="Order">
    <vt:r8>8900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