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70" r:id="rId3"/>
    <p:sldId id="271" r:id="rId4"/>
    <p:sldId id="273" r:id="rId5"/>
    <p:sldId id="272" r:id="rId6"/>
    <p:sldId id="269" r:id="rId7"/>
    <p:sldId id="267" r:id="rId8"/>
    <p:sldId id="268" r:id="rId9"/>
    <p:sldId id="274" r:id="rId10"/>
    <p:sldId id="266" r:id="rId11"/>
    <p:sldId id="258" r:id="rId12"/>
    <p:sldId id="257" r:id="rId13"/>
    <p:sldId id="260" r:id="rId14"/>
    <p:sldId id="261" r:id="rId15"/>
    <p:sldId id="262" r:id="rId16"/>
    <p:sldId id="263" r:id="rId17"/>
    <p:sldId id="26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ai LI" initials="SL" lastIdx="1" clrIdx="0">
    <p:extLst>
      <p:ext uri="{19B8F6BF-5375-455C-9EA6-DF929625EA0E}">
        <p15:presenceInfo xmlns:p15="http://schemas.microsoft.com/office/powerpoint/2012/main" userId="Shuai 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4930-DAC2-4488-B185-0096AAC640C4}"/>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D607E9EC-C763-4A67-918D-9439E6164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DA7F5FB7-A779-4AC6-92CD-D435E723F285}"/>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5" name="Footer Placeholder 4">
            <a:extLst>
              <a:ext uri="{FF2B5EF4-FFF2-40B4-BE49-F238E27FC236}">
                <a16:creationId xmlns:a16="http://schemas.microsoft.com/office/drawing/2014/main" id="{37F2AC09-077D-4171-9C40-4D5CE051391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34EECB7-2AC5-4620-9C00-1599188D78F4}"/>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3587491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0A94-C663-4E3A-8A44-0EDC170143BF}"/>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AD1166CB-CAD4-4DA4-BA35-69EA66A216B9}"/>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F4B98EF2-A295-498F-9CD1-C1B2DDD07474}"/>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5" name="Footer Placeholder 4">
            <a:extLst>
              <a:ext uri="{FF2B5EF4-FFF2-40B4-BE49-F238E27FC236}">
                <a16:creationId xmlns:a16="http://schemas.microsoft.com/office/drawing/2014/main" id="{93693A93-5742-4DE1-8256-66CAB354292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96580B7-D87C-44B2-806E-55216A9B9E28}"/>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135489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4ACD66-2147-41D8-B642-F25E5F40B7FE}"/>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8F2E6A5E-F2D5-4AA0-9E05-D1E6EED1B171}"/>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3F1F098-36BD-49BC-9F15-30FAB6FCE88B}"/>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5" name="Footer Placeholder 4">
            <a:extLst>
              <a:ext uri="{FF2B5EF4-FFF2-40B4-BE49-F238E27FC236}">
                <a16:creationId xmlns:a16="http://schemas.microsoft.com/office/drawing/2014/main" id="{0512D34F-79DD-43FF-9B94-AB3266DBEEB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DA4A342-86E4-4B44-A266-C79D56A7F4CE}"/>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80532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29BC-1A51-4742-B367-D9B45F77F5A7}"/>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75D77145-EB56-40DE-B424-75FFD1B95C37}"/>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84CC9682-BA00-4992-BF6F-5AFF20791FE1}"/>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5" name="Footer Placeholder 4">
            <a:extLst>
              <a:ext uri="{FF2B5EF4-FFF2-40B4-BE49-F238E27FC236}">
                <a16:creationId xmlns:a16="http://schemas.microsoft.com/office/drawing/2014/main" id="{9CB6D909-E0A9-4B77-9C3B-EEC9BB7F4A23}"/>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07C3472-0758-4C8D-A254-49ADE58FC4C3}"/>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217201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63B2-B50F-4DDC-9AC2-EB6A4D5A26C4}"/>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4BE54CC0-ED36-4A3E-A78F-BEB60C2C8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21C2E0DE-C494-4255-91CC-09BFD94DFA9B}"/>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5" name="Footer Placeholder 4">
            <a:extLst>
              <a:ext uri="{FF2B5EF4-FFF2-40B4-BE49-F238E27FC236}">
                <a16:creationId xmlns:a16="http://schemas.microsoft.com/office/drawing/2014/main" id="{07F49F35-007B-4AE6-A648-753BEBDFC99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A5000A4B-6044-4CED-AB19-0FAFE6A59029}"/>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225682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67B2-0363-4C3A-8B2A-D942B1770AA3}"/>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A6F7F9FC-00E5-4407-A0EC-1288CE8A7422}"/>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2DD854B9-0A92-4A36-B8E3-743D06595BEE}"/>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56BCD771-49EE-4EB6-BDE2-F01AC7AA966F}"/>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6" name="Footer Placeholder 5">
            <a:extLst>
              <a:ext uri="{FF2B5EF4-FFF2-40B4-BE49-F238E27FC236}">
                <a16:creationId xmlns:a16="http://schemas.microsoft.com/office/drawing/2014/main" id="{8185C7DF-0CAE-43D5-A71F-30911F380BC5}"/>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96CF4703-90A9-49E9-9A7A-5B8AAADC2D09}"/>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313769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C8E4-99AA-4620-9F35-096DE0473A1D}"/>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3F497DAE-5809-44B0-82B8-A11D9A87C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FC69F05E-0EA8-4FB4-886F-8DF4B51A4ED7}"/>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FA237A35-CE8E-4A36-BFA6-23A0E8E29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031010B3-189B-4C81-88CF-BD12D834EF4D}"/>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4876564B-E8B4-4E0A-AAD1-E6670CBD51D1}"/>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8" name="Footer Placeholder 7">
            <a:extLst>
              <a:ext uri="{FF2B5EF4-FFF2-40B4-BE49-F238E27FC236}">
                <a16:creationId xmlns:a16="http://schemas.microsoft.com/office/drawing/2014/main" id="{7D388B95-9323-4862-8FF6-A22E73F40273}"/>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C71E1D75-C12D-4B4C-8074-1B0888FA03F9}"/>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340523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D441-2639-4B33-8634-F1958AF26CCC}"/>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A9C28027-6142-4DDA-8B90-C3E04AE46BCB}"/>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4" name="Footer Placeholder 3">
            <a:extLst>
              <a:ext uri="{FF2B5EF4-FFF2-40B4-BE49-F238E27FC236}">
                <a16:creationId xmlns:a16="http://schemas.microsoft.com/office/drawing/2014/main" id="{896EA3D1-D383-4160-A694-CCD61953CE2B}"/>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FF3948E4-B83A-4A3C-8539-C54D1F6577B6}"/>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48820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21E83-220E-4A86-9DE5-89F5BAAF492D}"/>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3" name="Footer Placeholder 2">
            <a:extLst>
              <a:ext uri="{FF2B5EF4-FFF2-40B4-BE49-F238E27FC236}">
                <a16:creationId xmlns:a16="http://schemas.microsoft.com/office/drawing/2014/main" id="{8EAD14AD-123B-4F12-8908-8372C93A1EEC}"/>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9666EF32-5C34-441E-8B97-91F26D369E9C}"/>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300286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236D-5C5C-4963-91CE-1015B241BA8D}"/>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EC6B6096-E095-4F99-8EBD-73A5F6997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8F0A4949-40B5-4FEB-A30C-B5B87ED4A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95072D64-30E8-4893-B08C-D202FB9A3B68}"/>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6" name="Footer Placeholder 5">
            <a:extLst>
              <a:ext uri="{FF2B5EF4-FFF2-40B4-BE49-F238E27FC236}">
                <a16:creationId xmlns:a16="http://schemas.microsoft.com/office/drawing/2014/main" id="{8ECE9F81-C3C5-4C3B-9863-7095BFAC230F}"/>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41BA89F1-F9E9-4230-A631-C84C85EC1243}"/>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39960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4F1C0-684D-4714-A70E-DDAC703EA3D4}"/>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1B91ECF7-AF63-4B3B-BD92-464EF2CA5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A466A2B1-43E3-4F2A-82D5-384EC9D6D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F98BEEF5-345E-470C-BA67-A946D31E922A}"/>
              </a:ext>
            </a:extLst>
          </p:cNvPr>
          <p:cNvSpPr>
            <a:spLocks noGrp="1"/>
          </p:cNvSpPr>
          <p:nvPr>
            <p:ph type="dt" sz="half" idx="10"/>
          </p:nvPr>
        </p:nvSpPr>
        <p:spPr/>
        <p:txBody>
          <a:bodyPr/>
          <a:lstStyle/>
          <a:p>
            <a:fld id="{A7CBCDE2-F759-4B50-882F-E5B3D918AD5A}" type="datetimeFigureOut">
              <a:rPr lang="zh-CN" altLang="en-US" smtClean="0"/>
              <a:t>2021/6/28</a:t>
            </a:fld>
            <a:endParaRPr lang="zh-CN" altLang="en-US"/>
          </a:p>
        </p:txBody>
      </p:sp>
      <p:sp>
        <p:nvSpPr>
          <p:cNvPr id="6" name="Footer Placeholder 5">
            <a:extLst>
              <a:ext uri="{FF2B5EF4-FFF2-40B4-BE49-F238E27FC236}">
                <a16:creationId xmlns:a16="http://schemas.microsoft.com/office/drawing/2014/main" id="{2EDB333C-8151-4F84-B32B-1DFE1063B941}"/>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22DFDDDA-F41D-49EF-99FD-57B16C89AF52}"/>
              </a:ext>
            </a:extLst>
          </p:cNvPr>
          <p:cNvSpPr>
            <a:spLocks noGrp="1"/>
          </p:cNvSpPr>
          <p:nvPr>
            <p:ph type="sldNum" sz="quarter" idx="12"/>
          </p:nvPr>
        </p:nvSpPr>
        <p:spPr/>
        <p:txBody>
          <a:body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142289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C8D8E0-3291-4B98-B917-F22C84A2F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3CEECD30-DC61-47BA-9177-17D79C87E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95F616E1-EC64-4F1C-9F76-10BE13950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BCDE2-F759-4B50-882F-E5B3D918AD5A}" type="datetimeFigureOut">
              <a:rPr lang="zh-CN" altLang="en-US" smtClean="0"/>
              <a:t>2021/6/28</a:t>
            </a:fld>
            <a:endParaRPr lang="zh-CN" altLang="en-US"/>
          </a:p>
        </p:txBody>
      </p:sp>
      <p:sp>
        <p:nvSpPr>
          <p:cNvPr id="5" name="Footer Placeholder 4">
            <a:extLst>
              <a:ext uri="{FF2B5EF4-FFF2-40B4-BE49-F238E27FC236}">
                <a16:creationId xmlns:a16="http://schemas.microsoft.com/office/drawing/2014/main" id="{EB9F2B5E-3010-4A6B-ACA0-7EAE281100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1945B128-310F-454C-B138-AB0DD5732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8B3C4-631A-450C-9D58-2D2D62458290}" type="slidenum">
              <a:rPr lang="zh-CN" altLang="en-US" smtClean="0"/>
              <a:t>‹#›</a:t>
            </a:fld>
            <a:endParaRPr lang="zh-CN" altLang="en-US"/>
          </a:p>
        </p:txBody>
      </p:sp>
    </p:spTree>
    <p:extLst>
      <p:ext uri="{BB962C8B-B14F-4D97-AF65-F5344CB8AC3E}">
        <p14:creationId xmlns:p14="http://schemas.microsoft.com/office/powerpoint/2010/main" val="2701830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_odt_hyperlink" Type="http://schemas.openxmlformats.org/officeDocument/2006/relationships/hyperlink" Target="https://www.onlinedoctranslator.com/zh-C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sp>
        <p:nvSpPr>
          <p:cNvPr id="2" name="Title 1">
            <a:extLst>
              <a:ext uri="{FF2B5EF4-FFF2-40B4-BE49-F238E27FC236}">
                <a16:creationId xmlns:a16="http://schemas.microsoft.com/office/drawing/2014/main" id="{E59A076B-FF6B-4964-A30C-C45D5517D321}"/>
              </a:ext>
            </a:extLst>
          </p:cNvPr>
          <p:cNvSpPr>
            <a:spLocks noGrp="1"/>
          </p:cNvSpPr>
          <p:nvPr>
            <p:ph type="ctrTitle"/>
          </p:nvPr>
        </p:nvSpPr>
        <p:spPr>
          <a:xfrm>
            <a:off x="1314824" y="735106"/>
            <a:ext cx="10053763" cy="2928470"/>
          </a:xfrm>
        </p:spPr>
        <p:txBody>
          <a:bodyPr anchor="b">
            <a:normAutofit/>
          </a:bodyPr>
          <a:lstStyle/>
          <a:p>
            <a:pPr algn="l" rtl="0"/>
            <a:r>
              <a:rPr lang="en-US" altLang="zh-CN" sz="4800">
                <a:solidFill>
                  <a:srgbClr val="FFFFFF"/>
                </a:solidFill>
              </a:rPr>
              <a:t>随机访问</a:t>
            </a:r>
            <a:endParaRPr lang="zh-CN" altLang="en-US" sz="4800" dirty="0">
              <a:solidFill>
                <a:srgbClr val="FFFFFF"/>
              </a:solidFill>
            </a:endParaRPr>
          </a:p>
        </p:txBody>
      </p:sp>
      <p:sp>
        <p:nvSpPr>
          <p:cNvPr id="3" name="Subtitle 2">
            <a:extLst>
              <a:ext uri="{FF2B5EF4-FFF2-40B4-BE49-F238E27FC236}">
                <a16:creationId xmlns:a16="http://schemas.microsoft.com/office/drawing/2014/main" id="{68364536-7722-43A3-8B69-D71B16A03DF0}"/>
              </a:ext>
            </a:extLst>
          </p:cNvPr>
          <p:cNvSpPr>
            <a:spLocks noGrp="1"/>
          </p:cNvSpPr>
          <p:nvPr>
            <p:ph type="subTitle" idx="1"/>
          </p:nvPr>
        </p:nvSpPr>
        <p:spPr>
          <a:xfrm>
            <a:off x="1350682" y="4870824"/>
            <a:ext cx="10005951" cy="1458258"/>
          </a:xfrm>
        </p:spPr>
        <p:txBody>
          <a:bodyPr anchor="ctr">
            <a:normAutofit/>
          </a:bodyPr>
          <a:lstStyle/>
          <a:p>
            <a:pPr algn="l" rtl="0"/>
            <a:r>
              <a:rPr lang="en-US" altLang="zh-CN"/>
              <a:t>李帅</a:t>
            </a:r>
            <a:endParaRPr lang="zh-CN" altLang="en-US"/>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从英语翻译成中文(简体)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224298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8C742BC7-13D7-47D0-BFFE-3E7FB75C416D}"/>
              </a:ext>
            </a:extLst>
          </p:cNvPr>
          <p:cNvSpPr>
            <a:spLocks noGrp="1"/>
          </p:cNvSpPr>
          <p:nvPr>
            <p:ph type="title"/>
          </p:nvPr>
        </p:nvSpPr>
        <p:spPr>
          <a:xfrm>
            <a:off x="1371599" y="294538"/>
            <a:ext cx="9895951" cy="1033669"/>
          </a:xfrm>
        </p:spPr>
        <p:txBody>
          <a:bodyPr>
            <a:normAutofit/>
          </a:bodyPr>
          <a:lstStyle/>
          <a:p>
            <a:pPr rtl="0" algn="l"/>
            <a:r>
              <a:rPr lang="zh-CN" altLang="en-US" sz="4000" dirty="0">
                <a:solidFill>
                  <a:srgbClr val="FFFFFF"/>
                </a:solidFill>
              </a:rPr>
              <a:t>随机存取</a:t>
            </a:r>
          </a:p>
        </p:txBody>
      </p:sp>
      <p:sp>
        <p:nvSpPr>
          <p:cNvPr id="3" name="Content Placeholder 2">
            <a:extLst>
              <a:ext uri="{FF2B5EF4-FFF2-40B4-BE49-F238E27FC236}">
                <a16:creationId xmlns:a16="http://schemas.microsoft.com/office/drawing/2014/main" id="{E4776144-EF77-4A20-A000-A2C13A59DCDA}"/>
              </a:ext>
            </a:extLst>
          </p:cNvPr>
          <p:cNvSpPr>
            <a:spLocks noGrp="1"/>
          </p:cNvSpPr>
          <p:nvPr>
            <p:ph idx="1"/>
          </p:nvPr>
        </p:nvSpPr>
        <p:spPr>
          <a:xfrm>
            <a:off x="1217487" y="1622745"/>
            <a:ext cx="8717623" cy="2939856"/>
          </a:xfrm>
        </p:spPr>
        <p:txBody>
          <a:bodyPr anchor="ctr">
            <a:normAutofit/>
          </a:bodyPr>
          <a:lstStyle/>
          <a:p>
            <a:pPr marL="0" indent="0" rtl="0" algn="l">
              <a:buNone/>
            </a:pPr>
            <a:r>
              <a:rPr lang="zh-CN" altLang="en-US" sz="2000" b="0" i="0" u="none" strike="noStrike" dirty="0">
                <a:effectLst/>
                <a:latin typeface="-apple-system"/>
              </a:rPr>
              <a:t>随机存取的目的</a:t>
            </a:r>
            <a:r>
              <a:rPr lang="en-US" altLang="zh-CN" sz="2000" b="0" i="0" u="none" strike="noStrike" dirty="0">
                <a:effectLst/>
                <a:latin typeface="-apple-system"/>
              </a:rPr>
              <a:t>：</a:t>
            </a:r>
          </a:p>
          <a:p>
            <a:pPr marL="457200" lvl="1" indent="0" rtl="0" algn="l">
              <a:buNone/>
            </a:pPr>
            <a:r>
              <a:rPr lang="zh-CN" altLang="en-US" sz="2000" b="0" i="0" u="none" strike="noStrike" dirty="0">
                <a:effectLst/>
                <a:latin typeface="-apple-system"/>
              </a:rPr>
              <a:t>（</a:t>
            </a:r>
            <a:r>
              <a:rPr lang="en-US" altLang="zh-CN" sz="2000" b="0" i="0" u="none" strike="noStrike" dirty="0">
                <a:effectLst/>
                <a:latin typeface="-apple-system"/>
              </a:rPr>
              <a:t>1</a:t>
            </a:r>
            <a:r>
              <a:rPr lang="zh-CN" altLang="en-US" sz="2000" b="0" i="0" u="none" strike="noStrike" dirty="0">
                <a:effectLst/>
                <a:latin typeface="-apple-system"/>
              </a:rPr>
              <a:t>）获得上行同步</a:t>
            </a:r>
            <a:endParaRPr lang="en-US" altLang="zh-CN" sz="2000" b="0" i="0" u="none" strike="noStrike" dirty="0">
              <a:effectLst/>
              <a:latin typeface="-apple-system"/>
            </a:endParaRPr>
          </a:p>
          <a:p>
            <a:pPr marL="457200" lvl="1" indent="0" rtl="0" algn="l">
              <a:buNone/>
            </a:pPr>
            <a:r>
              <a:rPr lang="zh-CN" altLang="en-US" sz="2000" b="0" i="0" u="none" strike="noStrike" dirty="0">
                <a:effectLst/>
                <a:latin typeface="-apple-system"/>
              </a:rPr>
              <a:t>（</a:t>
            </a:r>
            <a:r>
              <a:rPr lang="en-US" altLang="zh-CN" sz="2000" b="0" i="0" u="none" strike="noStrike" dirty="0">
                <a:effectLst/>
                <a:latin typeface="-apple-system"/>
              </a:rPr>
              <a:t>2</a:t>
            </a:r>
            <a:r>
              <a:rPr lang="zh-CN" altLang="en-US" sz="2000" b="0" i="0" u="none" strike="noStrike" dirty="0">
                <a:effectLst/>
                <a:latin typeface="-apple-system"/>
              </a:rPr>
              <a:t>）为</a:t>
            </a:r>
            <a:r>
              <a:rPr lang="en-US" altLang="zh-CN" sz="2000" b="0" i="0" u="none" strike="noStrike" dirty="0">
                <a:effectLst/>
                <a:latin typeface="-apple-system"/>
              </a:rPr>
              <a:t>UE</a:t>
            </a:r>
            <a:r>
              <a:rPr lang="zh-CN" altLang="en-US" sz="2000" b="0" i="0" u="none" strike="noStrike" dirty="0">
                <a:effectLst/>
                <a:latin typeface="-apple-system"/>
              </a:rPr>
              <a:t>分配一个唯一的标志</a:t>
            </a:r>
            <a:r>
              <a:rPr lang="en-US" altLang="zh-CN" sz="2000" b="0" i="0" u="none" strike="noStrike" dirty="0">
                <a:effectLst/>
                <a:latin typeface="-apple-system"/>
              </a:rPr>
              <a:t>RNTI</a:t>
            </a:r>
            <a:endParaRPr lang="zh-CN" altLang="en-US" sz="2000" dirty="0"/>
          </a:p>
        </p:txBody>
      </p:sp>
    </p:spTree>
    <p:extLst>
      <p:ext uri="{BB962C8B-B14F-4D97-AF65-F5344CB8AC3E}">
        <p14:creationId xmlns:p14="http://schemas.microsoft.com/office/powerpoint/2010/main" val="330672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0" name="Rectangle 19">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2" name="Rectangle 21">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Freeform: Shape 25">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sp>
        <p:nvSpPr>
          <p:cNvPr id="28" name="Rectangle 27">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B145F85C-E4A7-46EC-B134-13FD1A7B1C56}"/>
              </a:ext>
            </a:extLst>
          </p:cNvPr>
          <p:cNvSpPr>
            <a:spLocks noGrp="1"/>
          </p:cNvSpPr>
          <p:nvPr>
            <p:ph type="title"/>
          </p:nvPr>
        </p:nvSpPr>
        <p:spPr>
          <a:xfrm>
            <a:off x="806825" y="457201"/>
            <a:ext cx="2844800" cy="3588870"/>
          </a:xfrm>
        </p:spPr>
        <p:txBody>
          <a:bodyPr vert="horz" lIns="91440" tIns="45720" rIns="91440" bIns="45720" rtlCol="0" anchor="b">
            <a:normAutofit/>
          </a:bodyPr>
          <a:lstStyle/>
          <a:p>
            <a:pPr algn="l" rtl="0"/>
            <a:r>
              <a:rPr lang="zh-CN" altLang="en-US" sz="4000" dirty="0">
                <a:solidFill>
                  <a:srgbClr val="FFFFFF"/>
                </a:solidFill>
              </a:rPr>
              <a:t>随机存取类型</a:t>
            </a:r>
          </a:p>
        </p:txBody>
      </p:sp>
      <p:sp>
        <p:nvSpPr>
          <p:cNvPr id="3" name="TextBox 2">
            <a:extLst>
              <a:ext uri="{FF2B5EF4-FFF2-40B4-BE49-F238E27FC236}">
                <a16:creationId xmlns:a16="http://schemas.microsoft.com/office/drawing/2014/main" id="{C453B4C4-48F9-427E-809F-836C78FABFA3}"/>
              </a:ext>
            </a:extLst>
          </p:cNvPr>
          <p:cNvSpPr txBox="1"/>
          <p:nvPr/>
        </p:nvSpPr>
        <p:spPr>
          <a:xfrm>
            <a:off x="4649245" y="669363"/>
            <a:ext cx="3290579" cy="5534211"/>
          </a:xfrm>
          <a:prstGeom prst="rect">
            <a:avLst/>
          </a:prstGeom>
        </p:spPr>
        <p:txBody>
          <a:bodyPr vert="horz" lIns="91440" tIns="45720" rIns="91440" bIns="45720" rtlCol="0" anchor="ctr">
            <a:normAutofit/>
          </a:bodyPr>
          <a:lstStyle/>
          <a:p>
            <a:pPr indent="-228600" rtl="0" algn="l">
              <a:lnSpc>
                <a:spcPct val="90000"/>
              </a:lnSpc>
              <a:spcAft>
                <a:spcPts val="600"/>
              </a:spcAft>
              <a:buFont typeface="Arial" panose="020B0604020202020204" pitchFamily="34" charset="0"/>
              <a:buChar char="•"/>
            </a:pPr>
            <a:r>
              <a:rPr lang="zh-CN" altLang="en-US" sz="2000" dirty="0"/>
              <a:t>随机接入过程分为两类：竞争随机接入和非竞争随机接入。</a:t>
            </a:r>
            <a:endParaRPr lang="en-US" altLang="zh-CN" sz="2000" dirty="0"/>
          </a:p>
          <a:p>
            <a:pPr indent="-228600" rtl="0" algn="l">
              <a:lnSpc>
                <a:spcPct val="90000"/>
              </a:lnSpc>
              <a:spcAft>
                <a:spcPts val="600"/>
              </a:spcAft>
              <a:buFont typeface="Arial" panose="020B0604020202020204" pitchFamily="34" charset="0"/>
              <a:buChar char="•"/>
            </a:pPr>
            <a:r>
              <a:rPr lang="en-US" altLang="zh-CN" sz="2000" dirty="0"/>
              <a:t> </a:t>
            </a:r>
            <a:r>
              <a:rPr lang="zh-CN" altLang="en-US" sz="2000" dirty="0"/>
              <a:t>竞争随机接入中，随机接入资源非</a:t>
            </a:r>
            <a:r>
              <a:rPr lang="en-US" altLang="zh-CN" sz="2000" dirty="0" err="1"/>
              <a:t>厄</a:t>
            </a:r>
            <a:r>
              <a:rPr lang="zh-CN" altLang="en-US" sz="2000" dirty="0"/>
              <a:t>专用的、多个用户可能在相同的时频资源上发起接入请求，需要通过竞争解决过程来建立</a:t>
            </a:r>
            <a:r>
              <a:rPr lang="en-US" altLang="zh-CN" sz="2000" dirty="0" err="1"/>
              <a:t>gNB</a:t>
            </a:r>
            <a:r>
              <a:rPr lang="zh-CN" altLang="en-US" sz="2000" dirty="0"/>
              <a:t>和</a:t>
            </a:r>
            <a:r>
              <a:rPr lang="en-US" altLang="zh-CN" sz="2000" dirty="0"/>
              <a:t>UE</a:t>
            </a:r>
            <a:r>
              <a:rPr lang="zh-CN" altLang="en-US" sz="2000" dirty="0"/>
              <a:t>之间的关系，需要</a:t>
            </a:r>
            <a:r>
              <a:rPr lang="en-US" altLang="zh-CN" sz="2000" dirty="0"/>
              <a:t>4</a:t>
            </a:r>
            <a:r>
              <a:rPr lang="zh-CN" altLang="en-US" sz="2000" dirty="0"/>
              <a:t>个步骤。</a:t>
            </a:r>
            <a:endParaRPr lang="en-US" altLang="zh-CN" sz="2000" dirty="0"/>
          </a:p>
          <a:p>
            <a:pPr indent="-228600" rtl="0" algn="l">
              <a:lnSpc>
                <a:spcPct val="90000"/>
              </a:lnSpc>
              <a:spcAft>
                <a:spcPts val="600"/>
              </a:spcAft>
              <a:buFont typeface="Arial" panose="020B0604020202020204" pitchFamily="34" charset="0"/>
              <a:buChar char="•"/>
            </a:pPr>
            <a:r>
              <a:rPr lang="en-US" altLang="zh-CN" sz="2000" dirty="0"/>
              <a:t> </a:t>
            </a:r>
            <a:r>
              <a:rPr lang="zh-CN" altLang="en-US" sz="2000" dirty="0"/>
              <a:t>非竞争性随机接入中，随机接入资源是由</a:t>
            </a:r>
            <a:r>
              <a:rPr lang="en-US" altLang="zh-CN" sz="2000" dirty="0" err="1"/>
              <a:t>gNB</a:t>
            </a:r>
            <a:r>
              <a:rPr lang="zh-CN" altLang="en-US" sz="2000" dirty="0"/>
              <a:t>给</a:t>
            </a:r>
            <a:r>
              <a:rPr lang="en-US" altLang="zh-CN" sz="2000" dirty="0"/>
              <a:t>UE</a:t>
            </a:r>
            <a:r>
              <a:rPr lang="zh-CN" altLang="en-US" sz="2000" dirty="0"/>
              <a:t>分配的，</a:t>
            </a:r>
            <a:r>
              <a:rPr lang="en-US" altLang="zh-CN" sz="2000" dirty="0" err="1"/>
              <a:t>gNB</a:t>
            </a:r>
            <a:r>
              <a:rPr lang="zh-CN" altLang="en-US" sz="2000" dirty="0"/>
              <a:t>可以到识别</a:t>
            </a:r>
            <a:r>
              <a:rPr lang="en-US" altLang="zh-CN" sz="2000" dirty="0"/>
              <a:t>UE</a:t>
            </a:r>
            <a:r>
              <a:rPr lang="zh-CN" altLang="en-US" sz="2000" dirty="0"/>
              <a:t>专用的随机存取资源，可以识别唯一</a:t>
            </a:r>
            <a:r>
              <a:rPr lang="en-US" altLang="zh-CN" sz="2000" dirty="0"/>
              <a:t>UE</a:t>
            </a:r>
            <a:r>
              <a:rPr lang="zh-CN" altLang="en-US" sz="2000" dirty="0"/>
              <a:t>，除了</a:t>
            </a:r>
            <a:r>
              <a:rPr lang="en-US" altLang="zh-CN" sz="2000" dirty="0" err="1"/>
              <a:t>gNB</a:t>
            </a:r>
            <a:r>
              <a:rPr lang="zh-CN" altLang="en-US" sz="2000" dirty="0"/>
              <a:t>给</a:t>
            </a:r>
            <a:r>
              <a:rPr lang="en-US" altLang="zh-CN" sz="2000" dirty="0"/>
              <a:t>UE</a:t>
            </a:r>
            <a:r>
              <a:rPr lang="zh-CN" altLang="en-US" sz="2000" dirty="0"/>
              <a:t>分配专用的随机接入资源的过程中，随机接入只需要两步。</a:t>
            </a:r>
            <a:endParaRPr lang="en-US" altLang="zh-CN" sz="2000" dirty="0"/>
          </a:p>
          <a:p>
            <a:pPr indent="-228600" rtl="0" algn="l">
              <a:lnSpc>
                <a:spcPct val="90000"/>
              </a:lnSpc>
              <a:spcAft>
                <a:spcPts val="600"/>
              </a:spcAft>
              <a:buFont typeface="Arial" panose="020B0604020202020204" pitchFamily="34" charset="0"/>
              <a:buChar char="•"/>
            </a:pPr>
            <a:endParaRPr lang="en-US" altLang="zh-CN" sz="2000" dirty="0"/>
          </a:p>
          <a:p>
            <a:pPr indent="-228600" rtl="0" algn="l">
              <a:lnSpc>
                <a:spcPct val="90000"/>
              </a:lnSpc>
              <a:spcAft>
                <a:spcPts val="600"/>
              </a:spcAft>
              <a:buFont typeface="Arial" panose="020B0604020202020204" pitchFamily="34" charset="0"/>
              <a:buChar char="•"/>
            </a:pPr>
            <a:endParaRPr lang="en-US" altLang="zh-CN" sz="2000" dirty="0"/>
          </a:p>
        </p:txBody>
      </p:sp>
      <p:pic>
        <p:nvPicPr>
          <p:cNvPr id="7" name="Picture 6">
            <a:extLst>
              <a:ext uri="{FF2B5EF4-FFF2-40B4-BE49-F238E27FC236}">
                <a16:creationId xmlns:a16="http://schemas.microsoft.com/office/drawing/2014/main" id="{5F72433D-E1F0-43AF-8D06-1C1936055CEC}"/>
              </a:ext>
            </a:extLst>
          </p:cNvPr>
          <p:cNvPicPr>
            <a:picLocks noChangeAspect="1"/>
          </p:cNvPicPr>
          <p:nvPr/>
        </p:nvPicPr>
        <p:blipFill>
          <a:blip r:embed="rId2"/>
          <a:stretch>
            <a:fillRect/>
          </a:stretch>
        </p:blipFill>
        <p:spPr>
          <a:xfrm>
            <a:off x="8687075" y="3264649"/>
            <a:ext cx="2757673" cy="2381255"/>
          </a:xfrm>
          <a:prstGeom prst="rect">
            <a:avLst/>
          </a:prstGeom>
        </p:spPr>
      </p:pic>
      <p:pic>
        <p:nvPicPr>
          <p:cNvPr id="5" name="Picture 4">
            <a:extLst>
              <a:ext uri="{FF2B5EF4-FFF2-40B4-BE49-F238E27FC236}">
                <a16:creationId xmlns:a16="http://schemas.microsoft.com/office/drawing/2014/main" id="{08A12652-5E5A-4598-90CF-DDDF28F16676}"/>
              </a:ext>
            </a:extLst>
          </p:cNvPr>
          <p:cNvPicPr>
            <a:picLocks noChangeAspect="1"/>
          </p:cNvPicPr>
          <p:nvPr/>
        </p:nvPicPr>
        <p:blipFill>
          <a:blip r:embed="rId3"/>
          <a:stretch>
            <a:fillRect/>
          </a:stretch>
        </p:blipFill>
        <p:spPr>
          <a:xfrm>
            <a:off x="8782401" y="457201"/>
            <a:ext cx="2356182" cy="2395235"/>
          </a:xfrm>
          <a:prstGeom prst="rect">
            <a:avLst/>
          </a:prstGeom>
        </p:spPr>
      </p:pic>
      <p:sp>
        <p:nvSpPr>
          <p:cNvPr id="11" name="Rectangle 8">
            <a:extLst>
              <a:ext uri="{FF2B5EF4-FFF2-40B4-BE49-F238E27FC236}">
                <a16:creationId xmlns:a16="http://schemas.microsoft.com/office/drawing/2014/main" id="{1B6A2B27-63E3-45F8-8C3A-F7380A84CD48}"/>
              </a:ext>
            </a:extLst>
          </p:cNvPr>
          <p:cNvSpPr>
            <a:spLocks noChangeArrowheads="1"/>
          </p:cNvSpPr>
          <p:nvPr/>
        </p:nvSpPr>
        <p:spPr bwMode="auto">
          <a:xfrm>
            <a:off x="482885" y="1541123"/>
            <a:ext cx="16101333" cy="4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lgn="l"/>
            <a:endParaRPr lang="zh-CN" altLang="en-US"/>
          </a:p>
        </p:txBody>
      </p:sp>
      <p:sp>
        <p:nvSpPr>
          <p:cNvPr id="13" name="Rectangle 10">
            <a:extLst>
              <a:ext uri="{FF2B5EF4-FFF2-40B4-BE49-F238E27FC236}">
                <a16:creationId xmlns:a16="http://schemas.microsoft.com/office/drawing/2014/main" id="{EA3EDB25-6A80-4395-AA3E-963BEAAD4DAB}"/>
              </a:ext>
            </a:extLst>
          </p:cNvPr>
          <p:cNvSpPr>
            <a:spLocks noChangeArrowheads="1"/>
          </p:cNvSpPr>
          <p:nvPr/>
        </p:nvSpPr>
        <p:spPr bwMode="auto">
          <a:xfrm>
            <a:off x="5050464" y="1541122"/>
            <a:ext cx="253275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lgn="l"/>
            <a:endParaRPr lang="zh-CN" altLang="en-US"/>
          </a:p>
        </p:txBody>
      </p:sp>
      <p:sp>
        <p:nvSpPr>
          <p:cNvPr id="10" name="TextBox 9">
            <a:extLst>
              <a:ext uri="{FF2B5EF4-FFF2-40B4-BE49-F238E27FC236}">
                <a16:creationId xmlns:a16="http://schemas.microsoft.com/office/drawing/2014/main" id="{CA3B5522-9B58-4EC2-8C30-5B027E99DE2E}"/>
              </a:ext>
            </a:extLst>
          </p:cNvPr>
          <p:cNvSpPr txBox="1"/>
          <p:nvPr/>
        </p:nvSpPr>
        <p:spPr>
          <a:xfrm>
            <a:off x="8129614" y="2852436"/>
            <a:ext cx="4012637" cy="369332"/>
          </a:xfrm>
          <a:prstGeom prst="rect">
            <a:avLst/>
          </a:prstGeom>
          <a:noFill/>
        </p:spPr>
        <p:txBody>
          <a:bodyPr wrap="none" rtlCol="0">
            <a:spAutoFit/>
          </a:bodyPr>
          <a:lstStyle/>
          <a:p>
            <a:pPr rtl="0" algn="l"/>
            <a:r>
              <a:rPr lang="en-GB" altLang="zh-CN" sz="1800" dirty="0">
                <a:effectLst/>
                <a:latin typeface="Times New Roman" panose="02020603050405020304" pitchFamily="18" charset="0"/>
                <a:ea typeface="Yu Mincho" panose="02020400000000000000" pitchFamily="18" charset="-128"/>
              </a:rPr>
              <a:t>基于竞争的随机接入 (CBRA)</a:t>
            </a:r>
            <a:endParaRPr lang="zh-CN" altLang="en-US" sz="1800" dirty="0"/>
          </a:p>
        </p:txBody>
      </p:sp>
      <p:sp>
        <p:nvSpPr>
          <p:cNvPr id="29" name="TextBox 28">
            <a:extLst>
              <a:ext uri="{FF2B5EF4-FFF2-40B4-BE49-F238E27FC236}">
                <a16:creationId xmlns:a16="http://schemas.microsoft.com/office/drawing/2014/main" id="{0B6CBA9F-9700-4543-BF74-35F9200B3D54}"/>
              </a:ext>
            </a:extLst>
          </p:cNvPr>
          <p:cNvSpPr txBox="1"/>
          <p:nvPr/>
        </p:nvSpPr>
        <p:spPr>
          <a:xfrm>
            <a:off x="8179363" y="5607005"/>
            <a:ext cx="3820277" cy="369332"/>
          </a:xfrm>
          <a:prstGeom prst="rect">
            <a:avLst/>
          </a:prstGeom>
          <a:noFill/>
        </p:spPr>
        <p:txBody>
          <a:bodyPr wrap="none" rtlCol="0">
            <a:spAutoFit/>
          </a:bodyPr>
          <a:lstStyle/>
          <a:p>
            <a:pPr rtl="0" algn="l"/>
            <a:r>
              <a:rPr lang="en-GB" altLang="zh-CN" sz="1800" dirty="0">
                <a:effectLst/>
                <a:latin typeface="Times New Roman" panose="02020603050405020304" pitchFamily="18" charset="0"/>
                <a:ea typeface="Yu Mincho" panose="02020400000000000000" pitchFamily="18" charset="-128"/>
              </a:rPr>
              <a:t>无争用随机接入 (CFRA)</a:t>
            </a:r>
            <a:endParaRPr lang="zh-CN" altLang="en-US" sz="1800" dirty="0"/>
          </a:p>
        </p:txBody>
      </p:sp>
    </p:spTree>
    <p:extLst>
      <p:ext uri="{BB962C8B-B14F-4D97-AF65-F5344CB8AC3E}">
        <p14:creationId xmlns:p14="http://schemas.microsoft.com/office/powerpoint/2010/main" val="178029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F65CB2-2721-4BC8-B0EB-2C1D69F3B1DB}"/>
              </a:ext>
            </a:extLst>
          </p:cNvPr>
          <p:cNvSpPr>
            <a:spLocks noGrp="1"/>
          </p:cNvSpPr>
          <p:nvPr>
            <p:ph type="title"/>
          </p:nvPr>
        </p:nvSpPr>
        <p:spPr>
          <a:xfrm>
            <a:off x="804672" y="640080"/>
            <a:ext cx="3282696" cy="5257800"/>
          </a:xfrm>
        </p:spPr>
        <p:txBody>
          <a:bodyPr>
            <a:normAutofit/>
          </a:bodyPr>
          <a:lstStyle/>
          <a:p>
            <a:pPr rtl="0" algn="l"/>
            <a:r>
              <a:rPr lang="en-GB" altLang="zh-CN">
                <a:solidFill>
                  <a:schemeClr val="bg1"/>
                </a:solidFill>
                <a:effectLst/>
                <a:latin typeface="Times New Roman" panose="02020603050405020304" pitchFamily="18" charset="0"/>
                <a:ea typeface="Yu Mincho" panose="02020400000000000000" pitchFamily="18" charset="-128"/>
              </a:rPr>
              <a:t>随机接入过程由许多事件触发：</a:t>
            </a:r>
            <a:br>
              <a:rPr lang="zh-CN" altLang="zh-CN">
                <a:solidFill>
                  <a:schemeClr val="bg1"/>
                </a:solidFill>
                <a:effectLst/>
                <a:latin typeface="Times New Roman" panose="02020603050405020304" pitchFamily="18" charset="0"/>
                <a:ea typeface="Yu Mincho" panose="02020400000000000000" pitchFamily="18" charset="-128"/>
              </a:rPr>
            </a:br>
            <a:endParaRPr lang="zh-CN" altLang="en-US">
              <a:solidFill>
                <a:schemeClr val="bg1"/>
              </a:solidFill>
            </a:endParaRPr>
          </a:p>
        </p:txBody>
      </p:sp>
      <p:sp>
        <p:nvSpPr>
          <p:cNvPr id="3" name="Content Placeholder 2">
            <a:extLst>
              <a:ext uri="{FF2B5EF4-FFF2-40B4-BE49-F238E27FC236}">
                <a16:creationId xmlns:a16="http://schemas.microsoft.com/office/drawing/2014/main" id="{DF2100BE-9F0A-486D-9C8F-C3D1E30E84EE}"/>
              </a:ext>
            </a:extLst>
          </p:cNvPr>
          <p:cNvSpPr>
            <a:spLocks noGrp="1"/>
          </p:cNvSpPr>
          <p:nvPr>
            <p:ph idx="1"/>
          </p:nvPr>
        </p:nvSpPr>
        <p:spPr>
          <a:xfrm>
            <a:off x="5358384" y="640081"/>
            <a:ext cx="6024654" cy="5257800"/>
          </a:xfrm>
        </p:spPr>
        <p:txBody>
          <a:bodyPr anchor="ctr">
            <a:normAutofit/>
          </a:bodyPr>
          <a:lstStyle/>
          <a:p>
            <a:pPr rtl="0" algn="l"/>
            <a:r>
              <a:rPr lang="en-US" altLang="zh-CN" sz="1900">
                <a:latin typeface="Times New Roman" panose="02020603050405020304" pitchFamily="18" charset="0"/>
                <a:cs typeface="Times New Roman" panose="02020603050405020304" pitchFamily="18" charset="0"/>
              </a:rPr>
              <a:t>从 RRC_IDLE 进行初始访问</a:t>
            </a:r>
          </a:p>
          <a:p>
            <a:pPr rtl="0" algn="l"/>
            <a:r>
              <a:rPr lang="en-US" altLang="zh-CN" sz="1900">
                <a:latin typeface="Times New Roman" panose="02020603050405020304" pitchFamily="18" charset="0"/>
                <a:cs typeface="Times New Roman" panose="02020603050405020304" pitchFamily="18" charset="0"/>
              </a:rPr>
              <a:t>RRC连接重建过程</a:t>
            </a:r>
          </a:p>
          <a:p>
            <a:pPr rtl="0" algn="l"/>
            <a:r>
              <a:rPr lang="en-US" altLang="zh-CN" sz="1900">
                <a:latin typeface="Times New Roman" panose="02020603050405020304" pitchFamily="18" charset="0"/>
                <a:cs typeface="Times New Roman" panose="02020603050405020304" pitchFamily="18" charset="0"/>
              </a:rPr>
              <a:t>当 UL 同步状态为“非同步”时，RRC_CONNECTED 期间 DL 或 UL 数据到达</a:t>
            </a:r>
            <a:r>
              <a:rPr lang="zh-CN" altLang="en-US" sz="1900">
                <a:latin typeface="Times New Roman" panose="02020603050405020304" pitchFamily="18" charset="0"/>
                <a:cs typeface="Times New Roman" panose="02020603050405020304" pitchFamily="18" charset="0"/>
              </a:rPr>
              <a:t>”</a:t>
            </a:r>
            <a:r>
              <a:rPr lang="en-US" altLang="zh-CN" sz="1900">
                <a:latin typeface="Times New Roman" panose="02020603050405020304" pitchFamily="18" charset="0"/>
                <a:cs typeface="Times New Roman" panose="02020603050405020304" pitchFamily="18" charset="0"/>
              </a:rPr>
              <a:t> </a:t>
            </a:r>
          </a:p>
          <a:p>
            <a:pPr rtl="0" algn="l"/>
            <a:r>
              <a:rPr lang="en-US" altLang="zh-CN" sz="1900">
                <a:latin typeface="Times New Roman" panose="02020603050405020304" pitchFamily="18" charset="0"/>
                <a:cs typeface="Times New Roman" panose="02020603050405020304" pitchFamily="18" charset="0"/>
              </a:rPr>
              <a:t>当没有可用于 SR 的 PUCCH 资源时，RRC_CONNECTED 期间 UL 数据到达</a:t>
            </a:r>
          </a:p>
          <a:p>
            <a:pPr rtl="0" algn="l"/>
            <a:r>
              <a:rPr lang="en-US" altLang="zh-CN" sz="1900">
                <a:latin typeface="Times New Roman" panose="02020603050405020304" pitchFamily="18" charset="0"/>
                <a:cs typeface="Times New Roman" panose="02020603050405020304" pitchFamily="18" charset="0"/>
              </a:rPr>
              <a:t>SR（调度请求）失败</a:t>
            </a:r>
          </a:p>
          <a:p>
            <a:pPr rtl="0" algn="l"/>
            <a:r>
              <a:rPr lang="en-US" altLang="zh-CN" sz="1900">
                <a:latin typeface="Times New Roman" panose="02020603050405020304" pitchFamily="18" charset="0"/>
                <a:cs typeface="Times New Roman" panose="02020603050405020304" pitchFamily="18" charset="0"/>
              </a:rPr>
              <a:t>RRC 在同步重配置（例如切换）时请求</a:t>
            </a:r>
          </a:p>
          <a:p>
            <a:pPr rtl="0" algn="l"/>
            <a:r>
              <a:rPr lang="en-US" altLang="zh-CN" sz="1900">
                <a:highlight>
                  <a:srgbClr val="FFFF00"/>
                </a:highlight>
                <a:latin typeface="Times New Roman" panose="02020603050405020304" pitchFamily="18" charset="0"/>
                <a:cs typeface="Times New Roman" panose="02020603050405020304" pitchFamily="18" charset="0"/>
              </a:rPr>
              <a:t>从 RRC_INACTIVE 转换</a:t>
            </a:r>
          </a:p>
          <a:p>
            <a:pPr rtl="0" algn="l"/>
            <a:r>
              <a:rPr lang="en-US" altLang="zh-CN" sz="1900">
                <a:latin typeface="Times New Roman" panose="02020603050405020304" pitchFamily="18" charset="0"/>
                <a:cs typeface="Times New Roman" panose="02020603050405020304" pitchFamily="18" charset="0"/>
              </a:rPr>
              <a:t>为辅助 TAG 建立时间对齐</a:t>
            </a:r>
            <a:r>
              <a:rPr lang="en-US" altLang="zh-CN" sz="1900">
                <a:highlight>
                  <a:srgbClr val="00FFFF"/>
                </a:highlight>
                <a:latin typeface="Times New Roman" panose="02020603050405020304" pitchFamily="18" charset="0"/>
                <a:cs typeface="Times New Roman" panose="02020603050405020304" pitchFamily="18" charset="0"/>
              </a:rPr>
              <a:t>---(直流)</a:t>
            </a:r>
          </a:p>
          <a:p>
            <a:pPr rtl="0" algn="l"/>
            <a:r>
              <a:rPr lang="en-US" altLang="zh-CN" sz="1900">
                <a:highlight>
                  <a:srgbClr val="FFFF00"/>
                </a:highlight>
                <a:latin typeface="Times New Roman" panose="02020603050405020304" pitchFamily="18" charset="0"/>
                <a:cs typeface="Times New Roman" panose="02020603050405020304" pitchFamily="18" charset="0"/>
              </a:rPr>
              <a:t>请求其他 SI</a:t>
            </a:r>
          </a:p>
          <a:p>
            <a:pPr rtl="0" algn="l"/>
            <a:r>
              <a:rPr lang="en-US" altLang="zh-CN" sz="1900">
                <a:highlight>
                  <a:srgbClr val="FFFF00"/>
                </a:highlight>
                <a:latin typeface="Times New Roman" panose="02020603050405020304" pitchFamily="18" charset="0"/>
                <a:cs typeface="Times New Roman" panose="02020603050405020304" pitchFamily="18" charset="0"/>
              </a:rPr>
              <a:t>光束故障恢复</a:t>
            </a:r>
          </a:p>
          <a:p>
            <a:pPr rtl="0" algn="l"/>
            <a:r>
              <a:rPr lang="en-US" altLang="zh-CN" sz="1900">
                <a:latin typeface="Times New Roman" panose="02020603050405020304" pitchFamily="18" charset="0"/>
                <a:cs typeface="Times New Roman" panose="02020603050405020304" pitchFamily="18" charset="0"/>
              </a:rPr>
              <a:t>SpCell 上一致的 UL LBT 失败</a:t>
            </a:r>
            <a:r>
              <a:rPr lang="en-US" altLang="zh-CN" sz="1900">
                <a:highlight>
                  <a:srgbClr val="00FFFF"/>
                </a:highlight>
                <a:latin typeface="Times New Roman" panose="02020603050405020304" pitchFamily="18" charset="0"/>
                <a:cs typeface="Times New Roman" panose="02020603050405020304" pitchFamily="18" charset="0"/>
              </a:rPr>
              <a:t>--NR-U</a:t>
            </a:r>
          </a:p>
          <a:p>
            <a:pPr rtl="0" algn="l"/>
            <a:endParaRPr lang="zh-CN" altLang="en-US" sz="1900"/>
          </a:p>
        </p:txBody>
      </p:sp>
    </p:spTree>
    <p:extLst>
      <p:ext uri="{BB962C8B-B14F-4D97-AF65-F5344CB8AC3E}">
        <p14:creationId xmlns:p14="http://schemas.microsoft.com/office/powerpoint/2010/main" val="132997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ACC14F-4133-4A09-AB27-E3A05AE33CC1}"/>
              </a:ext>
            </a:extLst>
          </p:cNvPr>
          <p:cNvSpPr txBox="1"/>
          <p:nvPr/>
        </p:nvSpPr>
        <p:spPr>
          <a:xfrm>
            <a:off x="496384" y="311072"/>
            <a:ext cx="6097712" cy="369332"/>
          </a:xfrm>
          <a:prstGeom prst="rect">
            <a:avLst/>
          </a:prstGeom>
          <a:noFill/>
        </p:spPr>
        <p:txBody>
          <a:bodyPr wrap="square">
            <a:spAutoFit/>
          </a:bodyPr>
          <a:lstStyle/>
          <a:p>
            <a:pPr rtl="0" algn="l"/>
            <a:r>
              <a:rPr lang="en-GB" altLang="zh-CN" sz="1800" dirty="0">
                <a:effectLst/>
                <a:latin typeface="Times New Roman" panose="02020603050405020304" pitchFamily="18" charset="0"/>
                <a:ea typeface="Times New Roman" panose="02020603050405020304" pitchFamily="18" charset="0"/>
              </a:rPr>
              <a:t>UE初始接入过程</a:t>
            </a:r>
            <a:endParaRPr lang="zh-CN" altLang="en-US" dirty="0"/>
          </a:p>
        </p:txBody>
      </p:sp>
      <p:sp>
        <p:nvSpPr>
          <p:cNvPr id="6" name="Rectangle 2">
            <a:extLst>
              <a:ext uri="{FF2B5EF4-FFF2-40B4-BE49-F238E27FC236}">
                <a16:creationId xmlns:a16="http://schemas.microsoft.com/office/drawing/2014/main" id="{7947B913-F690-49D2-A202-2C2BF8350482}"/>
              </a:ext>
            </a:extLst>
          </p:cNvPr>
          <p:cNvSpPr>
            <a:spLocks noChangeArrowheads="1"/>
          </p:cNvSpPr>
          <p:nvPr/>
        </p:nvSpPr>
        <p:spPr bwMode="auto">
          <a:xfrm>
            <a:off x="626723" y="657545"/>
            <a:ext cx="173073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lgn="l"/>
            <a:endParaRPr lang="zh-CN" altLang="en-US"/>
          </a:p>
        </p:txBody>
      </p:sp>
      <p:graphicFrame>
        <p:nvGraphicFramePr>
          <p:cNvPr id="7" name="Object 6">
            <a:extLst>
              <a:ext uri="{FF2B5EF4-FFF2-40B4-BE49-F238E27FC236}">
                <a16:creationId xmlns:a16="http://schemas.microsoft.com/office/drawing/2014/main" id="{DBF87BCB-DCB6-40D8-8661-CF40AC788A26}"/>
              </a:ext>
            </a:extLst>
          </p:cNvPr>
          <p:cNvGraphicFramePr>
            <a:graphicFrameLocks noChangeAspect="1"/>
          </p:cNvGraphicFramePr>
          <p:nvPr>
            <p:extLst>
              <p:ext uri="{D42A27DB-BD31-4B8C-83A1-F6EECF244321}">
                <p14:modId xmlns:p14="http://schemas.microsoft.com/office/powerpoint/2010/main" val="2155113477"/>
              </p:ext>
            </p:extLst>
          </p:nvPr>
        </p:nvGraphicFramePr>
        <p:xfrm>
          <a:off x="626723" y="657546"/>
          <a:ext cx="8085761" cy="5886290"/>
        </p:xfrm>
        <a:graphic>
          <a:graphicData uri="http://schemas.openxmlformats.org/presentationml/2006/ole">
            <mc:AlternateContent xmlns:mc="http://schemas.openxmlformats.org/markup-compatibility/2006">
              <mc:Choice xmlns:v="urn:schemas-microsoft-com:vml" Requires="v">
                <p:oleObj r:id="rId2" imgW="5696167" imgH="4144109" progId="Visio.Drawing.11">
                  <p:embed/>
                </p:oleObj>
              </mc:Choice>
              <mc:Fallback>
                <p:oleObj r:id="rId2" imgW="5696167" imgH="4144109"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23" y="657546"/>
                        <a:ext cx="8085761" cy="5886290"/>
                      </a:xfrm>
                      <a:prstGeom prst="rect">
                        <a:avLst/>
                      </a:prstGeom>
                      <a:noFill/>
                    </p:spPr>
                  </p:pic>
                </p:oleObj>
              </mc:Fallback>
            </mc:AlternateContent>
          </a:graphicData>
        </a:graphic>
      </p:graphicFrame>
    </p:spTree>
    <p:extLst>
      <p:ext uri="{BB962C8B-B14F-4D97-AF65-F5344CB8AC3E}">
        <p14:creationId xmlns:p14="http://schemas.microsoft.com/office/powerpoint/2010/main" val="285051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C65F76-2A29-4F33-B500-96A3CCB9626A}"/>
              </a:ext>
            </a:extLst>
          </p:cNvPr>
          <p:cNvSpPr txBox="1"/>
          <p:nvPr/>
        </p:nvSpPr>
        <p:spPr>
          <a:xfrm>
            <a:off x="325776" y="390418"/>
            <a:ext cx="11540448" cy="5886227"/>
          </a:xfrm>
          <a:prstGeom prst="rect">
            <a:avLst/>
          </a:prstGeom>
          <a:noFill/>
        </p:spPr>
        <p:txBody>
          <a:bodyPr wrap="square">
            <a:spAutoFit/>
          </a:bodyPr>
          <a:lstStyle/>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 UE发送</a:t>
            </a:r>
            <a:r>
              <a:rPr lang="en-GB" altLang="zh-CN" sz="1800" i="1" dirty="0" err="1">
                <a:effectLst/>
                <a:latin typeface="Times New Roman" panose="02020603050405020304" pitchFamily="18" charset="0"/>
                <a:ea typeface="Times New Roman" panose="02020603050405020304" pitchFamily="18" charset="0"/>
              </a:rPr>
              <a:t>RRC建立请求</a:t>
            </a:r>
            <a:r>
              <a:rPr lang="en-GB" altLang="zh-CN" sz="1800" dirty="0">
                <a:effectLst/>
                <a:latin typeface="Times New Roman" panose="02020603050405020304" pitchFamily="18" charset="0"/>
                <a:ea typeface="Times New Roman" panose="02020603050405020304" pitchFamily="18" charset="0"/>
              </a:rPr>
              <a:t>消息给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a:t>
            </a:r>
            <a:r>
              <a:rPr lang="zh-CN" altLang="en-US" sz="1800" dirty="0">
                <a:effectLst/>
                <a:highlight>
                  <a:srgbClr val="00FFFF"/>
                </a:highlight>
                <a:latin typeface="Times New Roman" panose="02020603050405020304" pitchFamily="18" charset="0"/>
                <a:ea typeface="Times New Roman" panose="02020603050405020304" pitchFamily="18" charset="0"/>
              </a:rPr>
              <a:t>携带</a:t>
            </a:r>
            <a:r>
              <a:rPr lang="en-US" altLang="zh-CN" sz="1800" dirty="0">
                <a:effectLst/>
                <a:highlight>
                  <a:srgbClr val="00FFFF"/>
                </a:highlight>
                <a:latin typeface="Times New Roman" panose="02020603050405020304" pitchFamily="18" charset="0"/>
                <a:ea typeface="Times New Roman" panose="02020603050405020304" pitchFamily="18" charset="0"/>
              </a:rPr>
              <a:t>UE</a:t>
            </a:r>
            <a:r>
              <a:rPr lang="zh-CN" altLang="en-US" sz="1800" dirty="0">
                <a:effectLst/>
                <a:highlight>
                  <a:srgbClr val="00FFFF"/>
                </a:highlight>
                <a:latin typeface="Times New Roman" panose="02020603050405020304" pitchFamily="18" charset="0"/>
                <a:ea typeface="Times New Roman" panose="02020603050405020304" pitchFamily="18" charset="0"/>
              </a:rPr>
              <a:t>的</a:t>
            </a:r>
            <a:r>
              <a:rPr lang="en-US" altLang="zh-CN" sz="1800" dirty="0" err="1">
                <a:effectLst/>
                <a:highlight>
                  <a:srgbClr val="00FFFF"/>
                </a:highlight>
                <a:latin typeface="Times New Roman" panose="02020603050405020304" pitchFamily="18" charset="0"/>
                <a:ea typeface="Times New Roman" panose="02020603050405020304" pitchFamily="18" charset="0"/>
              </a:rPr>
              <a:t>初始UE</a:t>
            </a:r>
            <a:r>
              <a:rPr lang="en-US" altLang="zh-CN" sz="1800" dirty="0">
                <a:effectLst/>
                <a:highlight>
                  <a:srgbClr val="00FFFF"/>
                </a:highlight>
                <a:latin typeface="Times New Roman" panose="02020603050405020304" pitchFamily="18" charset="0"/>
                <a:ea typeface="Times New Roman" panose="02020603050405020304" pitchFamily="18" charset="0"/>
              </a:rPr>
              <a:t>-身份</a:t>
            </a:r>
            <a:r>
              <a:rPr lang="zh-CN" altLang="en-US" sz="1800" dirty="0">
                <a:effectLst/>
                <a:highlight>
                  <a:srgbClr val="00FFFF"/>
                </a:highlight>
                <a:latin typeface="Times New Roman" panose="02020603050405020304" pitchFamily="18" charset="0"/>
                <a:ea typeface="Times New Roman" panose="02020603050405020304" pitchFamily="18" charset="0"/>
              </a:rPr>
              <a:t>和</a:t>
            </a:r>
            <a:r>
              <a:rPr lang="en-US" altLang="zh-CN" sz="1800" dirty="0" err="1">
                <a:effectLst/>
                <a:highlight>
                  <a:srgbClr val="00FFFF"/>
                </a:highlight>
                <a:latin typeface="Times New Roman" panose="02020603050405020304" pitchFamily="18" charset="0"/>
                <a:ea typeface="Times New Roman" panose="02020603050405020304" pitchFamily="18" charset="0"/>
              </a:rPr>
              <a:t>成立原因</a:t>
            </a:r>
            <a:r>
              <a:rPr lang="en-GB" altLang="zh-CN" sz="1800" dirty="0">
                <a:effectLst/>
                <a:latin typeface="Times New Roman" panose="02020603050405020304" pitchFamily="18" charset="0"/>
                <a:ea typeface="Times New Roman" panose="02020603050405020304" pitchFamily="18" charset="0"/>
              </a:rPr>
              <a:t>）</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2.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 包括 RRC 消息，如果 UE 被准入，则在 INITIAL UL RRC MESSAGE TRANSFER 消息中包含 UE 的相应低层配置，并传输到</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-CU。INITIAL UL RRC MESSAGE TRANSFER 消息包含由</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3.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-CU分配一个</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 UE 为UE生成F1AP ID并生成</a:t>
            </a:r>
            <a:r>
              <a:rPr lang="en-GB" altLang="zh-CN" sz="1800" i="1" dirty="0">
                <a:effectLst/>
                <a:latin typeface="Times New Roman" panose="02020603050405020304" pitchFamily="18" charset="0"/>
                <a:ea typeface="Times New Roman" panose="02020603050405020304" pitchFamily="18" charset="0"/>
              </a:rPr>
              <a:t> </a:t>
            </a:r>
            <a:r>
              <a:rPr lang="en-GB" altLang="zh-CN" sz="1800" i="1" dirty="0" err="1">
                <a:effectLst/>
                <a:latin typeface="Times New Roman" panose="02020603050405020304" pitchFamily="18" charset="0"/>
                <a:ea typeface="Times New Roman" panose="02020603050405020304" pitchFamily="18" charset="0"/>
              </a:rPr>
              <a:t>RRC设置</a:t>
            </a:r>
            <a:r>
              <a:rPr lang="en-GB" altLang="zh-CN" sz="1800" dirty="0">
                <a:effectLst/>
                <a:latin typeface="Times New Roman" panose="02020603050405020304" pitchFamily="18" charset="0"/>
                <a:ea typeface="Times New Roman" panose="02020603050405020304" pitchFamily="18" charset="0"/>
              </a:rPr>
              <a:t>发往UE的消息。RRC消息封装在DL RRC MESSAGE TRANSFER消息中。</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4.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 发送</a:t>
            </a:r>
            <a:r>
              <a:rPr lang="en-GB" altLang="zh-CN" sz="1800" i="1" dirty="0" err="1">
                <a:effectLst/>
                <a:latin typeface="Times New Roman" panose="02020603050405020304" pitchFamily="18" charset="0"/>
                <a:ea typeface="Times New Roman" panose="02020603050405020304" pitchFamily="18" charset="0"/>
              </a:rPr>
              <a:t>RRC设置</a:t>
            </a:r>
            <a:r>
              <a:rPr lang="en-GB" altLang="zh-CN" sz="1800" dirty="0">
                <a:effectLst/>
                <a:latin typeface="Times New Roman" panose="02020603050405020304" pitchFamily="18" charset="0"/>
                <a:ea typeface="Times New Roman" panose="02020603050405020304" pitchFamily="18" charset="0"/>
              </a:rPr>
              <a:t>消息给UE。</a:t>
            </a:r>
            <a:r>
              <a:rPr lang="zh-CN" altLang="en-US" sz="1800" dirty="0">
                <a:effectLst/>
                <a:latin typeface="Times New Roman" panose="02020603050405020304" pitchFamily="18" charset="0"/>
                <a:ea typeface="Times New Roman" panose="02020603050405020304" pitchFamily="18" charset="0"/>
              </a:rPr>
              <a:t>（</a:t>
            </a:r>
            <a:r>
              <a:rPr lang="zh-CN" altLang="en-US" sz="1800" dirty="0">
                <a:effectLst/>
                <a:highlight>
                  <a:srgbClr val="00FFFF"/>
                </a:highlight>
                <a:latin typeface="Times New Roman" panose="02020603050405020304" pitchFamily="18" charset="0"/>
                <a:ea typeface="Times New Roman" panose="02020603050405020304" pitchFamily="18" charset="0"/>
              </a:rPr>
              <a:t>分配并建立</a:t>
            </a:r>
            <a:r>
              <a:rPr lang="en-US" altLang="zh-CN" sz="1800" dirty="0">
                <a:effectLst/>
                <a:highlight>
                  <a:srgbClr val="00FFFF"/>
                </a:highlight>
                <a:latin typeface="Times New Roman" panose="02020603050405020304" pitchFamily="18" charset="0"/>
                <a:ea typeface="Times New Roman" panose="02020603050405020304" pitchFamily="18" charset="0"/>
              </a:rPr>
              <a:t>SRB1</a:t>
            </a:r>
            <a:r>
              <a:rPr lang="zh-CN" altLang="en-US" sz="1800" dirty="0">
                <a:effectLst/>
                <a:highlight>
                  <a:srgbClr val="00FFFF"/>
                </a:highlight>
                <a:latin typeface="Times New Roman" panose="02020603050405020304" pitchFamily="18" charset="0"/>
                <a:ea typeface="Times New Roman" panose="02020603050405020304" pitchFamily="18" charset="0"/>
              </a:rPr>
              <a:t>承载</a:t>
            </a:r>
            <a:r>
              <a:rPr lang="zh-CN" altLang="en-US" sz="1800" dirty="0">
                <a:effectLst/>
                <a:latin typeface="Times New Roman" panose="02020603050405020304" pitchFamily="18" charset="0"/>
                <a:ea typeface="Times New Roman" panose="02020603050405020304" pitchFamily="18" charset="0"/>
              </a:rPr>
              <a:t>）</a:t>
            </a:r>
            <a:endParaRPr lang="zh-CN" altLang="zh-CN" sz="1800" dirty="0">
              <a:effectLst/>
              <a:latin typeface="Times New Roman" panose="02020603050405020304" pitchFamily="18" charset="0"/>
              <a:ea typeface="Times New Roman" panose="02020603050405020304" pitchFamily="18" charset="0"/>
            </a:endParaRPr>
          </a:p>
          <a:p>
            <a:pPr marL="523240" indent="-342900" hangingPunct="0" rtl="0" algn="l">
              <a:spcAft>
                <a:spcPts val="900"/>
              </a:spcAft>
              <a:buAutoNum type="arabicPeriod" startAt="5"/>
            </a:pPr>
            <a:r>
              <a:rPr lang="en-GB" altLang="zh-CN" sz="1800" dirty="0">
                <a:effectLst/>
                <a:latin typeface="Times New Roman" panose="02020603050405020304" pitchFamily="18" charset="0"/>
                <a:ea typeface="Times New Roman" panose="02020603050405020304" pitchFamily="18" charset="0"/>
              </a:rPr>
              <a:t>UE发送RRC CONNECTION SETUP COMPLETE消息给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a:t>
            </a:r>
            <a:r>
              <a:rPr lang="zh-CN" altLang="en-US" sz="1800" dirty="0">
                <a:effectLst/>
                <a:latin typeface="Times New Roman" panose="02020603050405020304" pitchFamily="18" charset="0"/>
                <a:ea typeface="Times New Roman" panose="02020603050405020304" pitchFamily="18" charset="0"/>
              </a:rPr>
              <a:t>（</a:t>
            </a:r>
            <a:r>
              <a:rPr lang="zh-CN" altLang="en-US" sz="1800" dirty="0">
                <a:effectLst/>
                <a:highlight>
                  <a:srgbClr val="00FFFF"/>
                </a:highlight>
                <a:latin typeface="Times New Roman" panose="02020603050405020304" pitchFamily="18" charset="0"/>
                <a:ea typeface="Times New Roman" panose="02020603050405020304" pitchFamily="18" charset="0"/>
              </a:rPr>
              <a:t>连接建立完成，消息中提出</a:t>
            </a:r>
            <a:r>
              <a:rPr lang="en-US" altLang="zh-CN" sz="1800" dirty="0" err="1">
                <a:effectLst/>
                <a:highlight>
                  <a:srgbClr val="00FFFF"/>
                </a:highlight>
                <a:latin typeface="Times New Roman" panose="02020603050405020304" pitchFamily="18" charset="0"/>
                <a:ea typeface="Times New Roman" panose="02020603050405020304" pitchFamily="18" charset="0"/>
              </a:rPr>
              <a:t>选定的PLMN</a:t>
            </a:r>
            <a:r>
              <a:rPr lang="en-US" altLang="zh-CN" sz="1800" dirty="0">
                <a:effectLst/>
                <a:highlight>
                  <a:srgbClr val="00FFFF"/>
                </a:highlight>
                <a:latin typeface="Times New Roman" panose="02020603050405020304" pitchFamily="18" charset="0"/>
                <a:ea typeface="Times New Roman" panose="02020603050405020304" pitchFamily="18" charset="0"/>
              </a:rPr>
              <a:t>-身份</a:t>
            </a:r>
            <a:r>
              <a:rPr lang="zh-CN" altLang="en-US" sz="1800" dirty="0">
                <a:effectLst/>
                <a:highlight>
                  <a:srgbClr val="00FFFF"/>
                </a:highlight>
                <a:latin typeface="Times New Roman" panose="02020603050405020304" pitchFamily="18" charset="0"/>
                <a:ea typeface="Times New Roman" panose="02020603050405020304" pitchFamily="18" charset="0"/>
              </a:rPr>
              <a:t>、</a:t>
            </a:r>
            <a:r>
              <a:rPr lang="en-US" altLang="zh-CN" sz="1800" dirty="0" err="1">
                <a:effectLst/>
                <a:highlight>
                  <a:srgbClr val="00FFFF"/>
                </a:highlight>
                <a:latin typeface="Times New Roman" panose="02020603050405020304" pitchFamily="18" charset="0"/>
                <a:ea typeface="Times New Roman" panose="02020603050405020304" pitchFamily="18" charset="0"/>
              </a:rPr>
              <a:t>注册AMF</a:t>
            </a:r>
            <a:r>
              <a:rPr lang="zh-CN" altLang="en-US" sz="1800" dirty="0">
                <a:effectLst/>
                <a:highlight>
                  <a:srgbClr val="00FFFF"/>
                </a:highlight>
                <a:latin typeface="Times New Roman" panose="02020603050405020304" pitchFamily="18" charset="0"/>
                <a:ea typeface="Times New Roman" panose="02020603050405020304" pitchFamily="18" charset="0"/>
              </a:rPr>
              <a:t>、</a:t>
            </a:r>
            <a:r>
              <a:rPr lang="en-US" altLang="zh-CN" sz="1800" dirty="0">
                <a:effectLst/>
                <a:highlight>
                  <a:srgbClr val="00FFFF"/>
                </a:highlight>
                <a:latin typeface="Times New Roman" panose="02020603050405020304" pitchFamily="18" charset="0"/>
                <a:ea typeface="Times New Roman" panose="02020603050405020304" pitchFamily="18" charset="0"/>
              </a:rPr>
              <a:t>s-</a:t>
            </a:r>
            <a:r>
              <a:rPr lang="en-US" altLang="zh-CN" sz="1800" dirty="0" err="1">
                <a:effectLst/>
                <a:highlight>
                  <a:srgbClr val="00FFFF"/>
                </a:highlight>
                <a:latin typeface="Times New Roman" panose="02020603050405020304" pitchFamily="18" charset="0"/>
                <a:ea typeface="Times New Roman" panose="02020603050405020304" pitchFamily="18" charset="0"/>
              </a:rPr>
              <a:t>恩赛</a:t>
            </a:r>
            <a:r>
              <a:rPr lang="en-US" altLang="zh-CN" sz="1800" dirty="0">
                <a:effectLst/>
                <a:highlight>
                  <a:srgbClr val="00FFFF"/>
                </a:highlight>
                <a:latin typeface="Times New Roman" panose="02020603050405020304" pitchFamily="18" charset="0"/>
                <a:ea typeface="Times New Roman" panose="02020603050405020304" pitchFamily="18" charset="0"/>
              </a:rPr>
              <a:t>-列表</a:t>
            </a:r>
            <a:r>
              <a:rPr lang="zh-CN" altLang="en-US" sz="1800" dirty="0">
                <a:effectLst/>
                <a:highlight>
                  <a:srgbClr val="00FFFF"/>
                </a:highlight>
                <a:latin typeface="Times New Roman" panose="02020603050405020304" pitchFamily="18" charset="0"/>
                <a:ea typeface="Times New Roman" panose="02020603050405020304" pitchFamily="18" charset="0"/>
              </a:rPr>
              <a:t>和</a:t>
            </a:r>
            <a:r>
              <a:rPr lang="en-US" altLang="zh-CN" sz="1800" dirty="0">
                <a:effectLst/>
                <a:highlight>
                  <a:srgbClr val="00FFFF"/>
                </a:highlight>
                <a:latin typeface="Times New Roman" panose="02020603050405020304" pitchFamily="18" charset="0"/>
                <a:ea typeface="Times New Roman" panose="02020603050405020304" pitchFamily="18" charset="0"/>
              </a:rPr>
              <a:t>NAS</a:t>
            </a:r>
            <a:r>
              <a:rPr lang="zh-CN" altLang="en-US" sz="1800" dirty="0">
                <a:effectLst/>
                <a:highlight>
                  <a:srgbClr val="00FFFF"/>
                </a:highlight>
                <a:latin typeface="Times New Roman" panose="02020603050405020304" pitchFamily="18" charset="0"/>
                <a:ea typeface="Times New Roman" panose="02020603050405020304" pitchFamily="18" charset="0"/>
              </a:rPr>
              <a:t>消息</a:t>
            </a:r>
            <a:r>
              <a:rPr lang="zh-CN" altLang="en-US" sz="1800" dirty="0">
                <a:effectLst/>
                <a:latin typeface="Times New Roman" panose="02020603050405020304" pitchFamily="18" charset="0"/>
                <a:ea typeface="Times New Roman" panose="02020603050405020304" pitchFamily="18" charset="0"/>
              </a:rPr>
              <a:t>）</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6.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-DU将RRC消息封装在UL RRC MESSAGE TRANSFER消息中发送给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7.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-CU发送初始UE消息</a:t>
            </a:r>
            <a:r>
              <a:rPr lang="en-GB" altLang="zh-CN" sz="1800" dirty="0" err="1">
                <a:effectLst/>
                <a:latin typeface="Times New Roman" panose="02020603050405020304" pitchFamily="18" charset="0"/>
                <a:ea typeface="Times New Roman" panose="02020603050405020304" pitchFamily="18" charset="0"/>
              </a:rPr>
              <a:t>信息</a:t>
            </a:r>
            <a:r>
              <a:rPr lang="en-GB" altLang="zh-CN" sz="1800" dirty="0">
                <a:effectLst/>
                <a:latin typeface="Times New Roman" panose="02020603050405020304" pitchFamily="18" charset="0"/>
                <a:ea typeface="Times New Roman" panose="02020603050405020304" pitchFamily="18" charset="0"/>
              </a:rPr>
              <a:t>到 AMF。</a:t>
            </a:r>
            <a:r>
              <a:rPr lang="zh-CN" altLang="en-US" sz="1800" dirty="0">
                <a:effectLst/>
                <a:latin typeface="Times New Roman" panose="02020603050405020304" pitchFamily="18" charset="0"/>
                <a:ea typeface="Times New Roman" panose="02020603050405020304" pitchFamily="18" charset="0"/>
              </a:rPr>
              <a:t>（</a:t>
            </a:r>
            <a:r>
              <a:rPr lang="en-US" altLang="zh-CN" sz="1800" dirty="0" err="1">
                <a:effectLst/>
                <a:highlight>
                  <a:srgbClr val="00FFFF"/>
                </a:highlight>
                <a:latin typeface="Times New Roman" panose="02020603050405020304" pitchFamily="18" charset="0"/>
                <a:ea typeface="Times New Roman" panose="02020603050405020304" pitchFamily="18" charset="0"/>
              </a:rPr>
              <a:t>gNB</a:t>
            </a:r>
            <a:r>
              <a:rPr lang="zh-CN" altLang="en-US" sz="1800" dirty="0">
                <a:effectLst/>
                <a:highlight>
                  <a:srgbClr val="00FFFF"/>
                </a:highlight>
                <a:latin typeface="Times New Roman" panose="02020603050405020304" pitchFamily="18" charset="0"/>
                <a:ea typeface="Times New Roman" panose="02020603050405020304" pitchFamily="18" charset="0"/>
              </a:rPr>
              <a:t>为</a:t>
            </a:r>
            <a:r>
              <a:rPr lang="en-US" altLang="zh-CN" sz="1800" dirty="0">
                <a:effectLst/>
                <a:highlight>
                  <a:srgbClr val="00FFFF"/>
                </a:highlight>
                <a:latin typeface="Times New Roman" panose="02020603050405020304" pitchFamily="18" charset="0"/>
                <a:ea typeface="Times New Roman" panose="02020603050405020304" pitchFamily="18" charset="0"/>
              </a:rPr>
              <a:t>UE</a:t>
            </a:r>
            <a:r>
              <a:rPr lang="zh-CN" altLang="en-US" sz="1800" dirty="0">
                <a:effectLst/>
                <a:highlight>
                  <a:srgbClr val="00FFFF"/>
                </a:highlight>
                <a:latin typeface="Times New Roman" panose="02020603050405020304" pitchFamily="18" charset="0"/>
                <a:ea typeface="Times New Roman" panose="02020603050405020304" pitchFamily="18" charset="0"/>
              </a:rPr>
              <a:t>分配专用的</a:t>
            </a:r>
            <a:r>
              <a:rPr lang="en-US" altLang="zh-CN" sz="1800" dirty="0">
                <a:effectLst/>
                <a:highlight>
                  <a:srgbClr val="00FFFF"/>
                </a:highlight>
                <a:latin typeface="Times New Roman" panose="02020603050405020304" pitchFamily="18" charset="0"/>
                <a:ea typeface="Times New Roman" panose="02020603050405020304" pitchFamily="18" charset="0"/>
              </a:rPr>
              <a:t>RAN-UE-NGAP-ID</a:t>
            </a:r>
            <a:r>
              <a:rPr lang="zh-CN" altLang="en-US" sz="1800" dirty="0">
                <a:effectLst/>
                <a:highlight>
                  <a:srgbClr val="00FFFF"/>
                </a:highlight>
                <a:latin typeface="Times New Roman" panose="02020603050405020304" pitchFamily="18" charset="0"/>
                <a:ea typeface="Times New Roman" panose="02020603050405020304" pitchFamily="18" charset="0"/>
              </a:rPr>
              <a:t>，根据</a:t>
            </a:r>
            <a:r>
              <a:rPr lang="en-US" altLang="zh-CN" sz="1800" dirty="0" err="1">
                <a:effectLst/>
                <a:highlight>
                  <a:srgbClr val="00FFFF"/>
                </a:highlight>
                <a:latin typeface="Times New Roman" panose="02020603050405020304" pitchFamily="18" charset="0"/>
                <a:ea typeface="Times New Roman" panose="02020603050405020304" pitchFamily="18" charset="0"/>
              </a:rPr>
              <a:t>选定的PLMN</a:t>
            </a:r>
            <a:r>
              <a:rPr lang="en-US" altLang="zh-CN" sz="1800" dirty="0">
                <a:effectLst/>
                <a:highlight>
                  <a:srgbClr val="00FFFF"/>
                </a:highlight>
                <a:latin typeface="Times New Roman" panose="02020603050405020304" pitchFamily="18" charset="0"/>
                <a:ea typeface="Times New Roman" panose="02020603050405020304" pitchFamily="18" charset="0"/>
              </a:rPr>
              <a:t>-身份</a:t>
            </a:r>
            <a:r>
              <a:rPr lang="zh-CN" altLang="en-US" sz="1800" dirty="0">
                <a:effectLst/>
                <a:highlight>
                  <a:srgbClr val="00FFFF"/>
                </a:highlight>
                <a:latin typeface="Times New Roman" panose="02020603050405020304" pitchFamily="18" charset="0"/>
                <a:ea typeface="Times New Roman" panose="02020603050405020304" pitchFamily="18" charset="0"/>
              </a:rPr>
              <a:t>、</a:t>
            </a:r>
            <a:r>
              <a:rPr lang="en-US" altLang="zh-CN" sz="1800" dirty="0" err="1">
                <a:effectLst/>
                <a:highlight>
                  <a:srgbClr val="00FFFF"/>
                </a:highlight>
                <a:latin typeface="Times New Roman" panose="02020603050405020304" pitchFamily="18" charset="0"/>
                <a:ea typeface="Times New Roman" panose="02020603050405020304" pitchFamily="18" charset="0"/>
              </a:rPr>
              <a:t>注册AMF</a:t>
            </a:r>
            <a:r>
              <a:rPr lang="zh-CN" altLang="en-US" sz="1800" dirty="0">
                <a:effectLst/>
                <a:highlight>
                  <a:srgbClr val="00FFFF"/>
                </a:highlight>
                <a:latin typeface="Times New Roman" panose="02020603050405020304" pitchFamily="18" charset="0"/>
                <a:ea typeface="Times New Roman" panose="02020603050405020304" pitchFamily="18" charset="0"/>
              </a:rPr>
              <a:t>、</a:t>
            </a:r>
            <a:r>
              <a:rPr lang="en-US" altLang="zh-CN" sz="1800" dirty="0">
                <a:effectLst/>
                <a:highlight>
                  <a:srgbClr val="00FFFF"/>
                </a:highlight>
                <a:latin typeface="Times New Roman" panose="02020603050405020304" pitchFamily="18" charset="0"/>
                <a:ea typeface="Times New Roman" panose="02020603050405020304" pitchFamily="18" charset="0"/>
              </a:rPr>
              <a:t>s-</a:t>
            </a:r>
            <a:r>
              <a:rPr lang="en-US" altLang="zh-CN" sz="1800" dirty="0" err="1">
                <a:effectLst/>
                <a:highlight>
                  <a:srgbClr val="00FFFF"/>
                </a:highlight>
                <a:latin typeface="Times New Roman" panose="02020603050405020304" pitchFamily="18" charset="0"/>
                <a:ea typeface="Times New Roman" panose="02020603050405020304" pitchFamily="18" charset="0"/>
              </a:rPr>
              <a:t>恩赛</a:t>
            </a:r>
            <a:r>
              <a:rPr lang="en-US" altLang="zh-CN" sz="1800" dirty="0">
                <a:effectLst/>
                <a:highlight>
                  <a:srgbClr val="00FFFF"/>
                </a:highlight>
                <a:latin typeface="Times New Roman" panose="02020603050405020304" pitchFamily="18" charset="0"/>
                <a:ea typeface="Times New Roman" panose="02020603050405020304" pitchFamily="18" charset="0"/>
              </a:rPr>
              <a:t>-列表</a:t>
            </a:r>
            <a:r>
              <a:rPr lang="zh-CN" altLang="en-US" sz="1800" dirty="0">
                <a:effectLst/>
                <a:highlight>
                  <a:srgbClr val="00FFFF"/>
                </a:highlight>
                <a:latin typeface="Times New Roman" panose="02020603050405020304" pitchFamily="18" charset="0"/>
                <a:ea typeface="Times New Roman" panose="02020603050405020304" pitchFamily="18" charset="0"/>
              </a:rPr>
              <a:t>选择</a:t>
            </a:r>
            <a:r>
              <a:rPr lang="en-US" altLang="zh-CN" sz="1800" dirty="0">
                <a:effectLst/>
                <a:highlight>
                  <a:srgbClr val="00FFFF"/>
                </a:highlight>
                <a:latin typeface="Times New Roman" panose="02020603050405020304" pitchFamily="18" charset="0"/>
                <a:ea typeface="Times New Roman" panose="02020603050405020304" pitchFamily="18" charset="0"/>
              </a:rPr>
              <a:t>AMF</a:t>
            </a:r>
            <a:r>
              <a:rPr lang="zh-CN" altLang="en-US" sz="1800" dirty="0">
                <a:effectLst/>
                <a:highlight>
                  <a:srgbClr val="00FFFF"/>
                </a:highlight>
                <a:latin typeface="Times New Roman" panose="02020603050405020304" pitchFamily="18" charset="0"/>
                <a:ea typeface="Times New Roman" panose="02020603050405020304" pitchFamily="18" charset="0"/>
              </a:rPr>
              <a:t>节点，放置</a:t>
            </a:r>
            <a:r>
              <a:rPr lang="en-US" altLang="zh-CN" sz="1800" dirty="0">
                <a:effectLst/>
                <a:highlight>
                  <a:srgbClr val="00FFFF"/>
                </a:highlight>
                <a:latin typeface="Times New Roman" panose="02020603050405020304" pitchFamily="18" charset="0"/>
                <a:ea typeface="Times New Roman" panose="02020603050405020304" pitchFamily="18" charset="0"/>
              </a:rPr>
              <a:t>NAS</a:t>
            </a:r>
            <a:r>
              <a:rPr lang="zh-CN" altLang="en-US" sz="1800" dirty="0">
                <a:effectLst/>
                <a:highlight>
                  <a:srgbClr val="00FFFF"/>
                </a:highlight>
                <a:latin typeface="Times New Roman" panose="02020603050405020304" pitchFamily="18" charset="0"/>
                <a:ea typeface="Times New Roman" panose="02020603050405020304" pitchFamily="18" charset="0"/>
              </a:rPr>
              <a:t>消息发给</a:t>
            </a:r>
            <a:r>
              <a:rPr lang="en-US" altLang="zh-CN" sz="1800" dirty="0">
                <a:effectLst/>
                <a:highlight>
                  <a:srgbClr val="00FFFF"/>
                </a:highlight>
                <a:latin typeface="Times New Roman" panose="02020603050405020304" pitchFamily="18" charset="0"/>
                <a:ea typeface="Times New Roman" panose="02020603050405020304" pitchFamily="18" charset="0"/>
              </a:rPr>
              <a:t>AMF</a:t>
            </a:r>
            <a:r>
              <a:rPr lang="zh-CN" altLang="en-US" sz="1800" dirty="0">
                <a:effectLst/>
                <a:latin typeface="Times New Roman" panose="02020603050405020304" pitchFamily="18" charset="0"/>
                <a:ea typeface="Times New Roman" panose="02020603050405020304" pitchFamily="18" charset="0"/>
              </a:rPr>
              <a:t>）</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8. AMF 向 AMF 发送 INITIAL CONTEXT SETUP REQUEST 消息</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a:t>
            </a:r>
            <a:r>
              <a:rPr lang="zh-CN" altLang="en-US" sz="1800" dirty="0">
                <a:effectLst/>
                <a:latin typeface="Times New Roman" panose="02020603050405020304" pitchFamily="18" charset="0"/>
                <a:ea typeface="Times New Roman" panose="02020603050405020304" pitchFamily="18" charset="0"/>
              </a:rPr>
              <a:t>（</a:t>
            </a:r>
            <a:r>
              <a:rPr lang="zh-CN" altLang="en-US" sz="1800" dirty="0">
                <a:effectLst/>
                <a:highlight>
                  <a:srgbClr val="00FFFF"/>
                </a:highlight>
                <a:latin typeface="Times New Roman" panose="02020603050405020304" pitchFamily="18" charset="0"/>
                <a:ea typeface="Times New Roman" panose="02020603050405020304" pitchFamily="18" charset="0"/>
              </a:rPr>
              <a:t>最多当</a:t>
            </a:r>
            <a:r>
              <a:rPr lang="en-GB" altLang="zh-CN" sz="1800" dirty="0">
                <a:effectLst/>
                <a:highlight>
                  <a:srgbClr val="00FFFF"/>
                </a:highlight>
                <a:latin typeface="Times New Roman" panose="02020603050405020304" pitchFamily="18" charset="0"/>
                <a:ea typeface="Times New Roman" panose="02020603050405020304" pitchFamily="18" charset="0"/>
              </a:rPr>
              <a:t>初始上下文设置请求</a:t>
            </a:r>
            <a:r>
              <a:rPr lang="zh-CN" altLang="en-US" sz="1800" dirty="0">
                <a:effectLst/>
                <a:highlight>
                  <a:srgbClr val="00FFFF"/>
                </a:highlight>
                <a:latin typeface="Times New Roman" panose="02020603050405020304" pitchFamily="18" charset="0"/>
                <a:ea typeface="Times New Roman" panose="02020603050405020304" pitchFamily="18" charset="0"/>
              </a:rPr>
              <a:t>中未携带</a:t>
            </a:r>
            <a:r>
              <a:rPr lang="en-US" altLang="zh-CN" dirty="0">
                <a:highlight>
                  <a:srgbClr val="00FFFF"/>
                </a:highlight>
                <a:latin typeface="Times New Roman" panose="02020603050405020304" pitchFamily="18" charset="0"/>
                <a:ea typeface="Times New Roman" panose="02020603050405020304" pitchFamily="18" charset="0"/>
              </a:rPr>
              <a:t>UE</a:t>
            </a:r>
            <a:r>
              <a:rPr lang="en-US" altLang="zh-CN" dirty="0" err="1">
                <a:highlight>
                  <a:srgbClr val="00FFFF"/>
                </a:highlight>
                <a:latin typeface="Times New Roman" panose="02020603050405020304" pitchFamily="18" charset="0"/>
                <a:ea typeface="Times New Roman" panose="02020603050405020304" pitchFamily="18" charset="0"/>
              </a:rPr>
              <a:t>重播</a:t>
            </a:r>
            <a:r>
              <a:rPr lang="en-US" altLang="zh-CN" dirty="0">
                <a:highlight>
                  <a:srgbClr val="00FFFF"/>
                </a:highlight>
                <a:latin typeface="Times New Roman" panose="02020603050405020304" pitchFamily="18" charset="0"/>
                <a:ea typeface="Times New Roman" panose="02020603050405020304" pitchFamily="18" charset="0"/>
              </a:rPr>
              <a:t>能力IE</a:t>
            </a:r>
            <a:r>
              <a:rPr lang="zh-CN" altLang="en-US" dirty="0">
                <a:highlight>
                  <a:srgbClr val="00FFFF"/>
                </a:highlight>
                <a:latin typeface="Times New Roman" panose="02020603050405020304" pitchFamily="18" charset="0"/>
                <a:ea typeface="Times New Roman" panose="02020603050405020304" pitchFamily="18" charset="0"/>
              </a:rPr>
              <a:t>时，在安全模式过程完成后</a:t>
            </a:r>
            <a:r>
              <a:rPr lang="en-US" altLang="zh-CN" dirty="0" err="1">
                <a:highlight>
                  <a:srgbClr val="00FFFF"/>
                </a:highlight>
                <a:latin typeface="Times New Roman" panose="02020603050405020304" pitchFamily="18" charset="0"/>
                <a:ea typeface="Times New Roman" panose="02020603050405020304" pitchFamily="18" charset="0"/>
              </a:rPr>
              <a:t>gNB</a:t>
            </a:r>
            <a:r>
              <a:rPr lang="zh-CN" altLang="en-US" dirty="0">
                <a:highlight>
                  <a:srgbClr val="00FFFF"/>
                </a:highlight>
                <a:latin typeface="Times New Roman" panose="02020603050405020304" pitchFamily="18" charset="0"/>
                <a:ea typeface="Times New Roman" panose="02020603050405020304" pitchFamily="18" charset="0"/>
              </a:rPr>
              <a:t>才会想</a:t>
            </a:r>
            <a:r>
              <a:rPr lang="en-US" altLang="zh-CN" dirty="0">
                <a:highlight>
                  <a:srgbClr val="00FFFF"/>
                </a:highlight>
                <a:latin typeface="Times New Roman" panose="02020603050405020304" pitchFamily="18" charset="0"/>
                <a:ea typeface="Times New Roman" panose="02020603050405020304" pitchFamily="18" charset="0"/>
              </a:rPr>
              <a:t>UE</a:t>
            </a:r>
            <a:r>
              <a:rPr lang="zh-CN" altLang="en-US" dirty="0">
                <a:highlight>
                  <a:srgbClr val="00FFFF"/>
                </a:highlight>
                <a:latin typeface="Times New Roman" panose="02020603050405020304" pitchFamily="18" charset="0"/>
                <a:ea typeface="Times New Roman" panose="02020603050405020304" pitchFamily="18" charset="0"/>
              </a:rPr>
              <a:t>发起</a:t>
            </a:r>
            <a:r>
              <a:rPr lang="en-US" altLang="zh-CN" dirty="0" err="1">
                <a:highlight>
                  <a:srgbClr val="00FFFF"/>
                </a:highlight>
                <a:latin typeface="Times New Roman" panose="02020603050405020304" pitchFamily="18" charset="0"/>
                <a:ea typeface="Times New Roman" panose="02020603050405020304" pitchFamily="18" charset="0"/>
              </a:rPr>
              <a:t>UE能力查询</a:t>
            </a:r>
            <a:r>
              <a:rPr lang="zh-CN" altLang="en-US" dirty="0">
                <a:highlight>
                  <a:srgbClr val="00FFFF"/>
                </a:highlight>
                <a:latin typeface="Times New Roman" panose="02020603050405020304" pitchFamily="18" charset="0"/>
                <a:ea typeface="Times New Roman" panose="02020603050405020304" pitchFamily="18" charset="0"/>
              </a:rPr>
              <a:t>；仅当</a:t>
            </a:r>
            <a:r>
              <a:rPr lang="en-GB" altLang="zh-CN" sz="1800" dirty="0">
                <a:effectLst/>
                <a:highlight>
                  <a:srgbClr val="00FFFF"/>
                </a:highlight>
                <a:latin typeface="Times New Roman" panose="02020603050405020304" pitchFamily="18" charset="0"/>
                <a:ea typeface="Times New Roman" panose="02020603050405020304" pitchFamily="18" charset="0"/>
              </a:rPr>
              <a:t>初始上下文设置请求</a:t>
            </a:r>
            <a:r>
              <a:rPr lang="zh-CN" altLang="en-US" sz="1800" dirty="0">
                <a:effectLst/>
                <a:highlight>
                  <a:srgbClr val="00FFFF"/>
                </a:highlight>
                <a:latin typeface="Times New Roman" panose="02020603050405020304" pitchFamily="18" charset="0"/>
                <a:ea typeface="Times New Roman" panose="02020603050405020304" pitchFamily="18" charset="0"/>
              </a:rPr>
              <a:t>中提出了</a:t>
            </a:r>
            <a:r>
              <a:rPr lang="en-US" altLang="zh-CN" sz="1800" dirty="0">
                <a:effectLst/>
                <a:highlight>
                  <a:srgbClr val="00FFFF"/>
                </a:highlight>
                <a:latin typeface="Times New Roman" panose="02020603050405020304" pitchFamily="18" charset="0"/>
                <a:ea typeface="Times New Roman" panose="02020603050405020304" pitchFamily="18" charset="0"/>
              </a:rPr>
              <a:t>PDU 会话资源设置请求列表 IE</a:t>
            </a:r>
            <a:r>
              <a:rPr lang="zh-CN" altLang="en-US" sz="1800" dirty="0">
                <a:effectLst/>
                <a:highlight>
                  <a:srgbClr val="00FFFF"/>
                </a:highlight>
                <a:latin typeface="Times New Roman" panose="02020603050405020304" pitchFamily="18" charset="0"/>
                <a:ea typeface="Times New Roman" panose="02020603050405020304" pitchFamily="18" charset="0"/>
              </a:rPr>
              <a:t>时，在</a:t>
            </a:r>
            <a:r>
              <a:rPr lang="en-US" altLang="zh-CN" sz="1800" dirty="0">
                <a:effectLst/>
                <a:highlight>
                  <a:srgbClr val="00FFFF"/>
                </a:highlight>
                <a:latin typeface="Times New Roman" panose="02020603050405020304" pitchFamily="18" charset="0"/>
                <a:ea typeface="Times New Roman" panose="02020603050405020304" pitchFamily="18" charset="0"/>
              </a:rPr>
              <a:t>UE</a:t>
            </a:r>
            <a:r>
              <a:rPr lang="zh-CN" altLang="en-US" sz="1800" dirty="0">
                <a:effectLst/>
                <a:highlight>
                  <a:srgbClr val="00FFFF"/>
                </a:highlight>
                <a:latin typeface="Times New Roman" panose="02020603050405020304" pitchFamily="18" charset="0"/>
                <a:ea typeface="Times New Roman" panose="02020603050405020304" pitchFamily="18" charset="0"/>
              </a:rPr>
              <a:t>完成</a:t>
            </a:r>
            <a:r>
              <a:rPr lang="en-US" altLang="zh-CN" sz="1800" dirty="0" err="1">
                <a:effectLst/>
                <a:highlight>
                  <a:srgbClr val="00FFFF"/>
                </a:highlight>
                <a:latin typeface="Times New Roman" panose="02020603050405020304" pitchFamily="18" charset="0"/>
                <a:ea typeface="Times New Roman" panose="02020603050405020304" pitchFamily="18" charset="0"/>
              </a:rPr>
              <a:t>厄</a:t>
            </a:r>
            <a:r>
              <a:rPr lang="zh-CN" altLang="en-US" sz="1800" dirty="0">
                <a:effectLst/>
                <a:highlight>
                  <a:srgbClr val="00FFFF"/>
                </a:highlight>
                <a:latin typeface="Times New Roman" panose="02020603050405020304" pitchFamily="18" charset="0"/>
                <a:ea typeface="Times New Roman" panose="02020603050405020304" pitchFamily="18" charset="0"/>
              </a:rPr>
              <a:t>能力查询过程后，</a:t>
            </a:r>
            <a:r>
              <a:rPr lang="en-US" altLang="zh-CN" sz="1800" dirty="0" err="1">
                <a:effectLst/>
                <a:highlight>
                  <a:srgbClr val="00FFFF"/>
                </a:highlight>
                <a:latin typeface="Times New Roman" panose="02020603050405020304" pitchFamily="18" charset="0"/>
                <a:ea typeface="Times New Roman" panose="02020603050405020304" pitchFamily="18" charset="0"/>
              </a:rPr>
              <a:t>国民银行</a:t>
            </a:r>
            <a:r>
              <a:rPr lang="zh-CN" altLang="en-US" sz="1800" dirty="0">
                <a:effectLst/>
                <a:highlight>
                  <a:srgbClr val="00FFFF"/>
                </a:highlight>
                <a:latin typeface="Times New Roman" panose="02020603050405020304" pitchFamily="18" charset="0"/>
                <a:ea typeface="Times New Roman" panose="02020603050405020304" pitchFamily="18" charset="0"/>
              </a:rPr>
              <a:t>才会向</a:t>
            </a:r>
            <a:r>
              <a:rPr lang="en-US" altLang="zh-CN" sz="1800" dirty="0">
                <a:effectLst/>
                <a:highlight>
                  <a:srgbClr val="00FFFF"/>
                </a:highlight>
                <a:latin typeface="Times New Roman" panose="02020603050405020304" pitchFamily="18" charset="0"/>
                <a:ea typeface="Times New Roman" panose="02020603050405020304" pitchFamily="18" charset="0"/>
              </a:rPr>
              <a:t>UE</a:t>
            </a:r>
            <a:r>
              <a:rPr lang="zh-CN" altLang="en-US" sz="1800" dirty="0">
                <a:effectLst/>
                <a:highlight>
                  <a:srgbClr val="00FFFF"/>
                </a:highlight>
                <a:latin typeface="Times New Roman" panose="02020603050405020304" pitchFamily="18" charset="0"/>
                <a:ea typeface="Times New Roman" panose="02020603050405020304" pitchFamily="18" charset="0"/>
              </a:rPr>
              <a:t>下一步经过加密和缺陷保护的</a:t>
            </a:r>
            <a:r>
              <a:rPr lang="en-US" altLang="zh-CN" sz="1800" dirty="0" err="1">
                <a:effectLst/>
                <a:highlight>
                  <a:srgbClr val="00FFFF"/>
                </a:highlight>
                <a:latin typeface="Times New Roman" panose="02020603050405020304" pitchFamily="18" charset="0"/>
                <a:ea typeface="Times New Roman" panose="02020603050405020304" pitchFamily="18" charset="0"/>
              </a:rPr>
              <a:t>RRC重配置</a:t>
            </a:r>
            <a:r>
              <a:rPr lang="zh-CN" altLang="en-US" sz="1800" dirty="0">
                <a:effectLst/>
                <a:highlight>
                  <a:srgbClr val="00FFFF"/>
                </a:highlight>
                <a:latin typeface="Times New Roman" panose="02020603050405020304" pitchFamily="18" charset="0"/>
                <a:ea typeface="Times New Roman" panose="02020603050405020304" pitchFamily="18" charset="0"/>
              </a:rPr>
              <a:t>消息，提示</a:t>
            </a:r>
            <a:r>
              <a:rPr lang="en-US" altLang="zh-CN" sz="1800" dirty="0">
                <a:effectLst/>
                <a:highlight>
                  <a:srgbClr val="00FFFF"/>
                </a:highlight>
                <a:latin typeface="Times New Roman" panose="02020603050405020304" pitchFamily="18" charset="0"/>
                <a:ea typeface="Times New Roman" panose="02020603050405020304" pitchFamily="18" charset="0"/>
              </a:rPr>
              <a:t>UE</a:t>
            </a:r>
            <a:r>
              <a:rPr lang="zh-CN" altLang="en-US" sz="1800" dirty="0">
                <a:effectLst/>
                <a:highlight>
                  <a:srgbClr val="00FFFF"/>
                </a:highlight>
                <a:latin typeface="Times New Roman" panose="02020603050405020304" pitchFamily="18" charset="0"/>
                <a:ea typeface="Times New Roman" panose="02020603050405020304" pitchFamily="18" charset="0"/>
              </a:rPr>
              <a:t>建立</a:t>
            </a:r>
            <a:r>
              <a:rPr lang="en-US" altLang="zh-CN" sz="1800" dirty="0">
                <a:effectLst/>
                <a:highlight>
                  <a:srgbClr val="00FFFF"/>
                </a:highlight>
                <a:latin typeface="Times New Roman" panose="02020603050405020304" pitchFamily="18" charset="0"/>
                <a:ea typeface="Times New Roman" panose="02020603050405020304" pitchFamily="18" charset="0"/>
              </a:rPr>
              <a:t>SRB2</a:t>
            </a:r>
            <a:r>
              <a:rPr lang="zh-CN" altLang="en-US" sz="1800" dirty="0">
                <a:effectLst/>
                <a:highlight>
                  <a:srgbClr val="00FFFF"/>
                </a:highlight>
                <a:latin typeface="Times New Roman" panose="02020603050405020304" pitchFamily="18" charset="0"/>
                <a:ea typeface="Times New Roman" panose="02020603050405020304" pitchFamily="18" charset="0"/>
              </a:rPr>
              <a:t>和</a:t>
            </a:r>
            <a:r>
              <a:rPr lang="en-US" altLang="zh-CN" sz="1800" dirty="0">
                <a:effectLst/>
                <a:highlight>
                  <a:srgbClr val="00FFFF"/>
                </a:highlight>
                <a:latin typeface="Times New Roman" panose="02020603050405020304" pitchFamily="18" charset="0"/>
                <a:ea typeface="Times New Roman" panose="02020603050405020304" pitchFamily="18" charset="0"/>
              </a:rPr>
              <a:t>DRB</a:t>
            </a:r>
            <a:r>
              <a:rPr lang="zh-CN" altLang="en-US" sz="1800" dirty="0">
                <a:effectLst/>
                <a:latin typeface="Times New Roman" panose="02020603050405020304" pitchFamily="18" charset="0"/>
                <a:ea typeface="Times New Roman" panose="02020603050405020304" pitchFamily="18" charset="0"/>
              </a:rPr>
              <a:t>）</a:t>
            </a:r>
            <a:endParaRPr lang="zh-CN" altLang="zh-C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456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ACA202-DD16-4520-90C8-815B3C780863}"/>
              </a:ext>
            </a:extLst>
          </p:cNvPr>
          <p:cNvSpPr txBox="1"/>
          <p:nvPr/>
        </p:nvSpPr>
        <p:spPr>
          <a:xfrm>
            <a:off x="143837" y="134196"/>
            <a:ext cx="11517331" cy="5563061"/>
          </a:xfrm>
          <a:prstGeom prst="rect">
            <a:avLst/>
          </a:prstGeom>
          <a:noFill/>
        </p:spPr>
        <p:txBody>
          <a:bodyPr wrap="square">
            <a:spAutoFit/>
          </a:bodyPr>
          <a:lstStyle/>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9.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-CU发送UE CONTEXT SETUP REQUEST消息来建立UE上下文</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-DU。在该消息中，还可以封装</a:t>
            </a:r>
            <a:r>
              <a:rPr lang="en-GB" altLang="zh-CN" sz="1800" i="1" dirty="0" err="1">
                <a:effectLst/>
                <a:latin typeface="Times New Roman" panose="02020603050405020304" pitchFamily="18" charset="0"/>
                <a:ea typeface="Times New Roman" panose="02020603050405020304" pitchFamily="18" charset="0"/>
              </a:rPr>
              <a:t>安全模式命令</a:t>
            </a:r>
            <a:r>
              <a:rPr lang="en-GB" altLang="zh-CN" sz="1800" dirty="0">
                <a:effectLst/>
                <a:latin typeface="Times New Roman" panose="02020603050405020304" pitchFamily="18" charset="0"/>
                <a:ea typeface="Times New Roman" panose="02020603050405020304" pitchFamily="18" charset="0"/>
              </a:rPr>
              <a:t>信息。在 NG-RAN 共享的情况下，</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 包括服务 PLMN ID（对于 SNPN，为服务 SNPN ID）。</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10.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 发送</a:t>
            </a:r>
            <a:r>
              <a:rPr lang="en-GB" altLang="zh-CN" sz="1800" i="1" dirty="0" err="1">
                <a:effectLst/>
                <a:latin typeface="Times New Roman" panose="02020603050405020304" pitchFamily="18" charset="0"/>
                <a:ea typeface="Times New Roman" panose="02020603050405020304" pitchFamily="18" charset="0"/>
              </a:rPr>
              <a:t>安全模式命令</a:t>
            </a:r>
            <a:r>
              <a:rPr lang="en-GB" altLang="zh-CN" sz="1800" dirty="0">
                <a:effectLst/>
                <a:latin typeface="Times New Roman" panose="02020603050405020304" pitchFamily="18" charset="0"/>
                <a:ea typeface="Times New Roman" panose="02020603050405020304" pitchFamily="18" charset="0"/>
              </a:rPr>
              <a:t>消息给UE。</a:t>
            </a:r>
            <a:r>
              <a:rPr lang="zh-CN" altLang="en-US" sz="1800" dirty="0">
                <a:effectLst/>
                <a:latin typeface="Times New Roman" panose="02020603050405020304" pitchFamily="18" charset="0"/>
                <a:ea typeface="Times New Roman" panose="02020603050405020304" pitchFamily="18" charset="0"/>
              </a:rPr>
              <a:t>（</a:t>
            </a:r>
            <a:r>
              <a:rPr lang="zh-CN" altLang="en-US" sz="1800" dirty="0">
                <a:effectLst/>
                <a:highlight>
                  <a:srgbClr val="00FFFF"/>
                </a:highlight>
                <a:latin typeface="Times New Roman" panose="02020603050405020304" pitchFamily="18" charset="0"/>
                <a:ea typeface="Times New Roman" panose="02020603050405020304" pitchFamily="18" charset="0"/>
              </a:rPr>
              <a:t>通知</a:t>
            </a:r>
            <a:r>
              <a:rPr lang="en-US" altLang="zh-CN" sz="1800" dirty="0">
                <a:effectLst/>
                <a:highlight>
                  <a:srgbClr val="00FFFF"/>
                </a:highlight>
                <a:latin typeface="Times New Roman" panose="02020603050405020304" pitchFamily="18" charset="0"/>
                <a:ea typeface="Times New Roman" panose="02020603050405020304" pitchFamily="18" charset="0"/>
              </a:rPr>
              <a:t>UE</a:t>
            </a:r>
            <a:r>
              <a:rPr lang="zh-CN" altLang="en-US" sz="1800" dirty="0">
                <a:effectLst/>
                <a:highlight>
                  <a:srgbClr val="00FFFF"/>
                </a:highlight>
                <a:latin typeface="Times New Roman" panose="02020603050405020304" pitchFamily="18" charset="0"/>
                <a:ea typeface="Times New Roman" panose="02020603050405020304" pitchFamily="18" charset="0"/>
              </a:rPr>
              <a:t>启动核心保护和加密过程</a:t>
            </a:r>
            <a:r>
              <a:rPr lang="zh-CN" altLang="en-US" sz="1800" dirty="0">
                <a:effectLst/>
                <a:latin typeface="Times New Roman" panose="02020603050405020304" pitchFamily="18" charset="0"/>
                <a:ea typeface="Times New Roman" panose="02020603050405020304" pitchFamily="18" charset="0"/>
              </a:rPr>
              <a:t>）</a:t>
            </a:r>
            <a:endParaRPr lang="en-GB"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11.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-DU发送UE CONTEXT SETUP RESPONSE消息给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12. UE 响应</a:t>
            </a:r>
            <a:r>
              <a:rPr lang="en-GB" altLang="zh-CN" sz="1800" i="1" dirty="0" err="1">
                <a:effectLst/>
                <a:latin typeface="Times New Roman" panose="02020603050405020304" pitchFamily="18" charset="0"/>
                <a:ea typeface="Times New Roman" panose="02020603050405020304" pitchFamily="18" charset="0"/>
              </a:rPr>
              <a:t>安全模式完成</a:t>
            </a:r>
            <a:r>
              <a:rPr lang="en-GB" altLang="zh-CN" sz="1800" dirty="0">
                <a:effectLst/>
                <a:latin typeface="Times New Roman" panose="02020603050405020304" pitchFamily="18" charset="0"/>
                <a:ea typeface="Times New Roman" panose="02020603050405020304" pitchFamily="18" charset="0"/>
              </a:rPr>
              <a:t>信息</a:t>
            </a:r>
            <a:r>
              <a:rPr lang="zh-CN" altLang="en-US" sz="1800" dirty="0">
                <a:effectLst/>
                <a:latin typeface="Times New Roman" panose="02020603050405020304" pitchFamily="18" charset="0"/>
                <a:ea typeface="Times New Roman" panose="02020603050405020304" pitchFamily="18" charset="0"/>
              </a:rPr>
              <a:t>（</a:t>
            </a:r>
            <a:r>
              <a:rPr lang="en-US" altLang="zh-CN" sz="1800" dirty="0">
                <a:effectLst/>
                <a:highlight>
                  <a:srgbClr val="00FFFF"/>
                </a:highlight>
                <a:latin typeface="Times New Roman" panose="02020603050405020304" pitchFamily="18" charset="0"/>
                <a:ea typeface="Times New Roman" panose="02020603050405020304" pitchFamily="18" charset="0"/>
              </a:rPr>
              <a:t>UE</a:t>
            </a:r>
            <a:r>
              <a:rPr lang="zh-CN" altLang="en-US" sz="1800" dirty="0">
                <a:effectLst/>
                <a:highlight>
                  <a:srgbClr val="00FFFF"/>
                </a:highlight>
                <a:latin typeface="Times New Roman" panose="02020603050405020304" pitchFamily="18" charset="0"/>
                <a:ea typeface="Times New Roman" panose="02020603050405020304" pitchFamily="18" charset="0"/>
              </a:rPr>
              <a:t>根据</a:t>
            </a:r>
            <a:r>
              <a:rPr lang="en-GB" altLang="zh-CN" sz="1800" i="1" dirty="0" err="1">
                <a:effectLst/>
                <a:highlight>
                  <a:srgbClr val="00FFFF"/>
                </a:highlight>
                <a:latin typeface="Times New Roman" panose="02020603050405020304" pitchFamily="18" charset="0"/>
                <a:ea typeface="Times New Roman" panose="02020603050405020304" pitchFamily="18" charset="0"/>
              </a:rPr>
              <a:t>安全模式命令</a:t>
            </a:r>
            <a:r>
              <a:rPr lang="zh-CN" altLang="en-US" sz="1800" i="1" dirty="0">
                <a:effectLst/>
                <a:highlight>
                  <a:srgbClr val="00FFFF"/>
                </a:highlight>
                <a:latin typeface="Times New Roman" panose="02020603050405020304" pitchFamily="18" charset="0"/>
                <a:ea typeface="Times New Roman" panose="02020603050405020304" pitchFamily="18" charset="0"/>
              </a:rPr>
              <a:t>提示核心保护和加密算法，派生出密钥</a:t>
            </a:r>
            <a:r>
              <a:rPr lang="en-GB" altLang="zh-CN" sz="1800" i="1" dirty="0">
                <a:effectLst/>
                <a:highlight>
                  <a:srgbClr val="00FFFF"/>
                </a:highlight>
                <a:latin typeface="Times New Roman" panose="02020603050405020304" pitchFamily="18" charset="0"/>
                <a:ea typeface="Times New Roman" panose="02020603050405020304" pitchFamily="18" charset="0"/>
              </a:rPr>
              <a:t> </a:t>
            </a:r>
            <a:r>
              <a:rPr lang="zh-CN" altLang="en-US" sz="1800" i="1" dirty="0">
                <a:effectLst/>
                <a:highlight>
                  <a:srgbClr val="00FFFF"/>
                </a:highlight>
                <a:latin typeface="Times New Roman" panose="02020603050405020304" pitchFamily="18" charset="0"/>
                <a:ea typeface="Times New Roman" panose="02020603050405020304" pitchFamily="18" charset="0"/>
              </a:rPr>
              <a:t>，然后向</a:t>
            </a:r>
            <a:r>
              <a:rPr lang="en-US" altLang="zh-CN" sz="1800" i="1" dirty="0" err="1">
                <a:effectLst/>
                <a:highlight>
                  <a:srgbClr val="00FFFF"/>
                </a:highlight>
                <a:latin typeface="Times New Roman" panose="02020603050405020304" pitchFamily="18" charset="0"/>
                <a:ea typeface="Times New Roman" panose="02020603050405020304" pitchFamily="18" charset="0"/>
              </a:rPr>
              <a:t>gNB</a:t>
            </a:r>
            <a:r>
              <a:rPr lang="zh-CN" altLang="en-US" sz="1800" i="1" dirty="0">
                <a:effectLst/>
                <a:highlight>
                  <a:srgbClr val="00FFFF"/>
                </a:highlight>
                <a:latin typeface="Times New Roman" panose="02020603050405020304" pitchFamily="18" charset="0"/>
                <a:ea typeface="Times New Roman" panose="02020603050405020304" pitchFamily="18" charset="0"/>
              </a:rPr>
              <a:t>回复</a:t>
            </a:r>
            <a:r>
              <a:rPr lang="en-GB" altLang="zh-CN" sz="1800" i="1" dirty="0" err="1">
                <a:effectLst/>
                <a:highlight>
                  <a:srgbClr val="00FFFF"/>
                </a:highlight>
                <a:latin typeface="Times New Roman" panose="02020603050405020304" pitchFamily="18" charset="0"/>
                <a:ea typeface="Times New Roman" panose="02020603050405020304" pitchFamily="18" charset="0"/>
              </a:rPr>
              <a:t>安全模式完成</a:t>
            </a:r>
            <a:r>
              <a:rPr lang="en-GB" altLang="zh-CN" sz="1800" i="1" dirty="0">
                <a:effectLst/>
                <a:highlight>
                  <a:srgbClr val="00FFFF"/>
                </a:highlight>
                <a:latin typeface="Times New Roman" panose="02020603050405020304" pitchFamily="18" charset="0"/>
                <a:ea typeface="Times New Roman" panose="02020603050405020304" pitchFamily="18" charset="0"/>
              </a:rPr>
              <a:t> </a:t>
            </a:r>
            <a:r>
              <a:rPr lang="zh-CN" altLang="en-US" sz="1800" i="1" dirty="0">
                <a:effectLst/>
                <a:highlight>
                  <a:srgbClr val="00FFFF"/>
                </a:highlight>
                <a:latin typeface="Times New Roman" panose="02020603050405020304" pitchFamily="18" charset="0"/>
                <a:ea typeface="Times New Roman" panose="02020603050405020304" pitchFamily="18" charset="0"/>
              </a:rPr>
              <a:t>，此后启动上行加密</a:t>
            </a:r>
            <a:r>
              <a:rPr lang="zh-CN" altLang="en-US" sz="1800" dirty="0">
                <a:effectLst/>
                <a:latin typeface="Times New Roman" panose="02020603050405020304" pitchFamily="18" charset="0"/>
                <a:ea typeface="Times New Roman" panose="02020603050405020304" pitchFamily="18" charset="0"/>
              </a:rPr>
              <a:t>）</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13.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-DU将RRC消息封装在UL RRC MESSAGE TRANSFER消息中发送给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14.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 生成</a:t>
            </a:r>
            <a:r>
              <a:rPr lang="en-GB" altLang="zh-CN" sz="1800" i="1" dirty="0" err="1">
                <a:effectLst/>
                <a:latin typeface="Times New Roman" panose="02020603050405020304" pitchFamily="18" charset="0"/>
                <a:ea typeface="Times New Roman" panose="02020603050405020304" pitchFamily="18" charset="0"/>
              </a:rPr>
              <a:t>RRC重配置</a:t>
            </a:r>
            <a:r>
              <a:rPr lang="en-GB" altLang="zh-CN" sz="1800" dirty="0">
                <a:effectLst/>
                <a:latin typeface="Times New Roman" panose="02020603050405020304" pitchFamily="18" charset="0"/>
                <a:ea typeface="Times New Roman" panose="02020603050405020304" pitchFamily="18" charset="0"/>
              </a:rPr>
              <a:t>消息并封装在DL RRC MESSAGE TRANSFER消息中</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15.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 发送</a:t>
            </a:r>
            <a:r>
              <a:rPr lang="en-GB" altLang="zh-CN" sz="1800" i="1" dirty="0" err="1">
                <a:effectLst/>
                <a:latin typeface="Times New Roman" panose="02020603050405020304" pitchFamily="18" charset="0"/>
                <a:ea typeface="Times New Roman" panose="02020603050405020304" pitchFamily="18" charset="0"/>
              </a:rPr>
              <a:t>RRC重配置</a:t>
            </a:r>
            <a:r>
              <a:rPr lang="en-GB" altLang="zh-CN" sz="1800" dirty="0">
                <a:effectLst/>
                <a:latin typeface="Times New Roman" panose="02020603050405020304" pitchFamily="18" charset="0"/>
                <a:ea typeface="Times New Roman" panose="02020603050405020304" pitchFamily="18" charset="0"/>
              </a:rPr>
              <a:t>消息给UE。</a:t>
            </a:r>
            <a:r>
              <a:rPr lang="zh-CN" altLang="en-US" sz="1800" dirty="0">
                <a:effectLst/>
                <a:latin typeface="Times New Roman" panose="02020603050405020304" pitchFamily="18" charset="0"/>
                <a:ea typeface="Times New Roman" panose="02020603050405020304" pitchFamily="18" charset="0"/>
              </a:rPr>
              <a:t>（</a:t>
            </a:r>
            <a:r>
              <a:rPr lang="zh-CN" altLang="en-US" sz="1800" dirty="0">
                <a:effectLst/>
                <a:highlight>
                  <a:srgbClr val="00FFFF"/>
                </a:highlight>
                <a:latin typeface="Times New Roman" panose="02020603050405020304" pitchFamily="18" charset="0"/>
                <a:ea typeface="Times New Roman" panose="02020603050405020304" pitchFamily="18" charset="0"/>
              </a:rPr>
              <a:t>指示</a:t>
            </a:r>
            <a:r>
              <a:rPr lang="en-US" altLang="zh-CN" sz="1800" dirty="0">
                <a:effectLst/>
                <a:highlight>
                  <a:srgbClr val="00FFFF"/>
                </a:highlight>
                <a:latin typeface="Times New Roman" panose="02020603050405020304" pitchFamily="18" charset="0"/>
                <a:ea typeface="Times New Roman" panose="02020603050405020304" pitchFamily="18" charset="0"/>
              </a:rPr>
              <a:t>UE</a:t>
            </a:r>
            <a:r>
              <a:rPr lang="zh-CN" altLang="en-US" sz="1800" dirty="0">
                <a:effectLst/>
                <a:highlight>
                  <a:srgbClr val="00FFFF"/>
                </a:highlight>
                <a:latin typeface="Times New Roman" panose="02020603050405020304" pitchFamily="18" charset="0"/>
                <a:ea typeface="Times New Roman" panose="02020603050405020304" pitchFamily="18" charset="0"/>
              </a:rPr>
              <a:t>建立</a:t>
            </a:r>
            <a:r>
              <a:rPr lang="en-US" altLang="zh-CN" sz="1800" dirty="0">
                <a:effectLst/>
                <a:highlight>
                  <a:srgbClr val="00FFFF"/>
                </a:highlight>
                <a:latin typeface="Times New Roman" panose="02020603050405020304" pitchFamily="18" charset="0"/>
                <a:ea typeface="Times New Roman" panose="02020603050405020304" pitchFamily="18" charset="0"/>
              </a:rPr>
              <a:t>SRB2</a:t>
            </a:r>
            <a:r>
              <a:rPr lang="zh-CN" altLang="en-US" sz="1800" dirty="0">
                <a:effectLst/>
                <a:highlight>
                  <a:srgbClr val="00FFFF"/>
                </a:highlight>
                <a:latin typeface="Times New Roman" panose="02020603050405020304" pitchFamily="18" charset="0"/>
                <a:ea typeface="Times New Roman" panose="02020603050405020304" pitchFamily="18" charset="0"/>
              </a:rPr>
              <a:t>和</a:t>
            </a:r>
            <a:r>
              <a:rPr lang="en-US" altLang="zh-CN" sz="1800" dirty="0">
                <a:effectLst/>
                <a:highlight>
                  <a:srgbClr val="00FFFF"/>
                </a:highlight>
                <a:latin typeface="Times New Roman" panose="02020603050405020304" pitchFamily="18" charset="0"/>
                <a:ea typeface="Times New Roman" panose="02020603050405020304" pitchFamily="18" charset="0"/>
              </a:rPr>
              <a:t>DRB</a:t>
            </a:r>
            <a:r>
              <a:rPr lang="zh-CN" altLang="en-US" sz="1800" dirty="0">
                <a:effectLst/>
                <a:highlight>
                  <a:srgbClr val="00FFFF"/>
                </a:highlight>
                <a:latin typeface="Times New Roman" panose="02020603050405020304" pitchFamily="18" charset="0"/>
                <a:ea typeface="Times New Roman" panose="02020603050405020304" pitchFamily="18" charset="0"/>
              </a:rPr>
              <a:t>无线承载</a:t>
            </a:r>
            <a:r>
              <a:rPr lang="zh-CN" altLang="en-US" sz="1800" dirty="0">
                <a:effectLst/>
                <a:latin typeface="Times New Roman" panose="02020603050405020304" pitchFamily="18" charset="0"/>
                <a:ea typeface="Times New Roman" panose="02020603050405020304" pitchFamily="18" charset="0"/>
              </a:rPr>
              <a:t>）</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16. UE发送</a:t>
            </a:r>
            <a:r>
              <a:rPr lang="en-GB" altLang="zh-CN" sz="1800" i="1" dirty="0" err="1">
                <a:effectLst/>
                <a:latin typeface="Times New Roman" panose="02020603050405020304" pitchFamily="18" charset="0"/>
                <a:ea typeface="Times New Roman" panose="02020603050405020304" pitchFamily="18" charset="0"/>
              </a:rPr>
              <a:t>RRC重配置完成</a:t>
            </a:r>
            <a:r>
              <a:rPr lang="en-GB" altLang="zh-CN" sz="1800" dirty="0">
                <a:effectLst/>
                <a:latin typeface="Times New Roman" panose="02020603050405020304" pitchFamily="18" charset="0"/>
                <a:ea typeface="Times New Roman" panose="02020603050405020304" pitchFamily="18" charset="0"/>
              </a:rPr>
              <a:t>消息给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17.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-DU将RRC消息封装在UL RRC MESSAGE TRANSFER消息中发送给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a:t>
            </a:r>
            <a:endParaRPr lang="zh-CN" altLang="zh-CN" sz="1800" dirty="0">
              <a:effectLst/>
              <a:latin typeface="Times New Roman" panose="02020603050405020304" pitchFamily="18" charset="0"/>
              <a:ea typeface="Times New Roman" panose="02020603050405020304" pitchFamily="18" charset="0"/>
            </a:endParaRPr>
          </a:p>
          <a:p>
            <a:pPr rtl="0" algn="l"/>
            <a:r>
              <a:rPr lang="en-GB" altLang="zh-CN" sz="1800" dirty="0">
                <a:effectLst/>
                <a:latin typeface="Times New Roman" panose="02020603050405020304" pitchFamily="18" charset="0"/>
                <a:ea typeface="Times New Roman" panose="02020603050405020304" pitchFamily="18" charset="0"/>
              </a:rPr>
              <a:t>18.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 向 AMF 发送 INITIAL CONTEXT SETUP RESPONSE 消息。</a:t>
            </a:r>
            <a:endParaRPr lang="zh-CN" altLang="en-US" dirty="0"/>
          </a:p>
        </p:txBody>
      </p:sp>
    </p:spTree>
    <p:extLst>
      <p:ext uri="{BB962C8B-B14F-4D97-AF65-F5344CB8AC3E}">
        <p14:creationId xmlns:p14="http://schemas.microsoft.com/office/powerpoint/2010/main" val="143798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C1A305-6BA5-478A-B96A-7E3D7C9FB851}"/>
              </a:ext>
            </a:extLst>
          </p:cNvPr>
          <p:cNvSpPr txBox="1"/>
          <p:nvPr/>
        </p:nvSpPr>
        <p:spPr>
          <a:xfrm>
            <a:off x="233737" y="144107"/>
            <a:ext cx="6097712" cy="369332"/>
          </a:xfrm>
          <a:prstGeom prst="rect">
            <a:avLst/>
          </a:prstGeom>
          <a:noFill/>
        </p:spPr>
        <p:txBody>
          <a:bodyPr wrap="square">
            <a:spAutoFit/>
          </a:bodyPr>
          <a:lstStyle/>
          <a:p>
            <a:pPr rtl="0" algn="l"/>
            <a:r>
              <a:rPr lang="en-GB" altLang="zh-CN" sz="1800" dirty="0">
                <a:effectLst/>
                <a:latin typeface="Times New Roman" panose="02020603050405020304" pitchFamily="18" charset="0"/>
                <a:ea typeface="Times New Roman" panose="02020603050405020304" pitchFamily="18" charset="0"/>
              </a:rPr>
              <a:t>UE初始接入过程涉及E1和F1</a:t>
            </a:r>
            <a:endParaRPr lang="zh-CN" altLang="en-US" dirty="0"/>
          </a:p>
        </p:txBody>
      </p:sp>
      <p:sp>
        <p:nvSpPr>
          <p:cNvPr id="6" name="Rectangle 2">
            <a:extLst>
              <a:ext uri="{FF2B5EF4-FFF2-40B4-BE49-F238E27FC236}">
                <a16:creationId xmlns:a16="http://schemas.microsoft.com/office/drawing/2014/main" id="{186FDF78-37B8-4373-9BA8-9697B1B3C2B2}"/>
              </a:ext>
            </a:extLst>
          </p:cNvPr>
          <p:cNvSpPr>
            <a:spLocks noChangeArrowheads="1"/>
          </p:cNvSpPr>
          <p:nvPr/>
        </p:nvSpPr>
        <p:spPr bwMode="auto">
          <a:xfrm>
            <a:off x="750013" y="62672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rtl="0" algn="l"/>
            <a:endParaRPr lang="zh-CN" altLang="en-US"/>
          </a:p>
        </p:txBody>
      </p:sp>
      <p:graphicFrame>
        <p:nvGraphicFramePr>
          <p:cNvPr id="7" name="Object 6">
            <a:extLst>
              <a:ext uri="{FF2B5EF4-FFF2-40B4-BE49-F238E27FC236}">
                <a16:creationId xmlns:a16="http://schemas.microsoft.com/office/drawing/2014/main" id="{00F54670-5041-4154-9CE4-7A8E538D5AEA}"/>
              </a:ext>
            </a:extLst>
          </p:cNvPr>
          <p:cNvGraphicFramePr>
            <a:graphicFrameLocks noChangeAspect="1"/>
          </p:cNvGraphicFramePr>
          <p:nvPr>
            <p:extLst>
              <p:ext uri="{D42A27DB-BD31-4B8C-83A1-F6EECF244321}">
                <p14:modId xmlns:p14="http://schemas.microsoft.com/office/powerpoint/2010/main" val="2063676158"/>
              </p:ext>
            </p:extLst>
          </p:nvPr>
        </p:nvGraphicFramePr>
        <p:xfrm>
          <a:off x="750012" y="626722"/>
          <a:ext cx="7870005" cy="6180077"/>
        </p:xfrm>
        <a:graphic>
          <a:graphicData uri="http://schemas.openxmlformats.org/presentationml/2006/ole">
            <mc:AlternateContent xmlns:mc="http://schemas.openxmlformats.org/markup-compatibility/2006">
              <mc:Choice xmlns:v="urn:schemas-microsoft-com:vml" Requires="v">
                <p:oleObj r:id="rId2" imgW="8447657" imgH="6644081" progId="Visio.Drawing.15">
                  <p:embed/>
                </p:oleObj>
              </mc:Choice>
              <mc:Fallback>
                <p:oleObj r:id="rId2" imgW="8447657" imgH="6644081"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12" y="626722"/>
                        <a:ext cx="7870005" cy="6180077"/>
                      </a:xfrm>
                      <a:prstGeom prst="rect">
                        <a:avLst/>
                      </a:prstGeom>
                      <a:noFill/>
                    </p:spPr>
                  </p:pic>
                </p:oleObj>
              </mc:Fallback>
            </mc:AlternateContent>
          </a:graphicData>
        </a:graphic>
      </p:graphicFrame>
    </p:spTree>
    <p:extLst>
      <p:ext uri="{BB962C8B-B14F-4D97-AF65-F5344CB8AC3E}">
        <p14:creationId xmlns:p14="http://schemas.microsoft.com/office/powerpoint/2010/main" val="7432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2D9B0E-EF6B-4ACA-99F2-71F8113EC616}"/>
              </a:ext>
            </a:extLst>
          </p:cNvPr>
          <p:cNvSpPr txBox="1"/>
          <p:nvPr/>
        </p:nvSpPr>
        <p:spPr>
          <a:xfrm>
            <a:off x="195210" y="149408"/>
            <a:ext cx="10510462" cy="4224233"/>
          </a:xfrm>
          <a:prstGeom prst="rect">
            <a:avLst/>
          </a:prstGeom>
          <a:noFill/>
        </p:spPr>
        <p:txBody>
          <a:bodyPr wrap="square">
            <a:spAutoFit/>
          </a:bodyPr>
          <a:lstStyle/>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步骤 1-8 在第 8.1 节中定义。</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9.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-CU-CP发送BEARER CONTEXT SETUP REQUEST消息来建立承载</a:t>
            </a:r>
            <a:r>
              <a:rPr lang="ja-JP" altLang="zh-CN" sz="1800" dirty="0">
                <a:effectLst/>
                <a:latin typeface="Times New Roman" panose="02020603050405020304" pitchFamily="18" charset="0"/>
                <a:ea typeface="MS Mincho" panose="02020609040205080304" pitchFamily="49" charset="-128"/>
              </a:rPr>
              <a:t>　</a:t>
            </a:r>
            <a:r>
              <a:rPr lang="en-GB" altLang="zh-CN" sz="1800" dirty="0">
                <a:effectLst/>
                <a:latin typeface="Times New Roman" panose="02020603050405020304" pitchFamily="18" charset="0"/>
                <a:ea typeface="Times New Roman" panose="02020603050405020304" pitchFamily="18" charset="0"/>
              </a:rPr>
              <a:t>上下文中的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-CU-UP。</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10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-CU-UP发送BEARER CONTEXT SETUP RESPONSE消息给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-CU-CP，包括F1-U UL TEID和分配的传输层地址</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-CU-UP。</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步骤 11-13 在第 8.1 节中定义。</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14.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-CU-CP发送BEARER CONTEXT MODIFICATION REQUEST消息给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-CU-UP，包括F1-U DL TEID和分配的传输层地址</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-DU。</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15. 的</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-CU-UP发送BEARER CONTEXT MODIFICATION RESPONSE消息给</a:t>
            </a:r>
            <a:r>
              <a:rPr lang="en-GB" altLang="zh-CN" sz="1800" dirty="0" err="1">
                <a:effectLst/>
                <a:latin typeface="Times New Roman" panose="02020603050405020304" pitchFamily="18" charset="0"/>
                <a:ea typeface="Times New Roman" panose="02020603050405020304" pitchFamily="18" charset="0"/>
              </a:rPr>
              <a:t>gNB</a:t>
            </a:r>
            <a:r>
              <a:rPr lang="en-GB" altLang="zh-CN" sz="1800" dirty="0">
                <a:effectLst/>
                <a:latin typeface="Times New Roman" panose="02020603050405020304" pitchFamily="18" charset="0"/>
                <a:ea typeface="Times New Roman" panose="02020603050405020304" pitchFamily="18" charset="0"/>
              </a:rPr>
              <a:t>-CU-CP。</a:t>
            </a:r>
            <a:endParaRPr lang="zh-CN" altLang="zh-CN" sz="1800" dirty="0">
              <a:effectLst/>
              <a:latin typeface="Times New Roman" panose="02020603050405020304" pitchFamily="18" charset="0"/>
              <a:ea typeface="Times New Roman" panose="02020603050405020304" pitchFamily="18" charset="0"/>
            </a:endParaRPr>
          </a:p>
          <a:p>
            <a:pPr marL="360680" indent="-180340"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步骤 16-22 在第 8.1 节中定义。</a:t>
            </a:r>
            <a:endParaRPr lang="zh-CN" altLang="zh-CN" sz="1800" dirty="0">
              <a:effectLst/>
              <a:latin typeface="Times New Roman" panose="02020603050405020304" pitchFamily="18" charset="0"/>
              <a:ea typeface="Times New Roman" panose="02020603050405020304" pitchFamily="18" charset="0"/>
            </a:endParaRPr>
          </a:p>
          <a:p>
            <a:pPr marL="720725" indent="-540385" hangingPunct="0" rtl="0" algn="l">
              <a:spcAft>
                <a:spcPts val="900"/>
              </a:spcAft>
            </a:pPr>
            <a:r>
              <a:rPr lang="en-GB" altLang="zh-CN" sz="1800" dirty="0">
                <a:effectLst/>
                <a:latin typeface="Times New Roman" panose="02020603050405020304" pitchFamily="18" charset="0"/>
                <a:ea typeface="Times New Roman" panose="02020603050405020304" pitchFamily="18" charset="0"/>
              </a:rPr>
              <a:t>注意：步骤 14-15 和步骤 16-17 可以并行发生，但都在步骤 18 之前。</a:t>
            </a:r>
            <a:endParaRPr lang="zh-CN" altLang="zh-C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277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B30E58A1-7779-4C0D-9872-43FC01169A52}"/>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rtl="0"/>
            <a:r>
              <a:rPr lang="zh-CN" altLang="en-US" sz="3000" kern="1200">
                <a:solidFill>
                  <a:schemeClr val="bg1"/>
                </a:solidFill>
                <a:latin typeface="+mj-lt"/>
                <a:ea typeface="+mj-ea"/>
                <a:cs typeface="+mj-cs"/>
              </a:rPr>
              <a:t>开机流程</a:t>
            </a:r>
            <a:br>
              <a:rPr lang="en-US" altLang="zh-CN" sz="3000" kern="1200">
                <a:solidFill>
                  <a:schemeClr val="bg1"/>
                </a:solidFill>
                <a:latin typeface="+mj-lt"/>
                <a:ea typeface="+mj-ea"/>
                <a:cs typeface="+mj-cs"/>
              </a:rPr>
            </a:br>
            <a:endParaRPr lang="en-US" altLang="zh-CN" sz="3000" kern="1200">
              <a:solidFill>
                <a:schemeClr val="bg1"/>
              </a:solidFill>
              <a:latin typeface="+mj-lt"/>
              <a:ea typeface="+mj-ea"/>
              <a:cs typeface="+mj-cs"/>
            </a:endParaRPr>
          </a:p>
        </p:txBody>
      </p:sp>
      <p:cxnSp>
        <p:nvCxnSpPr>
          <p:cNvPr id="24" name="Straight Connector 2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Diagram  Description automatically generated">
            <a:extLst>
              <a:ext uri="{FF2B5EF4-FFF2-40B4-BE49-F238E27FC236}">
                <a16:creationId xmlns:a16="http://schemas.microsoft.com/office/drawing/2014/main" id="{2E2C817F-8A24-410E-894D-3C5BC69C80D0}"/>
              </a:ext>
            </a:extLst>
          </p:cNvPr>
          <p:cNvPicPr>
            <a:picLocks noChangeAspect="1"/>
          </p:cNvPicPr>
          <p:nvPr/>
        </p:nvPicPr>
        <p:blipFill>
          <a:blip r:embed="rId2"/>
          <a:stretch>
            <a:fillRect/>
          </a:stretch>
        </p:blipFill>
        <p:spPr>
          <a:xfrm>
            <a:off x="477349" y="2427541"/>
            <a:ext cx="11182202" cy="3997637"/>
          </a:xfrm>
          <a:prstGeom prst="rect">
            <a:avLst/>
          </a:prstGeom>
        </p:spPr>
      </p:pic>
    </p:spTree>
    <p:extLst>
      <p:ext uri="{BB962C8B-B14F-4D97-AF65-F5344CB8AC3E}">
        <p14:creationId xmlns:p14="http://schemas.microsoft.com/office/powerpoint/2010/main" val="2450237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E80B3F3-B562-4CAA-9E12-A0F9971393F1}"/>
              </a:ext>
            </a:extLst>
          </p:cNvPr>
          <p:cNvSpPr>
            <a:spLocks noGrp="1"/>
          </p:cNvSpPr>
          <p:nvPr>
            <p:ph type="title"/>
          </p:nvPr>
        </p:nvSpPr>
        <p:spPr>
          <a:xfrm>
            <a:off x="838200" y="365760"/>
            <a:ext cx="10515600" cy="1325563"/>
          </a:xfrm>
        </p:spPr>
        <p:txBody>
          <a:bodyPr>
            <a:normAutofit/>
          </a:bodyPr>
          <a:lstStyle/>
          <a:p>
            <a:pPr rtl="0" algn="l"/>
            <a:r>
              <a:rPr lang="zh-CN" altLang="en-US" sz="2800">
                <a:solidFill>
                  <a:schemeClr val="bg1"/>
                </a:solidFill>
              </a:rPr>
              <a:t>小区搜索</a:t>
            </a:r>
            <a:br>
              <a:rPr lang="en-US" altLang="zh-CN" sz="2800">
                <a:solidFill>
                  <a:schemeClr val="bg1"/>
                </a:solidFill>
              </a:rPr>
            </a:br>
            <a:br>
              <a:rPr lang="en-US" altLang="zh-CN" sz="2800">
                <a:solidFill>
                  <a:schemeClr val="bg1"/>
                </a:solidFill>
              </a:rPr>
            </a:br>
            <a:endParaRPr lang="zh-CN" altLang="en-US" sz="2800">
              <a:solidFill>
                <a:schemeClr val="bg1"/>
              </a:solidFill>
            </a:endParaRPr>
          </a:p>
        </p:txBody>
      </p:sp>
      <p:sp>
        <p:nvSpPr>
          <p:cNvPr id="3" name="Content Placeholder 2">
            <a:extLst>
              <a:ext uri="{FF2B5EF4-FFF2-40B4-BE49-F238E27FC236}">
                <a16:creationId xmlns:a16="http://schemas.microsoft.com/office/drawing/2014/main" id="{231C8237-82B0-44B1-B068-F377F128A982}"/>
              </a:ext>
            </a:extLst>
          </p:cNvPr>
          <p:cNvSpPr>
            <a:spLocks noGrp="1"/>
          </p:cNvSpPr>
          <p:nvPr>
            <p:ph idx="1"/>
          </p:nvPr>
        </p:nvSpPr>
        <p:spPr>
          <a:xfrm>
            <a:off x="841247" y="2276857"/>
            <a:ext cx="5117763" cy="3900106"/>
          </a:xfrm>
        </p:spPr>
        <p:txBody>
          <a:bodyPr anchor="ctr">
            <a:normAutofit/>
          </a:bodyPr>
          <a:lstStyle/>
          <a:p>
            <a:pPr rtl="0" algn="l"/>
            <a:r>
              <a:rPr lang="zh-CN" altLang="en-US" sz="1700" dirty="0"/>
              <a:t>小区搜索时</a:t>
            </a:r>
            <a:r>
              <a:rPr lang="en-US" altLang="zh-CN" sz="1700" dirty="0"/>
              <a:t>UE</a:t>
            </a:r>
            <a:r>
              <a:rPr lang="zh-CN" altLang="en-US" sz="1700" dirty="0"/>
              <a:t>需要与小区进行时频同步并获取小区的物理小区</a:t>
            </a:r>
            <a:r>
              <a:rPr lang="en-US" altLang="zh-CN" sz="1700" dirty="0"/>
              <a:t>身份识别(PCI)</a:t>
            </a:r>
            <a:r>
              <a:rPr lang="zh-CN" altLang="en-US" sz="1700" dirty="0"/>
              <a:t>的过程。</a:t>
            </a:r>
            <a:endParaRPr lang="en-US" altLang="zh-CN" sz="1700" dirty="0"/>
          </a:p>
          <a:p>
            <a:pPr rtl="0" algn="l"/>
            <a:r>
              <a:rPr lang="zh-CN" altLang="en-US" sz="1700" b="0" i="0" u="none" strike="noStrike" dirty="0">
                <a:effectLst/>
                <a:latin typeface="-apple-system"/>
              </a:rPr>
              <a:t>初始接入时，</a:t>
            </a:r>
            <a:r>
              <a:rPr lang="en-US" altLang="zh-CN" sz="1700" dirty="0">
                <a:latin typeface="-apple-system"/>
              </a:rPr>
              <a:t>UE</a:t>
            </a:r>
            <a:r>
              <a:rPr lang="zh-CN" altLang="en-US" sz="1700" dirty="0">
                <a:latin typeface="-apple-system"/>
              </a:rPr>
              <a:t>不知道承载的具体带宽、封闭内的带宽组合以及</a:t>
            </a:r>
            <a:r>
              <a:rPr lang="en-US" altLang="zh-CN" sz="1700" dirty="0">
                <a:latin typeface="-apple-system"/>
              </a:rPr>
              <a:t>单边带</a:t>
            </a:r>
            <a:r>
              <a:rPr lang="zh-CN" altLang="en-US" sz="1700" dirty="0">
                <a:latin typeface="-apple-system"/>
              </a:rPr>
              <a:t>在起重机中的位置。</a:t>
            </a:r>
            <a:r>
              <a:rPr lang="en-US" altLang="zh-CN" sz="1700" b="1" i="0" u="none" strike="noStrike" dirty="0">
                <a:effectLst/>
                <a:latin typeface="-apple-system"/>
              </a:rPr>
              <a:t>UE</a:t>
            </a:r>
            <a:r>
              <a:rPr lang="zh-CN" altLang="en-US" sz="1700" b="1" i="0" u="none" strike="noStrike" dirty="0">
                <a:effectLst/>
                <a:latin typeface="-apple-system"/>
              </a:rPr>
              <a:t>在</a:t>
            </a:r>
            <a:r>
              <a:rPr lang="en-US" altLang="zh-CN" sz="1700" b="1" i="0" u="none" strike="noStrike" dirty="0">
                <a:effectLst/>
                <a:latin typeface="-apple-system"/>
              </a:rPr>
              <a:t>GSCN</a:t>
            </a:r>
            <a:r>
              <a:rPr lang="zh-CN" altLang="en-US" sz="1700" b="1" i="0" u="none" strike="noStrike" dirty="0">
                <a:effectLst/>
                <a:latin typeface="-apple-system"/>
              </a:rPr>
              <a:t>频点上，搜索</a:t>
            </a:r>
            <a:r>
              <a:rPr lang="en-US" altLang="zh-CN" sz="1700" b="1" i="0" u="none" strike="noStrike" dirty="0">
                <a:effectLst/>
                <a:latin typeface="-apple-system"/>
              </a:rPr>
              <a:t>单边带</a:t>
            </a:r>
            <a:r>
              <a:rPr lang="en-US" altLang="zh-CN" sz="1700" b="1" dirty="0">
                <a:latin typeface="-apple-system"/>
              </a:rPr>
              <a:t>（</a:t>
            </a:r>
            <a:r>
              <a:rPr lang="en-US" altLang="zh-CN" sz="1700" dirty="0">
                <a:latin typeface="-apple-system"/>
              </a:rPr>
              <a:t>单边带</a:t>
            </a:r>
            <a:r>
              <a:rPr lang="zh-CN" altLang="en-US" sz="1700" dirty="0">
                <a:latin typeface="-apple-system"/>
              </a:rPr>
              <a:t>包括</a:t>
            </a:r>
            <a:r>
              <a:rPr lang="en-US" altLang="zh-CN" sz="1700" dirty="0">
                <a:latin typeface="-apple-system"/>
              </a:rPr>
              <a:t>：</a:t>
            </a:r>
            <a:r>
              <a:rPr lang="en-US" altLang="zh-CN" sz="1700" b="0" i="0" u="none" strike="noStrike" dirty="0">
                <a:effectLst/>
                <a:latin typeface="-apple-system"/>
              </a:rPr>
              <a:t>PSS、SSS、PBCH。</a:t>
            </a:r>
            <a:r>
              <a:rPr lang="en-US" altLang="zh-CN" sz="1700" b="1" dirty="0">
                <a:latin typeface="-apple-system"/>
              </a:rPr>
              <a:t>）</a:t>
            </a:r>
            <a:r>
              <a:rPr lang="zh-CN" altLang="en-US" sz="1700" b="1" i="0" u="none" strike="noStrike" dirty="0">
                <a:effectLst/>
                <a:latin typeface="-apple-system"/>
              </a:rPr>
              <a:t>。为了实现下行同步，</a:t>
            </a:r>
            <a:r>
              <a:rPr lang="en-US" altLang="zh-CN" sz="1700" b="1" i="0" u="none" strike="noStrike" dirty="0">
                <a:effectLst/>
                <a:latin typeface="-apple-system"/>
              </a:rPr>
              <a:t>UE</a:t>
            </a:r>
            <a:r>
              <a:rPr lang="zh-CN" altLang="en-US" sz="1700" b="1" i="0" u="none" strike="noStrike" dirty="0">
                <a:effectLst/>
                <a:latin typeface="-apple-system"/>
              </a:rPr>
              <a:t>需要通过搜索检测</a:t>
            </a:r>
            <a:r>
              <a:rPr lang="en-US" altLang="zh-CN" sz="1700" b="1" i="0" u="none" strike="noStrike" dirty="0">
                <a:effectLst/>
                <a:latin typeface="-apple-system"/>
              </a:rPr>
              <a:t>单边带</a:t>
            </a:r>
            <a:r>
              <a:rPr lang="zh-CN" altLang="en-US" sz="1700" b="1" i="0" u="none" strike="noStrike" dirty="0">
                <a:effectLst/>
                <a:latin typeface="-apple-system"/>
              </a:rPr>
              <a:t>获取采集器的频率点。为了降低搜索的复杂度，</a:t>
            </a:r>
            <a:r>
              <a:rPr lang="en-US" altLang="zh-CN" sz="1700" b="1" i="0" u="none" strike="noStrike" dirty="0">
                <a:effectLst/>
                <a:latin typeface="-apple-system"/>
              </a:rPr>
              <a:t>UE</a:t>
            </a:r>
            <a:r>
              <a:rPr lang="zh-CN" altLang="en-US" sz="1700" b="1" i="0" u="none" strike="noStrike" dirty="0">
                <a:effectLst/>
                <a:latin typeface="-apple-system"/>
              </a:rPr>
              <a:t>按照协议规定的一定频率间隔进行</a:t>
            </a:r>
            <a:r>
              <a:rPr lang="en-US" altLang="zh-CN" sz="1700" b="1" i="0" u="none" strike="noStrike" dirty="0">
                <a:effectLst/>
                <a:latin typeface="-apple-system"/>
              </a:rPr>
              <a:t>单边带</a:t>
            </a:r>
            <a:r>
              <a:rPr lang="zh-CN" altLang="en-US" sz="1700" b="1" i="0" u="none" strike="noStrike" dirty="0">
                <a:effectLst/>
                <a:latin typeface="-apple-system"/>
              </a:rPr>
              <a:t>搜索，这和频率间隔称为同步栅格（</a:t>
            </a:r>
            <a:r>
              <a:rPr lang="en-US" altLang="zh-CN" sz="1700" b="1" i="0" u="none" strike="noStrike" dirty="0">
                <a:effectLst/>
                <a:latin typeface="-apple-system"/>
              </a:rPr>
              <a:t>同步光栅</a:t>
            </a:r>
            <a:r>
              <a:rPr lang="zh-CN" altLang="en-US" sz="1700" b="1" i="0" u="none" strike="noStrike" dirty="0">
                <a:effectLst/>
                <a:latin typeface="-apple-system"/>
              </a:rPr>
              <a:t>）。</a:t>
            </a:r>
            <a:endParaRPr lang="en-US" altLang="zh-CN" sz="1700" b="1" i="0" u="none" strike="noStrike" dirty="0">
              <a:effectLst/>
              <a:latin typeface="-apple-system"/>
            </a:endParaRPr>
          </a:p>
          <a:p>
            <a:pPr rtl="0" algn="l"/>
            <a:r>
              <a:rPr lang="en-US" altLang="zh-CN" sz="1700" b="0" i="0" u="none" strike="noStrike" dirty="0">
                <a:effectLst/>
                <a:latin typeface="-apple-system"/>
              </a:rPr>
              <a:t>UE</a:t>
            </a:r>
            <a:r>
              <a:rPr lang="zh-CN" altLang="en-US" sz="1700" b="0" i="0" u="none" strike="noStrike" dirty="0">
                <a:effectLst/>
                <a:latin typeface="-apple-system"/>
              </a:rPr>
              <a:t>小区搜索实现</a:t>
            </a:r>
            <a:r>
              <a:rPr lang="en-US" altLang="zh-CN" sz="1700" b="0" i="0" u="none" strike="noStrike" dirty="0">
                <a:effectLst/>
                <a:latin typeface="-apple-system"/>
              </a:rPr>
              <a:t>单边带</a:t>
            </a:r>
            <a:r>
              <a:rPr lang="zh-CN" altLang="en-US" sz="1700" b="0" i="0" u="none" strike="noStrike" dirty="0">
                <a:effectLst/>
                <a:latin typeface="-apple-system"/>
              </a:rPr>
              <a:t>的获取，其中两个信号</a:t>
            </a:r>
            <a:r>
              <a:rPr lang="en-US" altLang="zh-CN" sz="1700" b="0" i="0" u="none" strike="noStrike" dirty="0">
                <a:effectLst/>
                <a:latin typeface="-apple-system"/>
              </a:rPr>
              <a:t>PSS\SSS</a:t>
            </a:r>
            <a:r>
              <a:rPr lang="zh-CN" altLang="en-US" sz="1700" b="0" i="0" u="none" strike="noStrike" dirty="0">
                <a:effectLst/>
                <a:latin typeface="-apple-system"/>
              </a:rPr>
              <a:t>，</a:t>
            </a:r>
            <a:r>
              <a:rPr lang="en-US" altLang="zh-CN" sz="1700" b="0" i="0" u="none" strike="noStrike" dirty="0">
                <a:effectLst/>
                <a:latin typeface="-apple-system"/>
              </a:rPr>
              <a:t>PSS</a:t>
            </a:r>
            <a:r>
              <a:rPr lang="zh-CN" altLang="en-US" sz="1700" b="0" i="0" u="none" strike="noStrike" dirty="0">
                <a:effectLst/>
                <a:latin typeface="-apple-system"/>
              </a:rPr>
              <a:t>实现频率同步，</a:t>
            </a:r>
            <a:r>
              <a:rPr lang="en-US" altLang="zh-CN" sz="1700" b="0" i="0" u="none" strike="noStrike" dirty="0">
                <a:effectLst/>
                <a:latin typeface="-apple-system"/>
              </a:rPr>
              <a:t>SSS</a:t>
            </a:r>
            <a:r>
              <a:rPr lang="zh-CN" altLang="en-US" sz="1700" b="0" i="0" u="none" strike="noStrike" dirty="0">
                <a:effectLst/>
                <a:latin typeface="-apple-system"/>
              </a:rPr>
              <a:t>实现获悉小区的</a:t>
            </a:r>
            <a:r>
              <a:rPr lang="en-US" altLang="zh-CN" sz="1700" b="0" i="0" u="none" strike="noStrike" dirty="0">
                <a:effectLst/>
                <a:latin typeface="-apple-system"/>
              </a:rPr>
              <a:t>PCI</a:t>
            </a:r>
            <a:r>
              <a:rPr lang="zh-CN" altLang="en-US" sz="1700" b="0" i="0" u="none" strike="noStrike" dirty="0">
                <a:effectLst/>
                <a:latin typeface="-apple-system"/>
              </a:rPr>
              <a:t>，海峡</a:t>
            </a:r>
            <a:r>
              <a:rPr lang="en-US" altLang="zh-CN" sz="1700" b="0" i="0" u="none" strike="noStrike" dirty="0">
                <a:effectLst/>
                <a:latin typeface="-apple-system"/>
              </a:rPr>
              <a:t>PBCH</a:t>
            </a:r>
            <a:r>
              <a:rPr lang="zh-CN" altLang="en-US" sz="1700" b="0" i="0" u="none" strike="noStrike" dirty="0">
                <a:effectLst/>
                <a:latin typeface="-apple-system"/>
              </a:rPr>
              <a:t>上承载</a:t>
            </a:r>
            <a:r>
              <a:rPr lang="en-US" altLang="zh-CN" sz="1700" b="0" i="0" u="none" strike="noStrike" dirty="0">
                <a:effectLst/>
                <a:latin typeface="-apple-system"/>
              </a:rPr>
              <a:t>管理信息库</a:t>
            </a:r>
            <a:r>
              <a:rPr lang="zh-CN" altLang="en-US" sz="1700" b="0" i="0" u="none" strike="noStrike" dirty="0">
                <a:effectLst/>
                <a:latin typeface="-apple-system"/>
              </a:rPr>
              <a:t>，再通过</a:t>
            </a:r>
            <a:r>
              <a:rPr lang="en-US" altLang="zh-CN" sz="1700" b="0" i="0" u="none" strike="noStrike" dirty="0">
                <a:effectLst/>
                <a:latin typeface="-apple-system"/>
              </a:rPr>
              <a:t>管理信息库</a:t>
            </a:r>
            <a:r>
              <a:rPr lang="zh-CN" altLang="en-US" sz="1700" b="0" i="0" u="none" strike="noStrike" dirty="0">
                <a:effectLst/>
                <a:latin typeface="-apple-system"/>
              </a:rPr>
              <a:t>获取</a:t>
            </a:r>
            <a:r>
              <a:rPr lang="en-US" altLang="zh-CN" sz="1700" b="0" i="0" u="none" strike="noStrike" dirty="0">
                <a:effectLst/>
                <a:latin typeface="-apple-system"/>
              </a:rPr>
              <a:t>SIB1</a:t>
            </a:r>
            <a:r>
              <a:rPr lang="zh-CN" altLang="en-US" sz="1700" b="0" i="0" u="none" strike="noStrike" dirty="0">
                <a:effectLst/>
                <a:latin typeface="-apple-system"/>
              </a:rPr>
              <a:t>，至此获取到</a:t>
            </a:r>
            <a:r>
              <a:rPr lang="en-US" altLang="zh-CN" sz="1700" b="0" i="0" u="none" strike="noStrike" dirty="0">
                <a:effectLst/>
                <a:latin typeface="-apple-system"/>
              </a:rPr>
              <a:t>UE</a:t>
            </a:r>
            <a:r>
              <a:rPr lang="zh-CN" altLang="en-US" sz="1700" b="0" i="0" u="none" strike="noStrike" dirty="0">
                <a:effectLst/>
                <a:latin typeface="-apple-system"/>
              </a:rPr>
              <a:t>能够驻留小区的</a:t>
            </a:r>
            <a:r>
              <a:rPr lang="en-US" altLang="zh-CN" sz="1700" b="0" i="0" u="none" strike="noStrike" dirty="0">
                <a:effectLst/>
                <a:latin typeface="-apple-system"/>
              </a:rPr>
              <a:t>最小SI</a:t>
            </a:r>
            <a:r>
              <a:rPr lang="zh-CN" altLang="en-US" sz="1700" b="0" i="0" u="none" strike="noStrike" dirty="0">
                <a:effectLst/>
                <a:latin typeface="-apple-system"/>
              </a:rPr>
              <a:t>。</a:t>
            </a:r>
            <a:endParaRPr lang="zh-CN" altLang="en-US" sz="1700" dirty="0"/>
          </a:p>
        </p:txBody>
      </p:sp>
      <p:pic>
        <p:nvPicPr>
          <p:cNvPr id="4" name="Picture 3" descr="Diagram  Description automatically generated">
            <a:extLst>
              <a:ext uri="{FF2B5EF4-FFF2-40B4-BE49-F238E27FC236}">
                <a16:creationId xmlns:a16="http://schemas.microsoft.com/office/drawing/2014/main" id="{0C5CADDF-0F61-456A-B277-0BA6C426D524}"/>
              </a:ext>
            </a:extLst>
          </p:cNvPr>
          <p:cNvPicPr>
            <a:picLocks noChangeAspect="1"/>
          </p:cNvPicPr>
          <p:nvPr/>
        </p:nvPicPr>
        <p:blipFill rotWithShape="1">
          <a:blip r:embed="rId2"/>
          <a:srcRect r="4518" b="3"/>
          <a:stretch/>
        </p:blipFill>
        <p:spPr>
          <a:xfrm>
            <a:off x="6335270" y="2276857"/>
            <a:ext cx="5015484" cy="3900106"/>
          </a:xfrm>
          <a:prstGeom prst="rect">
            <a:avLst/>
          </a:prstGeom>
        </p:spPr>
      </p:pic>
    </p:spTree>
    <p:extLst>
      <p:ext uri="{BB962C8B-B14F-4D97-AF65-F5344CB8AC3E}">
        <p14:creationId xmlns:p14="http://schemas.microsoft.com/office/powerpoint/2010/main" val="205463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8C805595-4430-4D5D-ACE3-649F916892D1}"/>
              </a:ext>
            </a:extLst>
          </p:cNvPr>
          <p:cNvSpPr>
            <a:spLocks noGrp="1"/>
          </p:cNvSpPr>
          <p:nvPr>
            <p:ph type="title"/>
          </p:nvPr>
        </p:nvSpPr>
        <p:spPr>
          <a:xfrm>
            <a:off x="1371599" y="294538"/>
            <a:ext cx="9895951" cy="1033669"/>
          </a:xfrm>
        </p:spPr>
        <p:txBody>
          <a:bodyPr>
            <a:normAutofit/>
          </a:bodyPr>
          <a:lstStyle/>
          <a:p>
            <a:pPr rtl="0" algn="l"/>
            <a:r>
              <a:rPr lang="en-US" altLang="zh-CN" sz="4000">
                <a:solidFill>
                  <a:srgbClr val="FFFFFF"/>
                </a:solidFill>
              </a:rPr>
              <a:t>PLMN</a:t>
            </a:r>
            <a:r>
              <a:rPr lang="zh-CN" altLang="en-US" sz="4000">
                <a:solidFill>
                  <a:srgbClr val="FFFFFF"/>
                </a:solidFill>
              </a:rPr>
              <a:t>选择</a:t>
            </a:r>
          </a:p>
        </p:txBody>
      </p:sp>
      <p:sp>
        <p:nvSpPr>
          <p:cNvPr id="3" name="Content Placeholder 2">
            <a:extLst>
              <a:ext uri="{FF2B5EF4-FFF2-40B4-BE49-F238E27FC236}">
                <a16:creationId xmlns:a16="http://schemas.microsoft.com/office/drawing/2014/main" id="{AFED1771-5F98-4DAB-AAA4-C8D03A5028F8}"/>
              </a:ext>
            </a:extLst>
          </p:cNvPr>
          <p:cNvSpPr>
            <a:spLocks noGrp="1"/>
          </p:cNvSpPr>
          <p:nvPr>
            <p:ph idx="1"/>
          </p:nvPr>
        </p:nvSpPr>
        <p:spPr>
          <a:xfrm>
            <a:off x="1371599" y="2318197"/>
            <a:ext cx="9724031" cy="3683358"/>
          </a:xfrm>
        </p:spPr>
        <p:txBody>
          <a:bodyPr anchor="ctr">
            <a:normAutofit/>
          </a:bodyPr>
          <a:lstStyle/>
          <a:p>
            <a:pPr rtl="0" algn="l"/>
            <a:r>
              <a:rPr lang="en-US" altLang="zh-CN" sz="2000" b="0" i="0" u="none" strike="noStrike" dirty="0">
                <a:effectLst/>
                <a:latin typeface="Roboto" panose="02000000000000000000" pitchFamily="2" charset="0"/>
              </a:rPr>
              <a:t>UE</a:t>
            </a:r>
            <a:r>
              <a:rPr lang="zh-CN" altLang="en-US" sz="2000" b="0" i="0" u="none" strike="noStrike" dirty="0">
                <a:effectLst/>
                <a:latin typeface="Roboto" panose="02000000000000000000" pitchFamily="2" charset="0"/>
              </a:rPr>
              <a:t>应根据其自身的能力进行扫描</a:t>
            </a:r>
            <a:r>
              <a:rPr lang="en-US" altLang="zh-CN" sz="2000" b="0" i="0" u="none" strike="noStrike" dirty="0">
                <a:effectLst/>
                <a:latin typeface="Roboto" panose="02000000000000000000" pitchFamily="2" charset="0"/>
              </a:rPr>
              <a:t>NR</a:t>
            </a:r>
            <a:r>
              <a:rPr lang="zh-CN" altLang="en-US" sz="2000" b="0" i="0" u="none" strike="noStrike" dirty="0">
                <a:effectLst/>
                <a:latin typeface="Roboto" panose="02000000000000000000" pitchFamily="2" charset="0"/>
              </a:rPr>
              <a:t>归因于所有</a:t>
            </a:r>
            <a:r>
              <a:rPr lang="en-US" altLang="zh-CN" sz="2000" b="0" i="0" u="none" strike="noStrike" dirty="0">
                <a:effectLst/>
                <a:latin typeface="Roboto" panose="02000000000000000000" pitchFamily="2" charset="0"/>
              </a:rPr>
              <a:t>射频</a:t>
            </a:r>
            <a:r>
              <a:rPr lang="zh-CN" altLang="en-US" sz="2000" b="0" i="0" u="none" strike="noStrike" dirty="0">
                <a:effectLst/>
                <a:latin typeface="Roboto" panose="02000000000000000000" pitchFamily="2" charset="0"/>
              </a:rPr>
              <a:t>渠道来查找可用</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和可用</a:t>
            </a:r>
            <a:r>
              <a:rPr lang="en-US" altLang="zh-CN" sz="2000" b="0" i="0" u="none" strike="noStrike" dirty="0">
                <a:effectLst/>
                <a:latin typeface="Roboto" panose="02000000000000000000" pitchFamily="2" charset="0"/>
              </a:rPr>
              <a:t>冠状动脉造影</a:t>
            </a:r>
            <a:r>
              <a:rPr lang="zh-CN" altLang="en-US" sz="2000" b="0" i="0" u="none" strike="noStrike" dirty="0">
                <a:effectLst/>
                <a:latin typeface="Roboto" panose="02000000000000000000" pitchFamily="2" charset="0"/>
              </a:rPr>
              <a:t>。在每个搬运上，</a:t>
            </a:r>
            <a:r>
              <a:rPr lang="en-US" altLang="zh-CN" sz="2000" b="0" i="0" u="none" strike="noStrike" dirty="0">
                <a:effectLst/>
                <a:latin typeface="Roboto" panose="02000000000000000000" pitchFamily="2" charset="0"/>
              </a:rPr>
              <a:t>UE</a:t>
            </a:r>
            <a:r>
              <a:rPr lang="zh-CN" altLang="en-US" sz="2000" b="0" i="0" u="none" strike="noStrike" dirty="0">
                <a:effectLst/>
                <a:latin typeface="Roboto" panose="02000000000000000000" pitchFamily="2" charset="0"/>
              </a:rPr>
              <a:t>将搜索最强的小区并读取其系统信息，以找出该小区属于哪个</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以及任何关联的</a:t>
            </a:r>
            <a:r>
              <a:rPr lang="en-US" altLang="zh-CN" sz="2000" b="0" i="0" u="none" strike="noStrike" dirty="0">
                <a:effectLst/>
                <a:latin typeface="Roboto" panose="02000000000000000000" pitchFamily="2" charset="0"/>
              </a:rPr>
              <a:t>冠状动脉造影</a:t>
            </a:r>
            <a:r>
              <a:rPr lang="zh-CN" altLang="en-US" sz="2000" b="0" i="0" u="none" strike="noStrike" dirty="0">
                <a:effectLst/>
                <a:latin typeface="Roboto" panose="02000000000000000000" pitchFamily="2" charset="0"/>
              </a:rPr>
              <a:t>对于共享接入信道的操作，</a:t>
            </a:r>
            <a:r>
              <a:rPr lang="en-US" altLang="zh-CN" sz="2000" b="0" i="0" u="none" strike="noStrike" dirty="0">
                <a:effectLst/>
                <a:latin typeface="Roboto" panose="02000000000000000000" pitchFamily="2" charset="0"/>
              </a:rPr>
              <a:t>UE</a:t>
            </a:r>
            <a:r>
              <a:rPr lang="zh-CN" altLang="en-US" sz="2000" b="0" i="0" u="none" strike="noStrike" dirty="0">
                <a:effectLst/>
                <a:latin typeface="Roboto" panose="02000000000000000000" pitchFamily="2" charset="0"/>
              </a:rPr>
              <a:t>也可以读取多个最强区域的系统信息。如果</a:t>
            </a:r>
            <a:r>
              <a:rPr lang="en-US" altLang="zh-CN" sz="2000" b="0" i="0" u="none" strike="noStrike" dirty="0">
                <a:effectLst/>
                <a:latin typeface="Roboto" panose="02000000000000000000" pitchFamily="2" charset="0"/>
              </a:rPr>
              <a:t>UE</a:t>
            </a:r>
            <a:r>
              <a:rPr lang="zh-CN" altLang="en-US" sz="2000" b="0" i="0" u="none" strike="noStrike" dirty="0">
                <a:effectLst/>
                <a:latin typeface="Roboto" panose="02000000000000000000" pitchFamily="2" charset="0"/>
              </a:rPr>
              <a:t>在使用共享中断信道接入的情况下可以在最大小区或多个最大小区中读取一个或多个</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标识，则应每个报告找到的</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（参见</a:t>
            </a:r>
            <a:r>
              <a:rPr lang="en-US" altLang="zh-CN" sz="2000" b="0" i="0" u="none" strike="noStrike" dirty="0">
                <a:effectLst/>
                <a:latin typeface="Roboto" panose="02000000000000000000" pitchFamily="2" charset="0"/>
              </a:rPr>
              <a:t>TS 38.331 [3]</a:t>
            </a:r>
            <a:r>
              <a:rPr lang="zh-CN" altLang="en-US" sz="2000" b="0" i="0" u="none" strike="noStrike" dirty="0">
                <a:effectLst/>
                <a:latin typeface="Roboto" panose="02000000000000000000" pitchFamily="2" charset="0"/>
              </a:rPr>
              <a:t>中的</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阅读）将作为高质量</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（但没有</a:t>
            </a:r>
            <a:r>
              <a:rPr lang="en-US" altLang="zh-CN" sz="2000" b="0" i="0" u="none" strike="noStrike" dirty="0">
                <a:effectLst/>
                <a:latin typeface="Roboto" panose="02000000000000000000" pitchFamily="2" charset="0"/>
              </a:rPr>
              <a:t>RSRP</a:t>
            </a:r>
            <a:r>
              <a:rPr lang="zh-CN" altLang="en-US" sz="2000" b="0" i="0" u="none" strike="noStrike" dirty="0">
                <a:effectLst/>
                <a:latin typeface="Roboto" panose="02000000000000000000" pitchFamily="2" charset="0"/>
              </a:rPr>
              <a:t>值）和任何关联的</a:t>
            </a:r>
            <a:r>
              <a:rPr lang="en-US" altLang="zh-CN" sz="2000" b="0" i="0" u="none" strike="noStrike" dirty="0">
                <a:effectLst/>
                <a:latin typeface="Roboto" panose="02000000000000000000" pitchFamily="2" charset="0"/>
              </a:rPr>
              <a:t>CAG-ID</a:t>
            </a:r>
            <a:r>
              <a:rPr lang="zh-CN" altLang="en-US" sz="2000" b="0" i="0" u="none" strike="noStrike" dirty="0">
                <a:effectLst/>
                <a:latin typeface="Roboto" panose="02000000000000000000" pitchFamily="2" charset="0"/>
              </a:rPr>
              <a:t>发送给</a:t>
            </a:r>
            <a:r>
              <a:rPr lang="en-US" altLang="zh-CN" sz="2000" b="0" i="0" u="none" strike="noStrike" dirty="0">
                <a:effectLst/>
                <a:latin typeface="Roboto" panose="02000000000000000000" pitchFamily="2" charset="0"/>
              </a:rPr>
              <a:t>NAS</a:t>
            </a:r>
            <a:r>
              <a:rPr lang="zh-CN" altLang="en-US" sz="2000" b="0" i="0" u="none" strike="noStrike" dirty="0">
                <a:effectLst/>
                <a:latin typeface="Roboto" panose="02000000000000000000" pitchFamily="2" charset="0"/>
              </a:rPr>
              <a:t>，前提是满足以下质量标准：</a:t>
            </a:r>
            <a:endParaRPr lang="en-US" altLang="zh-CN" sz="2000" b="0" i="0" u="none" strike="noStrike" dirty="0">
              <a:effectLst/>
              <a:latin typeface="Roboto" panose="02000000000000000000" pitchFamily="2" charset="0"/>
            </a:endParaRPr>
          </a:p>
          <a:p>
            <a:pPr lvl="1" rtl="0" algn="l"/>
            <a:r>
              <a:rPr lang="zh-CN" altLang="en-US" sz="1600" b="0" i="0" u="none" strike="noStrike" dirty="0">
                <a:effectLst/>
                <a:latin typeface="Roboto" panose="02000000000000000000" pitchFamily="2" charset="0"/>
              </a:rPr>
              <a:t> </a:t>
            </a:r>
            <a:r>
              <a:rPr lang="en-US" altLang="zh-CN" sz="1600" b="0" i="0" u="none" strike="noStrike" dirty="0">
                <a:effectLst/>
                <a:latin typeface="Roboto" panose="02000000000000000000" pitchFamily="2" charset="0"/>
              </a:rPr>
              <a:t>1.</a:t>
            </a:r>
            <a:r>
              <a:rPr lang="zh-CN" altLang="en-US" sz="1600" b="0" i="0" u="none" strike="noStrike" dirty="0">
                <a:effectLst/>
                <a:latin typeface="Roboto" panose="02000000000000000000" pitchFamily="2" charset="0"/>
              </a:rPr>
              <a:t>对于</a:t>
            </a:r>
            <a:r>
              <a:rPr lang="en-US" altLang="zh-CN" sz="1600" b="0" i="0" u="none" strike="noStrike" dirty="0">
                <a:effectLst/>
                <a:latin typeface="Roboto" panose="02000000000000000000" pitchFamily="2" charset="0"/>
              </a:rPr>
              <a:t>NR</a:t>
            </a:r>
            <a:r>
              <a:rPr lang="zh-CN" altLang="en-US" sz="1600" b="0" i="0" u="none" strike="noStrike" dirty="0">
                <a:effectLst/>
                <a:latin typeface="Roboto" panose="02000000000000000000" pitchFamily="2" charset="0"/>
              </a:rPr>
              <a:t>小区，实测</a:t>
            </a:r>
            <a:r>
              <a:rPr lang="en-US" altLang="zh-CN" sz="1600" b="0" i="0" u="none" strike="noStrike" dirty="0">
                <a:effectLst/>
                <a:latin typeface="Roboto" panose="02000000000000000000" pitchFamily="2" charset="0"/>
              </a:rPr>
              <a:t>RSRP</a:t>
            </a:r>
            <a:r>
              <a:rPr lang="zh-CN" altLang="en-US" sz="1600" b="0" i="0" u="none" strike="noStrike" dirty="0">
                <a:effectLst/>
                <a:latin typeface="Roboto" panose="02000000000000000000" pitchFamily="2" charset="0"/>
              </a:rPr>
              <a:t>值应大于或等于</a:t>
            </a:r>
            <a:r>
              <a:rPr lang="en-US" altLang="zh-CN" sz="1600" b="0" i="0" u="none" strike="noStrike" dirty="0">
                <a:effectLst/>
                <a:latin typeface="Roboto" panose="02000000000000000000" pitchFamily="2" charset="0"/>
              </a:rPr>
              <a:t>-110分贝</a:t>
            </a:r>
            <a:r>
              <a:rPr lang="zh-CN" altLang="en-US" sz="1600" b="0" i="0" u="none" strike="noStrike" dirty="0">
                <a:effectLst/>
                <a:latin typeface="Roboto" panose="02000000000000000000" pitchFamily="2" charset="0"/>
              </a:rPr>
              <a:t>。</a:t>
            </a:r>
            <a:endParaRPr lang="en-US" altLang="zh-CN" sz="1600" b="0" i="0" u="none" strike="noStrike" dirty="0">
              <a:effectLst/>
              <a:latin typeface="Roboto" panose="02000000000000000000" pitchFamily="2" charset="0"/>
            </a:endParaRPr>
          </a:p>
          <a:p>
            <a:pPr rtl="0" algn="l"/>
            <a:r>
              <a:rPr lang="zh-CN" altLang="en-US" sz="2000" b="0" i="0" u="none" strike="noStrike" dirty="0">
                <a:effectLst/>
                <a:latin typeface="Roboto" panose="02000000000000000000" pitchFamily="2" charset="0"/>
              </a:rPr>
              <a:t>找到不满足高质量标准但</a:t>
            </a:r>
            <a:r>
              <a:rPr lang="en-US" altLang="zh-CN" sz="2000" b="0" i="0" u="none" strike="noStrike" dirty="0">
                <a:effectLst/>
                <a:latin typeface="Roboto" panose="02000000000000000000" pitchFamily="2" charset="0"/>
              </a:rPr>
              <a:t>UE</a:t>
            </a:r>
            <a:r>
              <a:rPr lang="zh-CN" altLang="en-US" sz="2000" b="0" i="0" u="none" strike="noStrike" dirty="0">
                <a:effectLst/>
                <a:latin typeface="Roboto" panose="02000000000000000000" pitchFamily="2" charset="0"/>
              </a:rPr>
              <a:t>已经能够读取</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的标志</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共同承担他们相应的</a:t>
            </a:r>
            <a:r>
              <a:rPr lang="en-US" altLang="zh-CN" sz="2000" b="0" i="0" u="none" strike="noStrike" dirty="0">
                <a:effectLst/>
                <a:latin typeface="Roboto" panose="02000000000000000000" pitchFamily="2" charset="0"/>
              </a:rPr>
              <a:t>RSRP</a:t>
            </a:r>
            <a:r>
              <a:rPr lang="zh-CN" altLang="en-US" sz="2000" b="0" i="0" u="none" strike="noStrike" dirty="0">
                <a:effectLst/>
                <a:latin typeface="Roboto" panose="02000000000000000000" pitchFamily="2" charset="0"/>
              </a:rPr>
              <a:t>值和任何关联的</a:t>
            </a:r>
            <a:r>
              <a:rPr lang="en-US" altLang="zh-CN" sz="2000" b="0" i="0" u="none" strike="noStrike" dirty="0">
                <a:effectLst/>
                <a:latin typeface="Roboto" panose="02000000000000000000" pitchFamily="2" charset="0"/>
              </a:rPr>
              <a:t>CAG-ID</a:t>
            </a:r>
            <a:r>
              <a:rPr lang="zh-CN" altLang="en-US" sz="2000" b="0" i="0" u="none" strike="noStrike" dirty="0">
                <a:effectLst/>
                <a:latin typeface="Roboto" panose="02000000000000000000" pitchFamily="2" charset="0"/>
              </a:rPr>
              <a:t>一起报告给</a:t>
            </a:r>
            <a:r>
              <a:rPr lang="en-US" altLang="zh-CN" sz="2000" b="0" i="0" u="none" strike="noStrike" dirty="0">
                <a:effectLst/>
                <a:latin typeface="Roboto" panose="02000000000000000000" pitchFamily="2" charset="0"/>
              </a:rPr>
              <a:t>NAS</a:t>
            </a:r>
            <a:r>
              <a:rPr lang="zh-CN" altLang="en-US" sz="2000" b="0" i="0" u="none" strike="noStrike" dirty="0">
                <a:effectLst/>
                <a:latin typeface="Roboto" panose="02000000000000000000" pitchFamily="2" charset="0"/>
              </a:rPr>
              <a:t>。</a:t>
            </a:r>
            <a:endParaRPr lang="en-US" altLang="zh-CN" sz="2000" b="0" i="0" u="none" strike="noStrike" dirty="0">
              <a:effectLst/>
              <a:latin typeface="Roboto" panose="02000000000000000000" pitchFamily="2" charset="0"/>
            </a:endParaRPr>
          </a:p>
          <a:p>
            <a:pPr rtl="0" algn="l"/>
            <a:r>
              <a:rPr lang="zh-CN" altLang="en-US" sz="2000" b="0" i="0" u="none" strike="noStrike" dirty="0">
                <a:effectLst/>
                <a:latin typeface="Roboto" panose="02000000000000000000" pitchFamily="2" charset="0"/>
              </a:rPr>
              <a:t>一旦</a:t>
            </a:r>
            <a:r>
              <a:rPr lang="en-US" altLang="zh-CN" sz="2000" b="0" i="0" u="none" strike="noStrike" dirty="0">
                <a:effectLst/>
                <a:latin typeface="Roboto" panose="02000000000000000000" pitchFamily="2" charset="0"/>
              </a:rPr>
              <a:t>UE</a:t>
            </a:r>
            <a:r>
              <a:rPr lang="zh-CN" altLang="en-US" sz="2000" b="0" i="0" u="none" strike="noStrike" dirty="0">
                <a:effectLst/>
                <a:latin typeface="Roboto" panose="02000000000000000000" pitchFamily="2" charset="0"/>
              </a:rPr>
              <a:t>选择了一个</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，就应该执行小区选择流程，以便选择该</a:t>
            </a:r>
            <a:r>
              <a:rPr lang="en-US" altLang="zh-CN" sz="2000" b="0" i="0" u="none" strike="noStrike" dirty="0">
                <a:effectLst/>
                <a:latin typeface="Roboto" panose="02000000000000000000" pitchFamily="2" charset="0"/>
              </a:rPr>
              <a:t>PLMN</a:t>
            </a:r>
            <a:r>
              <a:rPr lang="zh-CN" altLang="en-US" sz="2000" b="0" i="0" u="none" strike="noStrike" dirty="0">
                <a:effectLst/>
                <a:latin typeface="Roboto" panose="02000000000000000000" pitchFamily="2" charset="0"/>
              </a:rPr>
              <a:t>一个合适的小区来驻留。</a:t>
            </a:r>
            <a:endParaRPr lang="zh-CN" altLang="en-US" sz="2000" dirty="0"/>
          </a:p>
        </p:txBody>
      </p:sp>
    </p:spTree>
    <p:extLst>
      <p:ext uri="{BB962C8B-B14F-4D97-AF65-F5344CB8AC3E}">
        <p14:creationId xmlns:p14="http://schemas.microsoft.com/office/powerpoint/2010/main" val="196720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17CB4294-607E-4393-ACEA-AC4BDCED97EC}"/>
              </a:ext>
            </a:extLst>
          </p:cNvPr>
          <p:cNvSpPr>
            <a:spLocks noGrp="1"/>
          </p:cNvSpPr>
          <p:nvPr>
            <p:ph type="title"/>
          </p:nvPr>
        </p:nvSpPr>
        <p:spPr>
          <a:xfrm>
            <a:off x="838200" y="585216"/>
            <a:ext cx="10515600" cy="1325563"/>
          </a:xfrm>
        </p:spPr>
        <p:txBody>
          <a:bodyPr>
            <a:normAutofit/>
          </a:bodyPr>
          <a:lstStyle/>
          <a:p>
            <a:pPr rtl="0" algn="l"/>
            <a:r>
              <a:rPr lang="en-US" altLang="zh-CN">
                <a:solidFill>
                  <a:schemeClr val="bg1"/>
                </a:solidFill>
              </a:rPr>
              <a:t>PLMN</a:t>
            </a:r>
            <a:r>
              <a:rPr lang="zh-CN" altLang="en-US">
                <a:solidFill>
                  <a:schemeClr val="bg1"/>
                </a:solidFill>
              </a:rPr>
              <a:t>选择</a:t>
            </a:r>
          </a:p>
        </p:txBody>
      </p:sp>
      <p:pic>
        <p:nvPicPr>
          <p:cNvPr id="4" name="Picture 3">
            <a:extLst>
              <a:ext uri="{FF2B5EF4-FFF2-40B4-BE49-F238E27FC236}">
                <a16:creationId xmlns:a16="http://schemas.microsoft.com/office/drawing/2014/main" id="{90860D15-7435-4CE7-A18A-D534333507B5}"/>
              </a:ext>
            </a:extLst>
          </p:cNvPr>
          <p:cNvPicPr>
            <a:picLocks noChangeAspect="1"/>
          </p:cNvPicPr>
          <p:nvPr/>
        </p:nvPicPr>
        <p:blipFill rotWithShape="1">
          <a:blip r:embed="rId2"/>
          <a:srcRect l="1457" r="5687" b="1"/>
          <a:stretch/>
        </p:blipFill>
        <p:spPr>
          <a:xfrm>
            <a:off x="548639" y="2386584"/>
            <a:ext cx="6236208" cy="3660185"/>
          </a:xfrm>
          <a:prstGeom prst="rect">
            <a:avLst/>
          </a:prstGeom>
        </p:spPr>
      </p:pic>
      <p:sp>
        <p:nvSpPr>
          <p:cNvPr id="3" name="Content Placeholder 2">
            <a:extLst>
              <a:ext uri="{FF2B5EF4-FFF2-40B4-BE49-F238E27FC236}">
                <a16:creationId xmlns:a16="http://schemas.microsoft.com/office/drawing/2014/main" id="{21869418-25E4-4F69-886F-F8DB079F6A64}"/>
              </a:ext>
            </a:extLst>
          </p:cNvPr>
          <p:cNvSpPr>
            <a:spLocks noGrp="1"/>
          </p:cNvSpPr>
          <p:nvPr>
            <p:ph idx="1"/>
          </p:nvPr>
        </p:nvSpPr>
        <p:spPr>
          <a:xfrm>
            <a:off x="7549896" y="2396548"/>
            <a:ext cx="3803904" cy="3660185"/>
          </a:xfrm>
        </p:spPr>
        <p:txBody>
          <a:bodyPr anchor="ctr">
            <a:normAutofit/>
          </a:bodyPr>
          <a:lstStyle/>
          <a:p>
            <a:pPr rtl="0" algn="l"/>
            <a:r>
              <a:rPr lang="zh-CN" altLang="en-US" sz="1700" dirty="0"/>
              <a:t>在</a:t>
            </a:r>
            <a:r>
              <a:rPr lang="en-US" altLang="zh-CN" sz="1700" dirty="0"/>
              <a:t>UE</a:t>
            </a:r>
            <a:r>
              <a:rPr lang="zh-CN" altLang="en-US" sz="1700" dirty="0"/>
              <a:t>中会维护一个</a:t>
            </a:r>
            <a:r>
              <a:rPr lang="en-US" altLang="zh-CN" sz="1700" dirty="0"/>
              <a:t>PLMN</a:t>
            </a:r>
            <a:r>
              <a:rPr lang="zh-CN" altLang="en-US" sz="1700" dirty="0"/>
              <a:t>列表，这些列表按照优先级排列，然后从高优先级依次搜索，找到最高级的</a:t>
            </a:r>
            <a:r>
              <a:rPr lang="en-US" altLang="zh-CN" sz="1700" dirty="0"/>
              <a:t>PLMN</a:t>
            </a:r>
            <a:r>
              <a:rPr lang="zh-CN" altLang="en-US" sz="1700" dirty="0"/>
              <a:t>。</a:t>
            </a:r>
            <a:r>
              <a:rPr lang="en-US" altLang="zh-CN" sz="1700" b="0" i="0" u="none" strike="noStrike" dirty="0">
                <a:effectLst/>
                <a:latin typeface="Roboto" panose="020B0604020202020204" pitchFamily="2" charset="0"/>
              </a:rPr>
              <a:t>NAS</a:t>
            </a:r>
            <a:r>
              <a:rPr lang="zh-CN" altLang="en-US" sz="1700" b="0" i="0" u="none" strike="noStrike" dirty="0">
                <a:effectLst/>
                <a:latin typeface="Roboto" panose="020B0604020202020204" pitchFamily="2" charset="0"/>
              </a:rPr>
              <a:t>执行</a:t>
            </a:r>
            <a:r>
              <a:rPr lang="en-US" altLang="zh-CN" sz="1700" b="0" i="0" u="none" strike="noStrike" dirty="0">
                <a:effectLst/>
                <a:latin typeface="Roboto" panose="020B0604020202020204" pitchFamily="2" charset="0"/>
              </a:rPr>
              <a:t>PLMN</a:t>
            </a:r>
            <a:r>
              <a:rPr lang="zh-CN" altLang="en-US" sz="1700" b="0" i="0" u="none" strike="noStrike" dirty="0">
                <a:effectLst/>
                <a:latin typeface="Roboto" panose="020B0604020202020204" pitchFamily="2" charset="0"/>
              </a:rPr>
              <a:t>选择的结果（参见</a:t>
            </a:r>
            <a:r>
              <a:rPr lang="en-US" altLang="zh-CN" sz="1700" b="0" i="0" u="none" strike="noStrike" dirty="0">
                <a:effectLst/>
                <a:latin typeface="Roboto" panose="020B0604020202020204" pitchFamily="2" charset="0"/>
              </a:rPr>
              <a:t>TS 23.122 [9]</a:t>
            </a:r>
            <a:r>
              <a:rPr lang="zh-CN" altLang="en-US" sz="1700" b="0" i="0" u="none" strike="noStrike" dirty="0">
                <a:effectLst/>
                <a:latin typeface="Roboto" panose="020B0604020202020204" pitchFamily="2" charset="0"/>
              </a:rPr>
              <a:t>）是选定的</a:t>
            </a:r>
            <a:r>
              <a:rPr lang="en-US" altLang="zh-CN" sz="1700" b="0" i="0" u="none" strike="noStrike" dirty="0">
                <a:effectLst/>
                <a:latin typeface="Roboto" panose="020B0604020202020204" pitchFamily="2" charset="0"/>
              </a:rPr>
              <a:t>PLMN</a:t>
            </a:r>
            <a:r>
              <a:rPr lang="zh-CN" altLang="en-US" sz="1700" b="0" i="0" u="none" strike="noStrike" dirty="0">
                <a:effectLst/>
                <a:latin typeface="Roboto" panose="020B0604020202020204" pitchFamily="2" charset="0"/>
              </a:rPr>
              <a:t>的标识符。</a:t>
            </a:r>
            <a:endParaRPr lang="en-US" altLang="zh-CN" sz="1700" b="0" i="0" u="none" strike="noStrike" dirty="0">
              <a:effectLst/>
              <a:latin typeface="Roboto" panose="020B0604020202020204" pitchFamily="2" charset="0"/>
            </a:endParaRPr>
          </a:p>
          <a:p>
            <a:pPr rtl="0" algn="l"/>
            <a:endParaRPr lang="zh-CN" altLang="en-US" sz="1700" dirty="0"/>
          </a:p>
        </p:txBody>
      </p:sp>
    </p:spTree>
    <p:extLst>
      <p:ext uri="{BB962C8B-B14F-4D97-AF65-F5344CB8AC3E}">
        <p14:creationId xmlns:p14="http://schemas.microsoft.com/office/powerpoint/2010/main" val="137996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C983C3C2-601C-43B7-8292-AE275CD826E9}"/>
              </a:ext>
            </a:extLst>
          </p:cNvPr>
          <p:cNvSpPr>
            <a:spLocks noGrp="1"/>
          </p:cNvSpPr>
          <p:nvPr>
            <p:ph type="title"/>
          </p:nvPr>
        </p:nvSpPr>
        <p:spPr>
          <a:xfrm>
            <a:off x="838200" y="585216"/>
            <a:ext cx="10515600" cy="1325563"/>
          </a:xfrm>
        </p:spPr>
        <p:txBody>
          <a:bodyPr>
            <a:normAutofit/>
          </a:bodyPr>
          <a:lstStyle/>
          <a:p>
            <a:pPr rtl="0" algn="l"/>
            <a:r>
              <a:rPr lang="en-US" altLang="zh-CN" b="1" i="0" u="none" strike="noStrike">
                <a:solidFill>
                  <a:schemeClr val="bg1"/>
                </a:solidFill>
                <a:effectLst/>
                <a:latin typeface="PingFang SC"/>
              </a:rPr>
              <a:t>PLMN</a:t>
            </a:r>
            <a:r>
              <a:rPr lang="zh-CN" altLang="en-US" b="1" i="0" u="none" strike="noStrike">
                <a:solidFill>
                  <a:schemeClr val="bg1"/>
                </a:solidFill>
                <a:effectLst/>
                <a:latin typeface="PingFang SC"/>
              </a:rPr>
              <a:t>选择</a:t>
            </a:r>
            <a:endParaRPr lang="zh-CN" altLang="en-US">
              <a:solidFill>
                <a:schemeClr val="bg1"/>
              </a:solidFill>
            </a:endParaRPr>
          </a:p>
        </p:txBody>
      </p:sp>
      <p:sp>
        <p:nvSpPr>
          <p:cNvPr id="3" name="Content Placeholder 2">
            <a:extLst>
              <a:ext uri="{FF2B5EF4-FFF2-40B4-BE49-F238E27FC236}">
                <a16:creationId xmlns:a16="http://schemas.microsoft.com/office/drawing/2014/main" id="{23F5E293-8C45-403D-A7C8-059AF5BC5383}"/>
              </a:ext>
            </a:extLst>
          </p:cNvPr>
          <p:cNvSpPr>
            <a:spLocks noGrp="1"/>
          </p:cNvSpPr>
          <p:nvPr>
            <p:ph idx="1"/>
          </p:nvPr>
        </p:nvSpPr>
        <p:spPr>
          <a:xfrm>
            <a:off x="1160980" y="2516777"/>
            <a:ext cx="10189772" cy="3660185"/>
          </a:xfrm>
        </p:spPr>
        <p:txBody>
          <a:bodyPr anchor="ctr">
            <a:normAutofit/>
          </a:bodyPr>
          <a:lstStyle/>
          <a:p>
            <a:pPr rtl="0" algn="l"/>
            <a:r>
              <a:rPr lang="zh-CN" altLang="en-US" sz="1800" dirty="0"/>
              <a:t>手机开机先选小区，但它不知道自己用的</a:t>
            </a:r>
            <a:r>
              <a:rPr lang="en-US" altLang="zh-CN" sz="1800" dirty="0"/>
              <a:t>SIM卡</a:t>
            </a:r>
            <a:r>
              <a:rPr lang="zh-CN" altLang="en-US" sz="1800" dirty="0"/>
              <a:t>卡是哪个</a:t>
            </a:r>
            <a:r>
              <a:rPr lang="en-US" altLang="zh-CN" sz="1800" dirty="0"/>
              <a:t>PLMN</a:t>
            </a:r>
            <a:r>
              <a:rPr lang="zh-CN" altLang="en-US" sz="1800" dirty="0"/>
              <a:t>手机开机后先对所有的频点进行扫描，哪个频点最好就选哪个，这时候不管是哪家运营商的，它都先听该频点的</a:t>
            </a:r>
            <a:r>
              <a:rPr lang="en-US" altLang="zh-CN" sz="1800" dirty="0"/>
              <a:t>FCCH</a:t>
            </a:r>
            <a:r>
              <a:rPr lang="zh-CN" altLang="en-US" sz="1800" dirty="0"/>
              <a:t>（频率校正信道，用于终端调到相应的频率上），再听</a:t>
            </a:r>
            <a:r>
              <a:rPr lang="en-US" altLang="zh-CN" sz="1800" dirty="0"/>
              <a:t>SCH</a:t>
            </a:r>
            <a:r>
              <a:rPr lang="zh-CN" altLang="en-US" sz="1800" dirty="0"/>
              <a:t>（同步信道，用于实现时间同步），接着收听</a:t>
            </a:r>
            <a:r>
              <a:rPr lang="en-US" altLang="zh-CN" sz="1800" dirty="0"/>
              <a:t>BCCH</a:t>
            </a:r>
            <a:r>
              <a:rPr lang="zh-CN" altLang="en-US" sz="1800" dirty="0"/>
              <a:t>（广播控制信道，用于传输通用信息），</a:t>
            </a:r>
            <a:r>
              <a:rPr lang="en-US" altLang="zh-CN" sz="1800" dirty="0"/>
              <a:t>BCCH</a:t>
            </a:r>
            <a:r>
              <a:rPr lang="zh-CN" altLang="en-US" sz="1800" dirty="0"/>
              <a:t>里有</a:t>
            </a:r>
            <a:r>
              <a:rPr lang="en-US" altLang="zh-CN" sz="1800" dirty="0"/>
              <a:t>BSIC</a:t>
            </a:r>
            <a:r>
              <a:rPr lang="zh-CN" altLang="en-US" sz="1800" dirty="0"/>
              <a:t>（基站识别码），</a:t>
            </a:r>
            <a:r>
              <a:rPr lang="en-US" altLang="zh-CN" sz="1800" dirty="0"/>
              <a:t>BSIC</a:t>
            </a:r>
            <a:r>
              <a:rPr lang="zh-CN" altLang="en-US" sz="1800" dirty="0"/>
              <a:t>里面的</a:t>
            </a:r>
            <a:r>
              <a:rPr lang="en-US" altLang="zh-CN" sz="1800" dirty="0"/>
              <a:t>NCC</a:t>
            </a:r>
            <a:r>
              <a:rPr lang="zh-CN" altLang="en-US" sz="1800" dirty="0"/>
              <a:t>（网络色码，用于识别相邻的</a:t>
            </a:r>
            <a:r>
              <a:rPr lang="en-US" altLang="zh-CN" sz="1800" dirty="0"/>
              <a:t>PLMN</a:t>
            </a:r>
            <a:r>
              <a:rPr lang="zh-CN" altLang="en-US" sz="1800" dirty="0"/>
              <a:t>网）就是区分该频点是哪家运营商的，如果不合适就选信号次强的频点继续完成上述步骤。</a:t>
            </a:r>
          </a:p>
        </p:txBody>
      </p:sp>
    </p:spTree>
    <p:extLst>
      <p:ext uri="{BB962C8B-B14F-4D97-AF65-F5344CB8AC3E}">
        <p14:creationId xmlns:p14="http://schemas.microsoft.com/office/powerpoint/2010/main" val="15878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E292-77A6-4443-A944-EBCF38F50ED5}"/>
              </a:ext>
            </a:extLst>
          </p:cNvPr>
          <p:cNvSpPr>
            <a:spLocks noGrp="1"/>
          </p:cNvSpPr>
          <p:nvPr>
            <p:ph type="title"/>
          </p:nvPr>
        </p:nvSpPr>
        <p:spPr>
          <a:xfrm>
            <a:off x="684088" y="18255"/>
            <a:ext cx="10515600" cy="1325563"/>
          </a:xfrm>
        </p:spPr>
        <p:txBody>
          <a:bodyPr/>
          <a:lstStyle/>
          <a:p>
            <a:pPr rtl="0" algn="l"/>
            <a:r>
              <a:rPr lang="en-US" altLang="zh-CN" b="1" i="0" u="none" strike="noStrike" dirty="0">
                <a:solidFill>
                  <a:srgbClr val="4F4F4F"/>
                </a:solidFill>
                <a:effectLst/>
                <a:latin typeface="PingFang SC"/>
              </a:rPr>
              <a:t>PLMN</a:t>
            </a:r>
            <a:r>
              <a:rPr lang="zh-CN" altLang="en-US" b="1" i="0" u="none" strike="noStrike" dirty="0">
                <a:solidFill>
                  <a:srgbClr val="4F4F4F"/>
                </a:solidFill>
                <a:effectLst/>
                <a:latin typeface="PingFang SC"/>
              </a:rPr>
              <a:t>选择</a:t>
            </a:r>
            <a:endParaRPr lang="zh-CN" altLang="en-US" dirty="0"/>
          </a:p>
        </p:txBody>
      </p:sp>
      <p:sp>
        <p:nvSpPr>
          <p:cNvPr id="4" name="TextBox 3">
            <a:extLst>
              <a:ext uri="{FF2B5EF4-FFF2-40B4-BE49-F238E27FC236}">
                <a16:creationId xmlns:a16="http://schemas.microsoft.com/office/drawing/2014/main" id="{B4ACFF91-36ED-449E-9159-5D63BE28A17A}"/>
              </a:ext>
            </a:extLst>
          </p:cNvPr>
          <p:cNvSpPr txBox="1"/>
          <p:nvPr/>
        </p:nvSpPr>
        <p:spPr>
          <a:xfrm>
            <a:off x="8681664" y="3305971"/>
            <a:ext cx="1107996" cy="369332"/>
          </a:xfrm>
          <a:prstGeom prst="rect">
            <a:avLst/>
          </a:prstGeom>
          <a:noFill/>
        </p:spPr>
        <p:txBody>
          <a:bodyPr wrap="none" rtlCol="0">
            <a:spAutoFit/>
          </a:bodyPr>
          <a:lstStyle/>
          <a:p>
            <a:pPr rtl="0" algn="l"/>
            <a:r>
              <a:rPr lang="zh-CN" altLang="en-US" dirty="0"/>
              <a:t>自动选择</a:t>
            </a:r>
            <a:endParaRPr lang="en-US" altLang="zh-CN" dirty="0"/>
          </a:p>
        </p:txBody>
      </p:sp>
      <p:sp>
        <p:nvSpPr>
          <p:cNvPr id="7" name="TextBox 6">
            <a:extLst>
              <a:ext uri="{FF2B5EF4-FFF2-40B4-BE49-F238E27FC236}">
                <a16:creationId xmlns:a16="http://schemas.microsoft.com/office/drawing/2014/main" id="{B3B15129-510C-4EF2-A205-7D5B8F24BC03}"/>
              </a:ext>
            </a:extLst>
          </p:cNvPr>
          <p:cNvSpPr txBox="1"/>
          <p:nvPr/>
        </p:nvSpPr>
        <p:spPr>
          <a:xfrm>
            <a:off x="8810789" y="6184883"/>
            <a:ext cx="1569660" cy="369332"/>
          </a:xfrm>
          <a:prstGeom prst="rect">
            <a:avLst/>
          </a:prstGeom>
          <a:noFill/>
        </p:spPr>
        <p:txBody>
          <a:bodyPr wrap="none" rtlCol="0">
            <a:spAutoFit/>
          </a:bodyPr>
          <a:lstStyle/>
          <a:p>
            <a:pPr rtl="0" algn="l"/>
            <a:r>
              <a:rPr lang="zh-CN" altLang="en-US" dirty="0"/>
              <a:t>手动选择选择</a:t>
            </a:r>
            <a:endParaRPr lang="en-US" altLang="zh-CN" dirty="0"/>
          </a:p>
        </p:txBody>
      </p:sp>
      <p:sp>
        <p:nvSpPr>
          <p:cNvPr id="9" name="TextBox 8">
            <a:extLst>
              <a:ext uri="{FF2B5EF4-FFF2-40B4-BE49-F238E27FC236}">
                <a16:creationId xmlns:a16="http://schemas.microsoft.com/office/drawing/2014/main" id="{69E573D8-B5D5-46BA-8748-CFCA8BC535BE}"/>
              </a:ext>
            </a:extLst>
          </p:cNvPr>
          <p:cNvSpPr txBox="1"/>
          <p:nvPr/>
        </p:nvSpPr>
        <p:spPr>
          <a:xfrm>
            <a:off x="684088" y="1413145"/>
            <a:ext cx="6097712" cy="2308324"/>
          </a:xfrm>
          <a:prstGeom prst="rect">
            <a:avLst/>
          </a:prstGeom>
          <a:noFill/>
        </p:spPr>
        <p:txBody>
          <a:bodyPr wrap="square">
            <a:spAutoFit/>
          </a:bodyPr>
          <a:lstStyle/>
          <a:p>
            <a:pPr rtl="0" algn="l"/>
            <a:r>
              <a:rPr lang="en-US" altLang="zh-CN" dirty="0"/>
              <a:t>PLMN</a:t>
            </a:r>
            <a:r>
              <a:rPr lang="zh-CN" altLang="en-US" dirty="0"/>
              <a:t>选择分为两种情况：</a:t>
            </a:r>
            <a:endParaRPr lang="en-US" altLang="zh-CN" dirty="0"/>
          </a:p>
          <a:p>
            <a:pPr rtl="0" algn="l"/>
            <a:r>
              <a:rPr lang="en-US" altLang="zh-CN" dirty="0"/>
              <a:t> </a:t>
            </a:r>
            <a:r>
              <a:rPr lang="zh-CN" altLang="en-US" dirty="0"/>
              <a:t>自动选择：</a:t>
            </a:r>
            <a:r>
              <a:rPr lang="en-US" altLang="zh-CN" dirty="0"/>
              <a:t>UE</a:t>
            </a:r>
            <a:r>
              <a:rPr lang="zh-CN" altLang="en-US" dirty="0"/>
              <a:t>根据预先设定的</a:t>
            </a:r>
            <a:r>
              <a:rPr lang="en-US" altLang="zh-CN" dirty="0"/>
              <a:t>PLMN</a:t>
            </a:r>
            <a:r>
              <a:rPr lang="zh-CN" altLang="en-US" dirty="0"/>
              <a:t>优先级标准，自主完成</a:t>
            </a:r>
            <a:r>
              <a:rPr lang="en-US" altLang="zh-CN" dirty="0"/>
              <a:t>PLMN</a:t>
            </a:r>
            <a:r>
              <a:rPr lang="zh-CN" altLang="en-US" dirty="0"/>
              <a:t>的搜索和选择。</a:t>
            </a:r>
            <a:endParaRPr lang="en-US" altLang="zh-CN" dirty="0"/>
          </a:p>
          <a:p>
            <a:pPr rtl="0" algn="l"/>
            <a:r>
              <a:rPr lang="zh-CN" altLang="en-US" b="1" i="0" u="none" strike="noStrike" dirty="0">
                <a:solidFill>
                  <a:srgbClr val="4D4D4D"/>
                </a:solidFill>
                <a:effectLst/>
                <a:latin typeface="-apple-system"/>
              </a:rPr>
              <a:t>手动选择</a:t>
            </a:r>
            <a:r>
              <a:rPr lang="zh-CN" altLang="en-US" b="0" i="0" u="none" strike="noStrike" dirty="0">
                <a:solidFill>
                  <a:srgbClr val="4D4D4D"/>
                </a:solidFill>
                <a:effectLst/>
                <a:latin typeface="-apple-system"/>
              </a:rPr>
              <a:t>：该模式下，开机只能去注册</a:t>
            </a:r>
            <a:r>
              <a:rPr lang="en-US" altLang="zh-CN" b="0" i="0" u="none" strike="noStrike" dirty="0">
                <a:solidFill>
                  <a:srgbClr val="4D4D4D"/>
                </a:solidFill>
                <a:effectLst/>
                <a:latin typeface="-apple-system"/>
              </a:rPr>
              <a:t>远程PLMN</a:t>
            </a:r>
            <a:r>
              <a:rPr lang="zh-CN" altLang="en-US" b="0" i="0" u="none" strike="noStrike" dirty="0">
                <a:solidFill>
                  <a:srgbClr val="4D4D4D"/>
                </a:solidFill>
                <a:effectLst/>
                <a:latin typeface="-apple-system"/>
              </a:rPr>
              <a:t>，不能自动搜索注册高优先级的网络，手动选网络模式会先搜索到当前可用的</a:t>
            </a:r>
            <a:r>
              <a:rPr lang="en-US" altLang="zh-CN" b="0" i="0" u="none" strike="noStrike" dirty="0">
                <a:solidFill>
                  <a:srgbClr val="4D4D4D"/>
                </a:solidFill>
                <a:effectLst/>
                <a:latin typeface="-apple-system"/>
              </a:rPr>
              <a:t>PLMN</a:t>
            </a:r>
            <a:r>
              <a:rPr lang="zh-CN" altLang="en-US" b="0" i="0" u="none" strike="noStrike" dirty="0">
                <a:solidFill>
                  <a:srgbClr val="4D4D4D"/>
                </a:solidFill>
                <a:effectLst/>
                <a:latin typeface="-apple-system"/>
              </a:rPr>
              <a:t>，只有当用户选择了其中一个</a:t>
            </a:r>
            <a:r>
              <a:rPr lang="en-US" altLang="zh-CN" b="0" i="0" u="none" strike="noStrike" dirty="0">
                <a:solidFill>
                  <a:srgbClr val="4D4D4D"/>
                </a:solidFill>
                <a:effectLst/>
                <a:latin typeface="-apple-system"/>
              </a:rPr>
              <a:t>PLMN</a:t>
            </a:r>
            <a:r>
              <a:rPr lang="zh-CN" altLang="en-US" b="0" i="0" u="none" strike="noStrike" dirty="0">
                <a:solidFill>
                  <a:srgbClr val="4D4D4D"/>
                </a:solidFill>
                <a:effectLst/>
                <a:latin typeface="-apple-system"/>
              </a:rPr>
              <a:t>之后，</a:t>
            </a:r>
            <a:r>
              <a:rPr lang="en-US" altLang="zh-CN" b="0" i="0" u="none" strike="noStrike" dirty="0">
                <a:solidFill>
                  <a:srgbClr val="4D4D4D"/>
                </a:solidFill>
                <a:effectLst/>
                <a:latin typeface="-apple-system"/>
              </a:rPr>
              <a:t>UE</a:t>
            </a:r>
            <a:r>
              <a:rPr lang="zh-CN" altLang="en-US" b="0" i="0" u="none" strike="noStrike" dirty="0">
                <a:solidFill>
                  <a:srgbClr val="4D4D4D"/>
                </a:solidFill>
                <a:effectLst/>
                <a:latin typeface="-apple-system"/>
              </a:rPr>
              <a:t>将尝试从该网络上获得服务</a:t>
            </a:r>
            <a:r>
              <a:rPr lang="en-US" altLang="zh-CN" dirty="0"/>
              <a:t> </a:t>
            </a:r>
            <a:r>
              <a:rPr lang="zh-CN" altLang="en-US" dirty="0"/>
              <a:t> </a:t>
            </a:r>
            <a:endParaRPr lang="en-US" altLang="zh-CN" dirty="0"/>
          </a:p>
          <a:p>
            <a:pPr rtl="0" algn="l"/>
            <a:endParaRPr lang="en-US" altLang="zh-CN" dirty="0"/>
          </a:p>
        </p:txBody>
      </p:sp>
      <p:pic>
        <p:nvPicPr>
          <p:cNvPr id="6" name="Picture 5">
            <a:extLst>
              <a:ext uri="{FF2B5EF4-FFF2-40B4-BE49-F238E27FC236}">
                <a16:creationId xmlns:a16="http://schemas.microsoft.com/office/drawing/2014/main" id="{28015A39-396A-4E2E-9807-7A9B32EFBF4B}"/>
              </a:ext>
            </a:extLst>
          </p:cNvPr>
          <p:cNvPicPr>
            <a:picLocks noChangeAspect="1"/>
          </p:cNvPicPr>
          <p:nvPr/>
        </p:nvPicPr>
        <p:blipFill>
          <a:blip r:embed="rId2"/>
          <a:stretch>
            <a:fillRect/>
          </a:stretch>
        </p:blipFill>
        <p:spPr>
          <a:xfrm>
            <a:off x="7401781" y="508690"/>
            <a:ext cx="4212794" cy="2738815"/>
          </a:xfrm>
          <a:prstGeom prst="rect">
            <a:avLst/>
          </a:prstGeom>
        </p:spPr>
      </p:pic>
      <p:pic>
        <p:nvPicPr>
          <p:cNvPr id="10" name="Picture 9">
            <a:extLst>
              <a:ext uri="{FF2B5EF4-FFF2-40B4-BE49-F238E27FC236}">
                <a16:creationId xmlns:a16="http://schemas.microsoft.com/office/drawing/2014/main" id="{DBFC2714-521D-42B3-AE12-2D49140CED64}"/>
              </a:ext>
            </a:extLst>
          </p:cNvPr>
          <p:cNvPicPr>
            <a:picLocks noChangeAspect="1"/>
          </p:cNvPicPr>
          <p:nvPr/>
        </p:nvPicPr>
        <p:blipFill>
          <a:blip r:embed="rId3"/>
          <a:stretch>
            <a:fillRect/>
          </a:stretch>
        </p:blipFill>
        <p:spPr>
          <a:xfrm>
            <a:off x="7449187" y="3721469"/>
            <a:ext cx="4212794" cy="2463414"/>
          </a:xfrm>
          <a:prstGeom prst="rect">
            <a:avLst/>
          </a:prstGeom>
        </p:spPr>
      </p:pic>
    </p:spTree>
    <p:extLst>
      <p:ext uri="{BB962C8B-B14F-4D97-AF65-F5344CB8AC3E}">
        <p14:creationId xmlns:p14="http://schemas.microsoft.com/office/powerpoint/2010/main" val="394107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EE8EB3FF-1043-4DB4-B9B5-ECF05E8D610C}"/>
              </a:ext>
            </a:extLst>
          </p:cNvPr>
          <p:cNvSpPr>
            <a:spLocks noGrp="1"/>
          </p:cNvSpPr>
          <p:nvPr>
            <p:ph type="title"/>
          </p:nvPr>
        </p:nvSpPr>
        <p:spPr>
          <a:xfrm>
            <a:off x="594360" y="640263"/>
            <a:ext cx="3822192" cy="1344975"/>
          </a:xfrm>
        </p:spPr>
        <p:txBody>
          <a:bodyPr vert="horz" lIns="91440" tIns="45720" rIns="91440" bIns="45720" rtlCol="0" anchor="ctr">
            <a:normAutofit/>
          </a:bodyPr>
          <a:lstStyle/>
          <a:p>
            <a:pPr rtl="0" algn="l"/>
            <a:r>
              <a:rPr lang="zh-CN" altLang="en-US" sz="3600" kern="1200">
                <a:solidFill>
                  <a:schemeClr val="bg1"/>
                </a:solidFill>
                <a:latin typeface="+mj-lt"/>
                <a:ea typeface="+mj-ea"/>
                <a:cs typeface="+mj-cs"/>
              </a:rPr>
              <a:t>小区选择</a:t>
            </a:r>
            <a:br>
              <a:rPr lang="en-US" altLang="zh-CN" sz="3600" kern="1200">
                <a:solidFill>
                  <a:schemeClr val="bg1"/>
                </a:solidFill>
                <a:latin typeface="+mj-lt"/>
                <a:ea typeface="+mj-ea"/>
                <a:cs typeface="+mj-cs"/>
              </a:rPr>
            </a:br>
            <a:endParaRPr lang="en-US" altLang="zh-CN" sz="3600" kern="1200">
              <a:solidFill>
                <a:schemeClr val="bg1"/>
              </a:solidFill>
              <a:latin typeface="+mj-lt"/>
              <a:ea typeface="+mj-ea"/>
              <a:cs typeface="+mj-cs"/>
            </a:endParaRPr>
          </a:p>
        </p:txBody>
      </p:sp>
      <p:cxnSp>
        <p:nvCxnSpPr>
          <p:cNvPr id="75" name="Straight Connector 7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260C6D-2016-48C8-B7EF-50C6C99507B2}"/>
              </a:ext>
            </a:extLst>
          </p:cNvPr>
          <p:cNvSpPr txBox="1"/>
          <p:nvPr/>
        </p:nvSpPr>
        <p:spPr>
          <a:xfrm>
            <a:off x="593610" y="2121763"/>
            <a:ext cx="3822192" cy="3773010"/>
          </a:xfrm>
          <a:prstGeom prst="rect">
            <a:avLst/>
          </a:prstGeom>
        </p:spPr>
        <p:txBody>
          <a:bodyPr vert="horz" lIns="91440" tIns="45720" rIns="91440" bIns="45720" rtlCol="0">
            <a:normAutofit/>
          </a:bodyPr>
          <a:lstStyle/>
          <a:p>
            <a:pPr indent="-228600" rtl="0" algn="l">
              <a:lnSpc>
                <a:spcPct val="90000"/>
              </a:lnSpc>
              <a:spcAft>
                <a:spcPts val="600"/>
              </a:spcAft>
              <a:buFont typeface="Arial" panose="020B0604020202020204" pitchFamily="34" charset="0"/>
              <a:buChar char="•"/>
            </a:pPr>
            <a:r>
              <a:rPr lang="zh-CN" altLang="en-US" sz="2000">
                <a:solidFill>
                  <a:schemeClr val="bg1"/>
                </a:solidFill>
              </a:rPr>
              <a:t>小区选择的目的：</a:t>
            </a:r>
            <a:r>
              <a:rPr lang="zh-CN" altLang="en-US" sz="2000" b="0" i="0" u="none" strike="noStrike">
                <a:solidFill>
                  <a:schemeClr val="bg1"/>
                </a:solidFill>
                <a:effectLst/>
              </a:rPr>
              <a:t>如果</a:t>
            </a:r>
            <a:r>
              <a:rPr lang="en-US" altLang="zh-CN" sz="2000" b="0" i="0" u="none" strike="noStrike">
                <a:solidFill>
                  <a:schemeClr val="bg1"/>
                </a:solidFill>
                <a:effectLst/>
              </a:rPr>
              <a:t>UE</a:t>
            </a:r>
            <a:r>
              <a:rPr lang="zh-CN" altLang="en-US" sz="2000" b="0" i="0" u="none" strike="noStrike">
                <a:solidFill>
                  <a:schemeClr val="bg1"/>
                </a:solidFill>
                <a:effectLst/>
              </a:rPr>
              <a:t>想要获取网络服务，就需要选择一个</a:t>
            </a:r>
            <a:r>
              <a:rPr lang="en-US" altLang="zh-CN" sz="2000" b="0" i="0" u="none" strike="noStrike">
                <a:solidFill>
                  <a:schemeClr val="bg1"/>
                </a:solidFill>
                <a:effectLst/>
              </a:rPr>
              <a:t>普鲁姆</a:t>
            </a:r>
            <a:r>
              <a:rPr lang="zh-CN" altLang="en-US" sz="2000" b="0" i="0" u="none" strike="noStrike">
                <a:solidFill>
                  <a:schemeClr val="bg1"/>
                </a:solidFill>
                <a:effectLst/>
              </a:rPr>
              <a:t>下一个小区驻留。在小区搜索过程中会搜到很多小区，需要根据小区系统消息并输入属性确认当前小区是否适合驻留</a:t>
            </a:r>
            <a:endParaRPr lang="en-US" altLang="zh-CN" sz="2000">
              <a:solidFill>
                <a:schemeClr val="bg1"/>
              </a:solidFill>
            </a:endParaRPr>
          </a:p>
        </p:txBody>
      </p:sp>
      <p:pic>
        <p:nvPicPr>
          <p:cNvPr id="1028" name="Picture 4" descr="Diagram  Description automatically generated">
            <a:extLst>
              <a:ext uri="{FF2B5EF4-FFF2-40B4-BE49-F238E27FC236}">
                <a16:creationId xmlns:a16="http://schemas.microsoft.com/office/drawing/2014/main" id="{29317AB3-7116-4585-B02F-957BF486F3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10716" y="1116660"/>
            <a:ext cx="6596652" cy="446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22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39"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0"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2"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3"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CF583F7F-DF10-44BC-85AE-BA1CC5A3C4BB}"/>
              </a:ext>
            </a:extLst>
          </p:cNvPr>
          <p:cNvSpPr>
            <a:spLocks noGrp="1"/>
          </p:cNvSpPr>
          <p:nvPr>
            <p:ph type="title"/>
          </p:nvPr>
        </p:nvSpPr>
        <p:spPr>
          <a:xfrm>
            <a:off x="466722" y="586855"/>
            <a:ext cx="3201366" cy="3387497"/>
          </a:xfrm>
        </p:spPr>
        <p:txBody>
          <a:bodyPr anchor="b">
            <a:normAutofit/>
          </a:bodyPr>
          <a:lstStyle/>
          <a:p>
            <a:pPr algn="l" rtl="0"/>
            <a:r>
              <a:rPr lang="zh-CN" altLang="en-US" sz="4000" dirty="0">
                <a:solidFill>
                  <a:srgbClr val="FFFFFF"/>
                </a:solidFill>
              </a:rPr>
              <a:t>小区选择</a:t>
            </a:r>
            <a:r>
              <a:rPr lang="en-US" altLang="zh-CN" sz="4000" dirty="0">
                <a:solidFill>
                  <a:srgbClr val="FFFFFF"/>
                </a:solidFill>
              </a:rPr>
              <a:t>（s</a:t>
            </a:r>
            <a:r>
              <a:rPr lang="zh-CN" altLang="en-US" sz="4000" dirty="0">
                <a:solidFill>
                  <a:srgbClr val="FFFFFF"/>
                </a:solidFill>
              </a:rPr>
              <a:t>基准</a:t>
            </a:r>
            <a:r>
              <a:rPr lang="en-US" altLang="zh-CN" sz="4000" dirty="0">
                <a:solidFill>
                  <a:srgbClr val="FFFFFF"/>
                </a:solidFill>
              </a:rPr>
              <a:t>）</a:t>
            </a:r>
            <a:br>
              <a:rPr lang="en-US" altLang="zh-CN" sz="4000" dirty="0">
                <a:solidFill>
                  <a:srgbClr val="FFFFFF"/>
                </a:solidFill>
              </a:rPr>
            </a:br>
            <a:endParaRPr lang="zh-CN" altLang="en-US" sz="4000" dirty="0">
              <a:solidFill>
                <a:srgbClr val="FFFFFF"/>
              </a:solidFill>
            </a:endParaRPr>
          </a:p>
        </p:txBody>
      </p:sp>
      <p:sp>
        <p:nvSpPr>
          <p:cNvPr id="3" name="Content Placeholder 2">
            <a:extLst>
              <a:ext uri="{FF2B5EF4-FFF2-40B4-BE49-F238E27FC236}">
                <a16:creationId xmlns:a16="http://schemas.microsoft.com/office/drawing/2014/main" id="{1D541B81-FA91-40F8-B25D-E9DBDBA81910}"/>
              </a:ext>
            </a:extLst>
          </p:cNvPr>
          <p:cNvSpPr>
            <a:spLocks noGrp="1"/>
          </p:cNvSpPr>
          <p:nvPr>
            <p:ph idx="1"/>
          </p:nvPr>
        </p:nvSpPr>
        <p:spPr>
          <a:xfrm>
            <a:off x="4263776" y="380144"/>
            <a:ext cx="7461502" cy="6287784"/>
          </a:xfrm>
        </p:spPr>
        <p:txBody>
          <a:bodyPr anchor="ctr">
            <a:normAutofit/>
          </a:bodyPr>
          <a:lstStyle/>
          <a:p>
            <a:pPr marL="0" indent="0" rtl="0" algn="l">
              <a:buNone/>
            </a:pPr>
            <a:r>
              <a:rPr lang="zh-CN" altLang="en-US" sz="1600" b="0" i="0" u="none" strike="noStrike" dirty="0">
                <a:effectLst/>
                <a:latin typeface="-apple-system"/>
              </a:rPr>
              <a:t>如果</a:t>
            </a:r>
            <a:r>
              <a:rPr lang="en-US" altLang="zh-CN" sz="1600" b="0" i="0" u="none" strike="noStrike" dirty="0">
                <a:effectLst/>
                <a:latin typeface="-apple-system"/>
              </a:rPr>
              <a:t>UE</a:t>
            </a:r>
            <a:r>
              <a:rPr lang="zh-CN" altLang="en-US" sz="1600" b="0" i="0" u="none" strike="noStrike" dirty="0">
                <a:effectLst/>
                <a:latin typeface="-apple-system"/>
              </a:rPr>
              <a:t>想在该小区驻留，需要满足以下条件：</a:t>
            </a:r>
            <a:endParaRPr lang="en-US" altLang="zh-CN" sz="1600" b="0" i="0" u="none" strike="noStrike" dirty="0">
              <a:effectLst/>
              <a:latin typeface="-apple-system"/>
            </a:endParaRPr>
          </a:p>
          <a:p>
            <a:pPr marL="0" indent="0" rtl="0" algn="l">
              <a:buNone/>
            </a:pPr>
            <a:r>
              <a:rPr lang="en-GB" altLang="zh-CN" sz="1600" dirty="0">
                <a:effectLst/>
                <a:latin typeface="Times New Roman" panose="02020603050405020304" pitchFamily="18" charset="0"/>
                <a:ea typeface="宋体" panose="02010600030101010101" pitchFamily="2" charset="-122"/>
              </a:rPr>
              <a:t> </a:t>
            </a:r>
            <a:r>
              <a:rPr lang="en-GB" altLang="zh-CN" sz="1600" dirty="0" err="1">
                <a:effectLst/>
                <a:latin typeface="Times New Roman" panose="02020603050405020304" pitchFamily="18" charset="0"/>
                <a:ea typeface="宋体" panose="02010600030101010101" pitchFamily="2" charset="-122"/>
              </a:rPr>
              <a:t>斯尔克斯列夫</a:t>
            </a:r>
            <a:r>
              <a:rPr lang="en-GB" altLang="zh-CN" sz="1600" dirty="0">
                <a:effectLst/>
                <a:latin typeface="Times New Roman" panose="02020603050405020304" pitchFamily="18" charset="0"/>
                <a:ea typeface="宋体" panose="02010600030101010101" pitchFamily="2" charset="-122"/>
              </a:rPr>
              <a:t>&gt; 0 和</a:t>
            </a:r>
            <a:r>
              <a:rPr lang="en-GB" altLang="zh-CN" sz="1600" dirty="0" err="1">
                <a:effectLst/>
                <a:latin typeface="Times New Roman" panose="02020603050405020304" pitchFamily="18" charset="0"/>
                <a:ea typeface="宋体" panose="02010600030101010101" pitchFamily="2" charset="-122"/>
              </a:rPr>
              <a:t>角鲨</a:t>
            </a:r>
            <a:r>
              <a:rPr lang="en-GB" altLang="zh-CN" sz="1600" dirty="0">
                <a:effectLst/>
                <a:latin typeface="Times New Roman" panose="02020603050405020304" pitchFamily="18" charset="0"/>
                <a:ea typeface="宋体" panose="02010600030101010101" pitchFamily="2" charset="-122"/>
              </a:rPr>
              <a:t>&gt; 0</a:t>
            </a:r>
          </a:p>
          <a:p>
            <a:pPr marL="0" indent="0" rtl="0" algn="l">
              <a:buNone/>
            </a:pPr>
            <a:r>
              <a:rPr lang="en-GB" altLang="zh-CN" sz="1600" dirty="0" err="1">
                <a:latin typeface="Times New Roman" panose="02020603050405020304" pitchFamily="18" charset="0"/>
                <a:ea typeface="宋体" panose="02010600030101010101" pitchFamily="2" charset="-122"/>
              </a:rPr>
              <a:t>斯尔克斯列夫</a:t>
            </a:r>
            <a:r>
              <a:rPr lang="en-GB" altLang="zh-CN" sz="1600" dirty="0">
                <a:latin typeface="Times New Roman" panose="02020603050405020304" pitchFamily="18" charset="0"/>
                <a:ea typeface="宋体" panose="02010600030101010101" pitchFamily="2" charset="-122"/>
              </a:rPr>
              <a:t>：</a:t>
            </a:r>
            <a:r>
              <a:rPr lang="zh-CN" altLang="en-US" sz="1600" dirty="0">
                <a:latin typeface="Times New Roman" panose="02020603050405020304" pitchFamily="18" charset="0"/>
                <a:ea typeface="宋体" panose="02010600030101010101" pitchFamily="2" charset="-122"/>
              </a:rPr>
              <a:t>小区选择接受值，单位</a:t>
            </a:r>
            <a:r>
              <a:rPr lang="en-US" altLang="zh-CN" sz="1600" dirty="0">
                <a:latin typeface="Times New Roman" panose="02020603050405020304" pitchFamily="18" charset="0"/>
                <a:ea typeface="宋体" panose="02010600030101010101" pitchFamily="2" charset="-122"/>
              </a:rPr>
              <a:t>D b</a:t>
            </a:r>
          </a:p>
          <a:p>
            <a:pPr marL="0" indent="0" rtl="0" algn="l">
              <a:buNone/>
            </a:pPr>
            <a:r>
              <a:rPr lang="en-US" altLang="zh-CN" sz="1600" dirty="0" err="1">
                <a:effectLst/>
                <a:latin typeface="Times New Roman" panose="02020603050405020304" pitchFamily="18" charset="0"/>
                <a:ea typeface="宋体" panose="02010600030101010101" pitchFamily="2" charset="-122"/>
              </a:rPr>
              <a:t>角鲨</a:t>
            </a:r>
            <a:r>
              <a:rPr lang="zh-CN" altLang="en-US" sz="1600" dirty="0">
                <a:effectLst/>
                <a:latin typeface="Times New Roman" panose="02020603050405020304" pitchFamily="18" charset="0"/>
                <a:ea typeface="宋体" panose="02010600030101010101" pitchFamily="2" charset="-122"/>
              </a:rPr>
              <a:t>：小区选择质量值，单位为</a:t>
            </a:r>
            <a:r>
              <a:rPr lang="en-US" altLang="zh-CN" sz="1600" dirty="0">
                <a:effectLst/>
                <a:latin typeface="Times New Roman" panose="02020603050405020304" pitchFamily="18" charset="0"/>
                <a:ea typeface="宋体" panose="02010600030101010101" pitchFamily="2" charset="-122"/>
              </a:rPr>
              <a:t>D b</a:t>
            </a:r>
            <a:endParaRPr lang="en-GB" altLang="zh-CN" sz="1600" dirty="0">
              <a:effectLst/>
              <a:latin typeface="Times New Roman" panose="02020603050405020304" pitchFamily="18" charset="0"/>
              <a:ea typeface="宋体" panose="02010600030101010101" pitchFamily="2" charset="-122"/>
            </a:endParaRPr>
          </a:p>
          <a:p>
            <a:pPr marL="0" indent="0" rtl="0" algn="l">
              <a:buNone/>
            </a:pPr>
            <a:r>
              <a:rPr lang="zh-CN" altLang="en-US" sz="1600" dirty="0">
                <a:latin typeface="Times New Roman" panose="02020603050405020304" pitchFamily="18" charset="0"/>
                <a:ea typeface="宋体" panose="02010600030101010101" pitchFamily="2" charset="-122"/>
              </a:rPr>
              <a:t>其中：</a:t>
            </a:r>
            <a:endParaRPr lang="en-GB" altLang="zh-CN" sz="1600" dirty="0">
              <a:effectLst/>
              <a:latin typeface="Times New Roman" panose="02020603050405020304" pitchFamily="18" charset="0"/>
              <a:ea typeface="宋体" panose="02010600030101010101" pitchFamily="2" charset="-122"/>
            </a:endParaRPr>
          </a:p>
          <a:p>
            <a:pPr marL="0" indent="0" hangingPunct="0" rtl="0" algn="l">
              <a:spcAft>
                <a:spcPts val="900"/>
              </a:spcAft>
              <a:buNone/>
            </a:pPr>
            <a:r>
              <a:rPr lang="en-GB" altLang="zh-CN" sz="1600" dirty="0" err="1">
                <a:effectLst/>
                <a:latin typeface="Times New Roman" panose="02020603050405020304" pitchFamily="18" charset="0"/>
                <a:ea typeface="宋体" panose="02010600030101010101" pitchFamily="2" charset="-122"/>
              </a:rPr>
              <a:t>斯尔克斯列夫</a:t>
            </a:r>
            <a:r>
              <a:rPr lang="en-GB" altLang="zh-CN" sz="1600" dirty="0">
                <a:effectLst/>
                <a:latin typeface="Times New Roman" panose="02020603050405020304" pitchFamily="18" charset="0"/>
                <a:ea typeface="宋体" panose="02010600030101010101" pitchFamily="2" charset="-122"/>
              </a:rPr>
              <a:t>=</a:t>
            </a:r>
            <a:r>
              <a:rPr lang="en-GB" altLang="zh-CN" sz="1600" dirty="0" err="1">
                <a:effectLst/>
                <a:latin typeface="Times New Roman" panose="02020603050405020304" pitchFamily="18" charset="0"/>
                <a:ea typeface="宋体" panose="02010600030101010101" pitchFamily="2" charset="-122"/>
              </a:rPr>
              <a:t>问</a:t>
            </a:r>
            <a:r>
              <a:rPr lang="en-GB" altLang="zh-CN" sz="1600" baseline="-25000" dirty="0" err="1">
                <a:effectLst/>
                <a:latin typeface="Times New Roman" panose="02020603050405020304" pitchFamily="18" charset="0"/>
                <a:ea typeface="宋体" panose="02010600030101010101" pitchFamily="2" charset="-122"/>
              </a:rPr>
              <a:t>接收值测量</a:t>
            </a:r>
            <a:r>
              <a:rPr lang="en-GB" altLang="zh-CN" sz="1600" dirty="0">
                <a:effectLst/>
                <a:latin typeface="Times New Roman" panose="02020603050405020304" pitchFamily="18" charset="0"/>
                <a:ea typeface="宋体" panose="02010600030101010101" pitchFamily="2" charset="-122"/>
              </a:rPr>
              <a:t>–（</a:t>
            </a:r>
            <a:r>
              <a:rPr lang="en-GB" altLang="zh-CN" sz="1600" dirty="0" err="1">
                <a:effectLst/>
                <a:latin typeface="Times New Roman" panose="02020603050405020304" pitchFamily="18" charset="0"/>
                <a:ea typeface="宋体" panose="02010600030101010101" pitchFamily="2" charset="-122"/>
              </a:rPr>
              <a:t>问</a:t>
            </a:r>
            <a:r>
              <a:rPr lang="en-GB" altLang="zh-CN" sz="1600" baseline="-25000" dirty="0" err="1">
                <a:effectLst/>
                <a:latin typeface="Times New Roman" panose="02020603050405020304" pitchFamily="18" charset="0"/>
                <a:ea typeface="宋体" panose="02010600030101010101" pitchFamily="2" charset="-122"/>
              </a:rPr>
              <a:t>右旋升力最小值</a:t>
            </a:r>
            <a:r>
              <a:rPr lang="en-GB" altLang="zh-CN" sz="1600" dirty="0">
                <a:effectLst/>
                <a:latin typeface="Times New Roman" panose="02020603050405020304" pitchFamily="18" charset="0"/>
                <a:ea typeface="宋体" panose="02010600030101010101" pitchFamily="2" charset="-122"/>
              </a:rPr>
              <a:t>+</a:t>
            </a:r>
            <a:r>
              <a:rPr lang="en-GB" altLang="zh-CN" sz="1600" dirty="0" err="1">
                <a:effectLst/>
                <a:latin typeface="Times New Roman" panose="02020603050405020304" pitchFamily="18" charset="0"/>
                <a:ea typeface="宋体" panose="02010600030101010101" pitchFamily="2" charset="-122"/>
              </a:rPr>
              <a:t>问</a:t>
            </a:r>
            <a:r>
              <a:rPr lang="en-GB" altLang="zh-CN" sz="1600" baseline="-25000" dirty="0" err="1">
                <a:effectLst/>
                <a:latin typeface="Times New Roman" panose="02020603050405020304" pitchFamily="18" charset="0"/>
                <a:ea typeface="宋体" panose="02010600030101010101" pitchFamily="2" charset="-122"/>
              </a:rPr>
              <a:t>rxlevmin 偏移量</a:t>
            </a:r>
            <a:r>
              <a:rPr lang="en-GB" altLang="zh-CN" sz="1600" dirty="0">
                <a:effectLst/>
                <a:latin typeface="Times New Roman" panose="02020603050405020304" pitchFamily="18" charset="0"/>
                <a:ea typeface="宋体" panose="02010600030101010101" pitchFamily="2" charset="-122"/>
              </a:rPr>
              <a:t>)–</a:t>
            </a:r>
            <a:r>
              <a:rPr lang="en-GB" altLang="zh-CN" sz="1600" dirty="0" err="1">
                <a:effectLst/>
                <a:latin typeface="Times New Roman" panose="02020603050405020304" pitchFamily="18" charset="0"/>
                <a:ea typeface="宋体" panose="02010600030101010101" pitchFamily="2" charset="-122"/>
              </a:rPr>
              <a:t>磷</a:t>
            </a:r>
            <a:r>
              <a:rPr lang="en-GB" altLang="zh-CN" sz="1600" baseline="-25000" dirty="0" err="1">
                <a:effectLst/>
                <a:latin typeface="Times New Roman" panose="02020603050405020304" pitchFamily="18" charset="0"/>
                <a:ea typeface="宋体" panose="02010600030101010101" pitchFamily="2" charset="-122"/>
              </a:rPr>
              <a:t>赔偿</a:t>
            </a:r>
            <a:r>
              <a:rPr lang="en-GB" altLang="zh-CN" sz="1600" baseline="-25000" dirty="0">
                <a:effectLst/>
                <a:latin typeface="Times New Roman" panose="02020603050405020304" pitchFamily="18" charset="0"/>
                <a:ea typeface="宋体" panose="02010600030101010101" pitchFamily="2" charset="-122"/>
              </a:rPr>
              <a:t> </a:t>
            </a:r>
            <a:r>
              <a:rPr lang="en-GB" altLang="zh-CN" sz="1600" dirty="0">
                <a:effectLst/>
                <a:latin typeface="Times New Roman" panose="02020603050405020304" pitchFamily="18" charset="0"/>
                <a:ea typeface="宋体" panose="02010600030101010101" pitchFamily="2" charset="-122"/>
              </a:rPr>
              <a:t>-</a:t>
            </a:r>
            <a:r>
              <a:rPr lang="en-GB" altLang="zh-CN" sz="1600" dirty="0" err="1">
                <a:effectLst/>
                <a:latin typeface="Times New Roman" panose="02020603050405020304" pitchFamily="18" charset="0"/>
                <a:ea typeface="宋体" panose="02010600030101010101" pitchFamily="2" charset="-122"/>
              </a:rPr>
              <a:t>偏移量</a:t>
            </a:r>
            <a:r>
              <a:rPr lang="en-GB" altLang="zh-CN" sz="1600" baseline="-25000" dirty="0" err="1">
                <a:effectLst/>
                <a:latin typeface="Times New Roman" panose="02020603050405020304" pitchFamily="18" charset="0"/>
                <a:ea typeface="宋体" panose="02010600030101010101" pitchFamily="2" charset="-122"/>
              </a:rPr>
              <a:t>温度</a:t>
            </a:r>
            <a:endParaRPr lang="zh-CN" altLang="zh-CN" sz="1600" dirty="0">
              <a:effectLst/>
              <a:latin typeface="Times New Roman" panose="02020603050405020304" pitchFamily="18" charset="0"/>
              <a:ea typeface="宋体" panose="02010600030101010101" pitchFamily="2" charset="-122"/>
            </a:endParaRPr>
          </a:p>
          <a:p>
            <a:pPr marL="0" indent="0" rtl="0" algn="l">
              <a:buNone/>
            </a:pPr>
            <a:r>
              <a:rPr lang="en-GB" altLang="zh-CN" sz="1600" dirty="0" err="1">
                <a:effectLst/>
                <a:latin typeface="Times New Roman" panose="02020603050405020304" pitchFamily="18" charset="0"/>
                <a:ea typeface="宋体" panose="02010600030101010101" pitchFamily="2" charset="-122"/>
              </a:rPr>
              <a:t>角鲨</a:t>
            </a:r>
            <a:r>
              <a:rPr lang="en-GB" altLang="zh-CN" sz="1600" dirty="0">
                <a:effectLst/>
                <a:latin typeface="Times New Roman" panose="02020603050405020304" pitchFamily="18" charset="0"/>
                <a:ea typeface="宋体" panose="02010600030101010101" pitchFamily="2" charset="-122"/>
              </a:rPr>
              <a:t>=</a:t>
            </a:r>
            <a:r>
              <a:rPr lang="en-GB" altLang="zh-CN" sz="1600" dirty="0" err="1">
                <a:effectLst/>
                <a:latin typeface="Times New Roman" panose="02020603050405020304" pitchFamily="18" charset="0"/>
                <a:ea typeface="宋体" panose="02010600030101010101" pitchFamily="2" charset="-122"/>
              </a:rPr>
              <a:t>问</a:t>
            </a:r>
            <a:r>
              <a:rPr lang="en-GB" altLang="zh-CN" sz="1600" baseline="-25000" dirty="0" err="1">
                <a:effectLst/>
                <a:latin typeface="Times New Roman" panose="02020603050405020304" pitchFamily="18" charset="0"/>
                <a:ea typeface="宋体" panose="02010600030101010101" pitchFamily="2" charset="-122"/>
              </a:rPr>
              <a:t>夸梅亚斯</a:t>
            </a:r>
            <a:r>
              <a:rPr lang="en-GB" altLang="zh-CN" sz="1600" dirty="0">
                <a:effectLst/>
                <a:latin typeface="Times New Roman" panose="02020603050405020304" pitchFamily="18" charset="0"/>
                <a:ea typeface="宋体" panose="02010600030101010101" pitchFamily="2" charset="-122"/>
              </a:rPr>
              <a:t>–（</a:t>
            </a:r>
            <a:r>
              <a:rPr lang="en-GB" altLang="zh-CN" sz="1600" dirty="0" err="1">
                <a:effectLst/>
                <a:latin typeface="Times New Roman" panose="02020603050405020304" pitchFamily="18" charset="0"/>
                <a:ea typeface="宋体" panose="02010600030101010101" pitchFamily="2" charset="-122"/>
              </a:rPr>
              <a:t>问</a:t>
            </a:r>
            <a:r>
              <a:rPr lang="en-GB" altLang="zh-CN" sz="1600" baseline="-25000" dirty="0" err="1">
                <a:effectLst/>
                <a:latin typeface="Times New Roman" panose="02020603050405020304" pitchFamily="18" charset="0"/>
                <a:ea typeface="宋体" panose="02010600030101010101" pitchFamily="2" charset="-122"/>
              </a:rPr>
              <a:t>奎明</a:t>
            </a:r>
            <a:r>
              <a:rPr lang="en-GB" altLang="zh-CN" sz="1600" dirty="0">
                <a:effectLst/>
                <a:latin typeface="Times New Roman" panose="02020603050405020304" pitchFamily="18" charset="0"/>
                <a:ea typeface="宋体" panose="02010600030101010101" pitchFamily="2" charset="-122"/>
              </a:rPr>
              <a:t>+</a:t>
            </a:r>
            <a:r>
              <a:rPr lang="en-GB" altLang="zh-CN" sz="1600" dirty="0" err="1">
                <a:effectLst/>
                <a:latin typeface="Times New Roman" panose="02020603050405020304" pitchFamily="18" charset="0"/>
                <a:ea typeface="宋体" panose="02010600030101010101" pitchFamily="2" charset="-122"/>
              </a:rPr>
              <a:t>问</a:t>
            </a:r>
            <a:r>
              <a:rPr lang="en-GB" altLang="zh-CN" sz="1600" baseline="-25000" dirty="0" err="1">
                <a:effectLst/>
                <a:latin typeface="Times New Roman" panose="02020603050405020304" pitchFamily="18" charset="0"/>
                <a:ea typeface="宋体" panose="02010600030101010101" pitchFamily="2" charset="-122"/>
              </a:rPr>
              <a:t>质量偏移</a:t>
            </a:r>
            <a:r>
              <a:rPr lang="en-GB" altLang="zh-CN" sz="1600" dirty="0">
                <a:effectLst/>
                <a:latin typeface="Times New Roman" panose="02020603050405020304" pitchFamily="18" charset="0"/>
                <a:ea typeface="宋体" panose="02010600030101010101" pitchFamily="2" charset="-122"/>
              </a:rPr>
              <a:t>) –</a:t>
            </a:r>
            <a:r>
              <a:rPr lang="en-GB" altLang="zh-CN" sz="1600" dirty="0" err="1">
                <a:effectLst/>
                <a:latin typeface="Times New Roman" panose="02020603050405020304" pitchFamily="18" charset="0"/>
                <a:ea typeface="宋体" panose="02010600030101010101" pitchFamily="2" charset="-122"/>
              </a:rPr>
              <a:t>偏移量</a:t>
            </a:r>
            <a:r>
              <a:rPr lang="en-GB" altLang="zh-CN" sz="1600" baseline="-25000" dirty="0" err="1">
                <a:effectLst/>
                <a:latin typeface="Times New Roman" panose="02020603050405020304" pitchFamily="18" charset="0"/>
                <a:ea typeface="宋体" panose="02010600030101010101" pitchFamily="2" charset="-122"/>
              </a:rPr>
              <a:t>温度</a:t>
            </a:r>
            <a:endParaRPr lang="en-GB" altLang="zh-CN" sz="1600" baseline="-25000" dirty="0">
              <a:effectLst/>
              <a:latin typeface="Times New Roman" panose="02020603050405020304" pitchFamily="18" charset="0"/>
              <a:ea typeface="宋体" panose="02010600030101010101" pitchFamily="2" charset="-122"/>
            </a:endParaRPr>
          </a:p>
          <a:p>
            <a:pPr marL="0" indent="0" rtl="0" algn="l">
              <a:buNone/>
            </a:pPr>
            <a:endParaRPr lang="en-GB" altLang="zh-CN" sz="1600" baseline="-25000" dirty="0">
              <a:effectLst/>
              <a:latin typeface="Times New Roman" panose="02020603050405020304" pitchFamily="18" charset="0"/>
              <a:ea typeface="宋体" panose="02010600030101010101" pitchFamily="2" charset="-122"/>
            </a:endParaRPr>
          </a:p>
          <a:p>
            <a:pPr marL="0" indent="0" rtl="0" algn="l">
              <a:buNone/>
            </a:pPr>
            <a:r>
              <a:rPr lang="en-US" altLang="zh-CN" sz="1400" i="0" u="none" strike="noStrike" dirty="0" err="1">
                <a:effectLst/>
                <a:latin typeface="PingFang SC"/>
              </a:rPr>
              <a:t>测量值</a:t>
            </a:r>
            <a:r>
              <a:rPr lang="en-US" altLang="zh-CN" sz="1400" i="0" u="none" strike="noStrike" dirty="0">
                <a:effectLst/>
                <a:latin typeface="PingFang SC"/>
              </a:rPr>
              <a:t>：</a:t>
            </a:r>
            <a:r>
              <a:rPr lang="zh-CN" altLang="en-US" sz="1400" i="0" u="none" strike="noStrike" dirty="0">
                <a:effectLst/>
                <a:latin typeface="PingFang SC"/>
              </a:rPr>
              <a:t>测量小区的</a:t>
            </a:r>
            <a:r>
              <a:rPr lang="en-US" altLang="zh-CN" sz="1400" i="0" u="none" strike="noStrike" dirty="0">
                <a:effectLst/>
                <a:latin typeface="PingFang SC"/>
              </a:rPr>
              <a:t>RSRP</a:t>
            </a:r>
            <a:r>
              <a:rPr lang="zh-CN" altLang="en-US" sz="1400" i="0" u="none" strike="noStrike" dirty="0">
                <a:effectLst/>
                <a:latin typeface="PingFang SC"/>
              </a:rPr>
              <a:t>值</a:t>
            </a:r>
            <a:endParaRPr lang="en-US" altLang="zh-CN" sz="1400" i="0" u="none" strike="noStrike" dirty="0">
              <a:effectLst/>
              <a:latin typeface="PingFang SC"/>
            </a:endParaRPr>
          </a:p>
          <a:p>
            <a:pPr marL="0" indent="0" rtl="0" algn="l">
              <a:buNone/>
            </a:pPr>
            <a:r>
              <a:rPr lang="en-US" altLang="zh-CN" sz="1400" i="0" u="none" strike="noStrike" dirty="0" err="1">
                <a:effectLst/>
                <a:latin typeface="PingFang SC"/>
              </a:rPr>
              <a:t>Qrxlevmin</a:t>
            </a:r>
            <a:r>
              <a:rPr lang="en-US" altLang="zh-CN" sz="1400" dirty="0">
                <a:latin typeface="-apple-system"/>
              </a:rPr>
              <a:t>：</a:t>
            </a:r>
            <a:r>
              <a:rPr lang="zh-CN" altLang="en-US" sz="1400" dirty="0">
                <a:latin typeface="-apple-system"/>
              </a:rPr>
              <a:t>小区中</a:t>
            </a:r>
            <a:r>
              <a:rPr lang="en-US" altLang="zh-CN" sz="1400" dirty="0">
                <a:latin typeface="-apple-system"/>
              </a:rPr>
              <a:t>RSRP</a:t>
            </a:r>
            <a:r>
              <a:rPr lang="zh-CN" altLang="en-US" sz="1400" dirty="0">
                <a:latin typeface="-apple-system"/>
              </a:rPr>
              <a:t>最小接收强度要求，单位</a:t>
            </a:r>
            <a:r>
              <a:rPr lang="en-US" altLang="zh-CN" sz="1400" dirty="0">
                <a:latin typeface="-apple-system"/>
              </a:rPr>
              <a:t>D b</a:t>
            </a:r>
            <a:r>
              <a:rPr lang="zh-CN" altLang="en-US" sz="1400" dirty="0">
                <a:latin typeface="-apple-system"/>
              </a:rPr>
              <a:t>，来自广播消息中</a:t>
            </a:r>
            <a:r>
              <a:rPr lang="en-US" altLang="zh-CN" sz="1400" dirty="0">
                <a:latin typeface="-apple-system"/>
              </a:rPr>
              <a:t>SIB1、SIB2、SIB4</a:t>
            </a:r>
            <a:r>
              <a:rPr lang="zh-CN" altLang="en-US" sz="1400" dirty="0">
                <a:latin typeface="-apple-system"/>
              </a:rPr>
              <a:t>中获得。</a:t>
            </a:r>
            <a:endParaRPr lang="en-US" altLang="zh-CN" sz="1400" dirty="0">
              <a:latin typeface="-apple-system"/>
            </a:endParaRPr>
          </a:p>
          <a:p>
            <a:pPr marL="0" indent="0" rtl="0" algn="l">
              <a:buNone/>
            </a:pPr>
            <a:r>
              <a:rPr lang="en-US" altLang="zh-CN" sz="1400" dirty="0" err="1">
                <a:latin typeface="-apple-system"/>
              </a:rPr>
              <a:t>Qrxlevminoffset</a:t>
            </a:r>
            <a:r>
              <a:rPr lang="zh-CN" altLang="en-US" sz="1400" dirty="0">
                <a:latin typeface="-apple-system"/>
              </a:rPr>
              <a:t>： 驻留在</a:t>
            </a:r>
            <a:r>
              <a:rPr lang="en-US" altLang="zh-CN" sz="1400" dirty="0">
                <a:latin typeface="-apple-system"/>
              </a:rPr>
              <a:t>虚拟专用移动网络</a:t>
            </a:r>
            <a:r>
              <a:rPr lang="zh-CN" altLang="en-US" sz="1400" dirty="0">
                <a:latin typeface="-apple-system"/>
              </a:rPr>
              <a:t>上轮循环搜索优先级</a:t>
            </a:r>
            <a:r>
              <a:rPr lang="en-US" altLang="zh-CN" sz="1400" dirty="0">
                <a:latin typeface="-apple-system"/>
              </a:rPr>
              <a:t>PLMN</a:t>
            </a:r>
            <a:r>
              <a:rPr lang="zh-CN" altLang="en-US" sz="1400" dirty="0">
                <a:latin typeface="-apple-system"/>
              </a:rPr>
              <a:t>时，采用</a:t>
            </a:r>
            <a:r>
              <a:rPr lang="en-US" altLang="zh-CN" sz="1400" dirty="0" err="1">
                <a:latin typeface="-apple-system"/>
              </a:rPr>
              <a:t>斯尔克斯列夫</a:t>
            </a:r>
            <a:r>
              <a:rPr lang="zh-CN" altLang="en-US" sz="1400" dirty="0">
                <a:latin typeface="-apple-system"/>
              </a:rPr>
              <a:t>评估小区质量时，为阻止队列效应，对信号</a:t>
            </a:r>
            <a:r>
              <a:rPr lang="en-US" altLang="zh-CN" sz="1400" dirty="0" err="1">
                <a:latin typeface="-apple-system"/>
              </a:rPr>
              <a:t>Qrxlevmin</a:t>
            </a:r>
            <a:r>
              <a:rPr lang="zh-CN" altLang="en-US" sz="1400" dirty="0">
                <a:latin typeface="-apple-system"/>
              </a:rPr>
              <a:t>进行的偏移值</a:t>
            </a:r>
            <a:endParaRPr lang="en-US" altLang="zh-CN" sz="1400" dirty="0">
              <a:latin typeface="-apple-system"/>
            </a:endParaRPr>
          </a:p>
          <a:p>
            <a:pPr marL="0" indent="0" rtl="0" algn="l">
              <a:buNone/>
            </a:pPr>
            <a:r>
              <a:rPr lang="en-US" altLang="zh-CN" sz="1400" dirty="0" err="1">
                <a:latin typeface="-apple-system"/>
              </a:rPr>
              <a:t>P补偿</a:t>
            </a:r>
            <a:r>
              <a:rPr lang="zh-CN" altLang="en-US" sz="1400" dirty="0">
                <a:latin typeface="-apple-system"/>
              </a:rPr>
              <a:t>： 力量惩罚值</a:t>
            </a:r>
            <a:endParaRPr lang="en-US" altLang="zh-CN" sz="1400" dirty="0">
              <a:latin typeface="-apple-system"/>
            </a:endParaRPr>
          </a:p>
          <a:p>
            <a:pPr marL="0" indent="0" rtl="0" algn="l">
              <a:buNone/>
            </a:pPr>
            <a:r>
              <a:rPr lang="en-US" altLang="zh-CN" sz="1400" dirty="0" err="1">
                <a:latin typeface="-apple-system"/>
              </a:rPr>
              <a:t>补偿温度</a:t>
            </a:r>
            <a:r>
              <a:rPr lang="zh-CN" altLang="en-US" sz="1400" dirty="0">
                <a:latin typeface="-apple-system"/>
              </a:rPr>
              <a:t>：临时偏移量，查看</a:t>
            </a:r>
            <a:r>
              <a:rPr lang="en-US" altLang="zh-CN" sz="1400" dirty="0">
                <a:latin typeface="-apple-system"/>
              </a:rPr>
              <a:t>TS 38.331[29]</a:t>
            </a:r>
            <a:r>
              <a:rPr lang="zh-CN" altLang="en-US" sz="1400" dirty="0">
                <a:latin typeface="-apple-system"/>
              </a:rPr>
              <a:t>建立失败的连接的小区，规定单位为</a:t>
            </a:r>
            <a:r>
              <a:rPr lang="en-US" altLang="zh-CN" sz="1400" dirty="0">
                <a:latin typeface="-apple-system"/>
              </a:rPr>
              <a:t>D b</a:t>
            </a:r>
          </a:p>
          <a:p>
            <a:pPr marL="0" indent="0" rtl="0" algn="l">
              <a:buNone/>
            </a:pPr>
            <a:r>
              <a:rPr lang="en-US" altLang="zh-CN" sz="1400" dirty="0" err="1">
                <a:latin typeface="-apple-system"/>
              </a:rPr>
              <a:t>夸尔梅斯</a:t>
            </a:r>
            <a:r>
              <a:rPr lang="en-US" altLang="zh-CN" sz="1400" dirty="0">
                <a:latin typeface="-apple-system"/>
              </a:rPr>
              <a:t>：</a:t>
            </a:r>
            <a:r>
              <a:rPr lang="zh-CN" altLang="en-US" sz="1400" dirty="0">
                <a:latin typeface="-apple-system"/>
              </a:rPr>
              <a:t>测量小区的</a:t>
            </a:r>
            <a:r>
              <a:rPr lang="en-US" altLang="zh-CN" sz="1400" dirty="0">
                <a:latin typeface="-apple-system"/>
              </a:rPr>
              <a:t>RSRQ</a:t>
            </a:r>
            <a:r>
              <a:rPr lang="zh-CN" altLang="en-US" sz="1400" dirty="0">
                <a:latin typeface="-apple-system"/>
              </a:rPr>
              <a:t>值</a:t>
            </a:r>
            <a:endParaRPr lang="en-US" altLang="zh-CN" sz="1400" dirty="0">
              <a:latin typeface="-apple-system"/>
            </a:endParaRPr>
          </a:p>
          <a:p>
            <a:pPr marL="0" indent="0" rtl="0" algn="l">
              <a:buNone/>
            </a:pPr>
            <a:r>
              <a:rPr lang="en-US" altLang="zh-CN" sz="1400" dirty="0" err="1">
                <a:latin typeface="-apple-system"/>
              </a:rPr>
              <a:t>奎尔敏</a:t>
            </a:r>
            <a:r>
              <a:rPr lang="zh-CN" altLang="en-US" sz="1400" dirty="0">
                <a:latin typeface="-apple-system"/>
              </a:rPr>
              <a:t>：小区中</a:t>
            </a:r>
            <a:r>
              <a:rPr lang="en-US" altLang="zh-CN" sz="1400" dirty="0">
                <a:latin typeface="-apple-system"/>
              </a:rPr>
              <a:t>RSRQ</a:t>
            </a:r>
            <a:r>
              <a:rPr lang="zh-CN" altLang="en-US" sz="1400" dirty="0">
                <a:latin typeface="-apple-system"/>
              </a:rPr>
              <a:t>最小接受强度要求，单位为</a:t>
            </a:r>
            <a:r>
              <a:rPr lang="en-US" altLang="zh-CN" sz="1400" dirty="0">
                <a:latin typeface="-apple-system"/>
              </a:rPr>
              <a:t>D b</a:t>
            </a:r>
          </a:p>
          <a:p>
            <a:pPr marL="0" indent="0" rtl="0" algn="l">
              <a:buNone/>
            </a:pPr>
            <a:r>
              <a:rPr lang="en-US" altLang="zh-CN" sz="1400" dirty="0" err="1">
                <a:latin typeface="-apple-system"/>
              </a:rPr>
              <a:t>Qqualminoffset</a:t>
            </a:r>
            <a:r>
              <a:rPr lang="zh-CN" altLang="en-US" sz="1400" dirty="0">
                <a:latin typeface="-apple-system"/>
              </a:rPr>
              <a:t>： 驻留在</a:t>
            </a:r>
            <a:r>
              <a:rPr lang="en-US" altLang="zh-CN" sz="1400" dirty="0">
                <a:latin typeface="-apple-system"/>
              </a:rPr>
              <a:t>虚拟专用移动网络</a:t>
            </a:r>
            <a:r>
              <a:rPr lang="zh-CN" altLang="en-US" sz="1400" dirty="0">
                <a:latin typeface="-apple-system"/>
              </a:rPr>
              <a:t>上轮循环搜索优先级</a:t>
            </a:r>
            <a:r>
              <a:rPr lang="en-US" altLang="zh-CN" sz="1400" dirty="0">
                <a:latin typeface="-apple-system"/>
              </a:rPr>
              <a:t>PLMN</a:t>
            </a:r>
            <a:r>
              <a:rPr lang="zh-CN" altLang="en-US" sz="1400" dirty="0">
                <a:latin typeface="-apple-system"/>
              </a:rPr>
              <a:t>时，采用</a:t>
            </a:r>
            <a:r>
              <a:rPr lang="en-US" altLang="zh-CN" sz="1400" dirty="0" err="1">
                <a:latin typeface="-apple-system"/>
              </a:rPr>
              <a:t>角鲨</a:t>
            </a:r>
            <a:r>
              <a:rPr lang="zh-CN" altLang="en-US" sz="1400" dirty="0">
                <a:latin typeface="-apple-system"/>
              </a:rPr>
              <a:t>评估小区质量时，为阻止队列效应，对信号</a:t>
            </a:r>
            <a:r>
              <a:rPr lang="en-US" altLang="zh-CN" sz="1400" dirty="0" err="1">
                <a:latin typeface="-apple-system"/>
              </a:rPr>
              <a:t>Qrxlevmin</a:t>
            </a:r>
            <a:r>
              <a:rPr lang="zh-CN" altLang="en-US" sz="1400" dirty="0">
                <a:latin typeface="-apple-system"/>
              </a:rPr>
              <a:t>进行的偏移值</a:t>
            </a:r>
            <a:endParaRPr lang="en-US" altLang="zh-CN" sz="1400" dirty="0">
              <a:latin typeface="-apple-system"/>
            </a:endParaRPr>
          </a:p>
          <a:p>
            <a:pPr rtl="0" algn="l"/>
            <a:endParaRPr lang="zh-CN" altLang="en-US" sz="1300" dirty="0"/>
          </a:p>
          <a:p>
            <a:pPr rtl="0" algn="l"/>
            <a:endParaRPr lang="en-US" altLang="zh-CN" sz="1300" dirty="0">
              <a:latin typeface="-apple-system"/>
              <a:ea typeface="宋体" panose="02010600030101010101" pitchFamily="2" charset="-122"/>
            </a:endParaRPr>
          </a:p>
          <a:p>
            <a:pPr rtl="0" algn="l"/>
            <a:endParaRPr lang="zh-CN" altLang="en-US" sz="1300" dirty="0"/>
          </a:p>
        </p:txBody>
      </p:sp>
    </p:spTree>
    <p:extLst>
      <p:ext uri="{BB962C8B-B14F-4D97-AF65-F5344CB8AC3E}">
        <p14:creationId xmlns:p14="http://schemas.microsoft.com/office/powerpoint/2010/main" val="1913767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69F163FF3AB47BC2445307C6E408A" ma:contentTypeVersion="10" ma:contentTypeDescription="Create a new document." ma:contentTypeScope="" ma:versionID="c22f7b075b7997a4e82a4e3e09b32960">
  <xsd:schema xmlns:xsd="http://www.w3.org/2001/XMLSchema" xmlns:xs="http://www.w3.org/2001/XMLSchema" xmlns:p="http://schemas.microsoft.com/office/2006/metadata/properties" xmlns:ns2="c4654373-bf32-42fb-9710-606d810454e0" xmlns:ns3="c3bcb609-25de-43ef-9eba-3a6781585313" targetNamespace="http://schemas.microsoft.com/office/2006/metadata/properties" ma:root="true" ma:fieldsID="6ef0ca3a49c6fbeef726f4c094f3e7fd" ns2:_="" ns3:_="">
    <xsd:import namespace="c4654373-bf32-42fb-9710-606d810454e0"/>
    <xsd:import namespace="c3bcb609-25de-43ef-9eba-3a678158531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54373-bf32-42fb-9710-606d810454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bcb609-25de-43ef-9eba-3a678158531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EB3E31-4C88-4126-8579-4DFD17332659}"/>
</file>

<file path=customXml/itemProps2.xml><?xml version="1.0" encoding="utf-8"?>
<ds:datastoreItem xmlns:ds="http://schemas.openxmlformats.org/officeDocument/2006/customXml" ds:itemID="{DCDEAA8C-6D9E-4FCB-8722-D254744B4D6B}"/>
</file>

<file path=customXml/itemProps3.xml><?xml version="1.0" encoding="utf-8"?>
<ds:datastoreItem xmlns:ds="http://schemas.openxmlformats.org/officeDocument/2006/customXml" ds:itemID="{766CE524-00FB-41D6-89B9-FB9B79633E6F}"/>
</file>

<file path=docProps/app.xml><?xml version="1.0" encoding="utf-8"?>
<Properties xmlns="http://schemas.openxmlformats.org/officeDocument/2006/extended-properties" xmlns:vt="http://schemas.openxmlformats.org/officeDocument/2006/docPropsVTypes">
  <TotalTime>10447</TotalTime>
  <Words>2518</Words>
  <Application>Microsoft Office PowerPoint</Application>
  <PresentationFormat>Widescreen</PresentationFormat>
  <Paragraphs>92</Paragraphs>
  <Slides>17</Slides>
  <Notes>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8" baseType="lpstr">
      <vt:lpstr>-apple-system</vt:lpstr>
      <vt:lpstr>PingFang SC</vt:lpstr>
      <vt:lpstr>等线</vt:lpstr>
      <vt:lpstr>等线 Light</vt:lpstr>
      <vt:lpstr>Arial</vt:lpstr>
      <vt:lpstr>Calibri</vt:lpstr>
      <vt:lpstr>Roboto</vt:lpstr>
      <vt:lpstr>Times New Roman</vt:lpstr>
      <vt:lpstr>Office Theme</vt:lpstr>
      <vt:lpstr>Visio.Drawing.11</vt:lpstr>
      <vt:lpstr>Visio.Drawing.15</vt:lpstr>
      <vt:lpstr>Random Access</vt:lpstr>
      <vt:lpstr>开机流程 </vt:lpstr>
      <vt:lpstr>小区搜索  </vt:lpstr>
      <vt:lpstr>PLMN选择</vt:lpstr>
      <vt:lpstr>PLMN选择</vt:lpstr>
      <vt:lpstr>PLMN选择</vt:lpstr>
      <vt:lpstr>PLMN选择</vt:lpstr>
      <vt:lpstr>小区选择 </vt:lpstr>
      <vt:lpstr>小区选择(s准则) </vt:lpstr>
      <vt:lpstr>随机接入</vt:lpstr>
      <vt:lpstr>随机接入类型</vt:lpstr>
      <vt:lpstr>The random access procedure is triggered by a number of events: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 Access</dc:title>
  <dc:creator>Shuai LI</dc:creator>
  <cp:lastModifiedBy>Shuai LI</cp:lastModifiedBy>
  <cp:revision>57</cp:revision>
  <dcterms:created xsi:type="dcterms:W3CDTF">2021-06-16T07:39:20Z</dcterms:created>
  <dcterms:modified xsi:type="dcterms:W3CDTF">2021-07-02T05:58:49Z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0x010100ECB69F163FF3AB47BC2445307C6E408A</vt:lpwstr>
  </property>
  <property fmtid="{D5CDD505-2E9C-101B-9397-08002B2CF9AE}" pid="3" name="Order">
    <vt:r8>14500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