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_rels/notesSlide4.xml.rels" ContentType="application/vnd.openxmlformats-package.relationships+xml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_rels/presentation.xml.rels" ContentType="application/vnd.openxmlformats-package.relationships+xml"/>
  <Override PartName="/ppt/media/image127.jpeg" ContentType="image/jpeg"/>
  <Override PartName="/ppt/media/image126.png" ContentType="image/png"/>
  <Override PartName="/ppt/media/image124.png" ContentType="image/png"/>
  <Override PartName="/ppt/media/image123.jpeg" ContentType="image/jpeg"/>
  <Override PartName="/ppt/media/image82.wmf" ContentType="image/x-wmf"/>
  <Override PartName="/ppt/media/image122.png" ContentType="image/png"/>
  <Override PartName="/ppt/media/image3.png" ContentType="image/png"/>
  <Override PartName="/ppt/media/image104.jpeg" ContentType="image/jpeg"/>
  <Override PartName="/ppt/media/image2.png" ContentType="image/png"/>
  <Override PartName="/ppt/media/image25.jpeg" ContentType="image/jpeg"/>
  <Override PartName="/ppt/media/image49.wmf" ContentType="image/x-wmf"/>
  <Override PartName="/ppt/media/image93.jpeg" ContentType="image/jpeg"/>
  <Override PartName="/ppt/media/image129.png" ContentType="image/png"/>
  <Override PartName="/ppt/media/image4.jpeg" ContentType="image/jpeg"/>
  <Override PartName="/ppt/media/image40.png" ContentType="image/png"/>
  <Override PartName="/ppt/media/image26.jpeg" ContentType="image/jpeg"/>
  <Override PartName="/ppt/media/image85.jpeg" ContentType="image/jpeg"/>
  <Override PartName="/ppt/media/image5.jpeg" ContentType="image/jpeg"/>
  <Override PartName="/ppt/media/image107.jpeg" ContentType="image/jpeg"/>
  <Override PartName="/ppt/media/image28.jpeg" ContentType="image/jpeg"/>
  <Override PartName="/ppt/media/image121.png" ContentType="image/png"/>
  <Override PartName="/ppt/media/image7.jpeg" ContentType="image/jpeg"/>
  <Override PartName="/ppt/media/image106.jpeg" ContentType="image/jpeg"/>
  <Override PartName="/ppt/media/image10.jpeg" ContentType="image/jpeg"/>
  <Override PartName="/ppt/media/image111.png" ContentType="image/png"/>
  <Override PartName="/ppt/media/image108.png" ContentType="image/png"/>
  <Override PartName="/ppt/media/image11.png" ContentType="image/png"/>
  <Override PartName="/ppt/media/image51.wmf" ContentType="image/x-wmf"/>
  <Override PartName="/ppt/media/image102.jpeg" ContentType="image/jpeg"/>
  <Override PartName="/ppt/media/image14.jpeg" ContentType="image/jpeg"/>
  <Override PartName="/ppt/media/image30.png" ContentType="image/png"/>
  <Override PartName="/ppt/media/image8.png" ContentType="image/png"/>
  <Override PartName="/ppt/media/image38.png" ContentType="image/png"/>
  <Override PartName="/ppt/media/image54.wmf" ContentType="image/x-wmf"/>
  <Override PartName="/ppt/media/image88.jpeg" ContentType="image/jpeg"/>
  <Override PartName="/ppt/media/image131.png" ContentType="image/png"/>
  <Override PartName="/ppt/media/image12.jpeg" ContentType="image/jpeg"/>
  <Override PartName="/ppt/media/image29.jpeg" ContentType="image/jpeg"/>
  <Override PartName="/ppt/media/image56.png" ContentType="image/png"/>
  <Override PartName="/ppt/media/image58.jpeg" ContentType="image/jpeg"/>
  <Override PartName="/ppt/media/image36.png" ContentType="image/png"/>
  <Override PartName="/ppt/media/image6.png" ContentType="image/png"/>
  <Override PartName="/ppt/media/image59.jpeg" ContentType="image/jpeg"/>
  <Override PartName="/ppt/media/image18.png" ContentType="image/png"/>
  <Override PartName="/ppt/media/image42.jpeg" ContentType="image/jpeg"/>
  <Override PartName="/ppt/media/image53.jpeg" ContentType="image/jpeg"/>
  <Override PartName="/ppt/media/image92.jpeg" ContentType="image/jpeg"/>
  <Override PartName="/ppt/media/image19.jpeg" ContentType="image/jpeg"/>
  <Override PartName="/ppt/media/image133.jpeg" ContentType="image/jpeg"/>
  <Override PartName="/ppt/media/image128.png" ContentType="image/png"/>
  <Override PartName="/ppt/media/image48.jpeg" ContentType="image/jpeg"/>
  <Override PartName="/ppt/media/image78.png" ContentType="image/png"/>
  <Override PartName="/ppt/media/image37.png" ContentType="image/png"/>
  <Override PartName="/ppt/media/image55.jpeg" ContentType="image/jpeg"/>
  <Override PartName="/ppt/media/image47.jpeg" ContentType="image/jpeg"/>
  <Override PartName="/ppt/media/image45.jpeg" ContentType="image/jpeg"/>
  <Override PartName="/ppt/media/image130.png" ContentType="image/png"/>
  <Override PartName="/ppt/media/image132.jpeg" ContentType="image/jpeg"/>
  <Override PartName="/ppt/media/image44.png" ContentType="image/png"/>
  <Override PartName="/ppt/media/image41.png" ContentType="image/png"/>
  <Override PartName="/ppt/media/image43.jpeg" ContentType="image/jpeg"/>
  <Override PartName="/ppt/media/image35.png" ContentType="image/png"/>
  <Override PartName="/ppt/media/image114.jpeg" ContentType="image/jpeg"/>
  <Override PartName="/ppt/media/image57.png" ContentType="image/png"/>
  <Override PartName="/ppt/media/image13.png" ContentType="image/png"/>
  <Override PartName="/ppt/media/image34.png" ContentType="image/png"/>
  <Override PartName="/ppt/media/image1.jpeg" ContentType="image/jpeg"/>
  <Override PartName="/ppt/media/image118.png" ContentType="image/png"/>
  <Override PartName="/ppt/media/image39.png" ContentType="image/png"/>
  <Override PartName="/ppt/media/image31.png" ContentType="image/png"/>
  <Override PartName="/ppt/media/image9.png" ContentType="image/png"/>
  <Override PartName="/ppt/media/image101.jpeg" ContentType="image/jpeg"/>
  <Override PartName="/ppt/media/image24.jpeg" ContentType="image/jpeg"/>
  <Override PartName="/ppt/media/image83.jpeg" ContentType="image/jpeg"/>
  <Override PartName="/ppt/media/image103.jpeg" ContentType="image/jpeg"/>
  <Override PartName="/ppt/media/image17.png" ContentType="image/png"/>
  <Override PartName="/ppt/media/image21.jpeg" ContentType="image/jpeg"/>
  <Override PartName="/ppt/media/image100.jpeg" ContentType="image/jpeg"/>
  <Override PartName="/ppt/media/image119.wmf" ContentType="image/x-wmf"/>
  <Override PartName="/ppt/media/image33.jpeg" ContentType="image/jpeg"/>
  <Override PartName="/ppt/media/image95.png" ContentType="image/png"/>
  <Override PartName="/ppt/media/image27.png" ContentType="image/png"/>
  <Override PartName="/ppt/media/image64.png" ContentType="image/png"/>
  <Override PartName="/ppt/media/image61.jpeg" ContentType="image/jpeg"/>
  <Override PartName="/ppt/media/image74.png" ContentType="image/png"/>
  <Override PartName="/ppt/media/image62.png" ContentType="image/png"/>
  <Override PartName="/ppt/media/image63.png" ContentType="image/png"/>
  <Override PartName="/ppt/media/image65.jpeg" ContentType="image/jpeg"/>
  <Override PartName="/ppt/media/image52.jpeg" ContentType="image/jpeg"/>
  <Override PartName="/ppt/media/image66.png" ContentType="image/png"/>
  <Override PartName="/ppt/media/image120.jpeg" ContentType="image/jpeg"/>
  <Override PartName="/ppt/media/image67.png" ContentType="image/png"/>
  <Override PartName="/ppt/media/image68.wmf" ContentType="image/x-wmf"/>
  <Override PartName="/ppt/media/image69.jpeg" ContentType="image/jpeg"/>
  <Override PartName="/ppt/media/image89.png" ContentType="image/png"/>
  <Override PartName="/ppt/media/image70.png" ContentType="image/png"/>
  <Override PartName="/ppt/media/image71.png" ContentType="image/png"/>
  <Override PartName="/ppt/media/image98.jpeg" ContentType="image/jpeg"/>
  <Override PartName="/ppt/media/image72.png" ContentType="image/png"/>
  <Override PartName="/ppt/media/image15.png" ContentType="image/png"/>
  <Override PartName="/ppt/media/image73.jpeg" ContentType="image/jpeg"/>
  <Override PartName="/ppt/media/image112.wmf" ContentType="image/x-wmf"/>
  <Override PartName="/ppt/media/image76.jpeg" ContentType="image/jpeg"/>
  <Override PartName="/ppt/media/image77.png" ContentType="image/png"/>
  <Override PartName="/ppt/media/image75.png" ContentType="image/png"/>
  <Override PartName="/ppt/media/image79.jpeg" ContentType="image/jpeg"/>
  <Override PartName="/ppt/media/image16.png" ContentType="image/png"/>
  <Override PartName="/ppt/media/image84.png" ContentType="image/png"/>
  <Override PartName="/ppt/media/image86.jpeg" ContentType="image/jpeg"/>
  <Override PartName="/ppt/media/image80.wmf" ContentType="image/x-wmf"/>
  <Override PartName="/ppt/media/image60.jpeg" ContentType="image/jpeg"/>
  <Override PartName="/ppt/media/image81.wmf" ContentType="image/x-wmf"/>
  <Override PartName="/ppt/media/image110.png" ContentType="image/png"/>
  <Override PartName="/ppt/media/image22.jpeg" ContentType="image/jpeg"/>
  <Override PartName="/ppt/media/image87.wmf" ContentType="image/x-wmf"/>
  <Override PartName="/ppt/media/image116.png" ContentType="image/png"/>
  <Override PartName="/ppt/media/image90.jpeg" ContentType="image/jpeg"/>
  <Override PartName="/ppt/media/image91.png" ContentType="image/png"/>
  <Override PartName="/ppt/media/image32.png" ContentType="image/png"/>
  <Override PartName="/ppt/media/image94.jpeg" ContentType="image/jpeg"/>
  <Override PartName="/ppt/media/image96.wmf" ContentType="image/x-wmf"/>
  <Override PartName="/ppt/media/image125.png" ContentType="image/png"/>
  <Override PartName="/ppt/media/image23.jpeg" ContentType="image/jpeg"/>
  <Override PartName="/ppt/media/image97.wmf" ContentType="image/x-wmf"/>
  <Override PartName="/ppt/media/image99.png" ContentType="image/png"/>
  <Override PartName="/ppt/media/image105.png" ContentType="image/png"/>
  <Override PartName="/ppt/media/image20.jpeg" ContentType="image/jpeg"/>
  <Override PartName="/ppt/media/image109.jpeg" ContentType="image/jpeg"/>
  <Override PartName="/ppt/media/image50.jpeg" ContentType="image/jpeg"/>
  <Override PartName="/ppt/media/image46.png" ContentType="image/png"/>
  <Override PartName="/ppt/media/image113.wmf" ContentType="image/x-wmf"/>
  <Override PartName="/ppt/media/image115.png" ContentType="image/png"/>
  <Override PartName="/ppt/media/image117.png" ContentType="image/png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1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23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19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x="12193587" cy="6858000"/>
  <p:notesSz cx="6796087" cy="9928225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"/>
          <p:cNvSpPr/>
          <p:nvPr/>
        </p:nvSpPr>
        <p:spPr>
          <a:xfrm>
            <a:off x="0" y="0"/>
            <a:ext cx="6796800" cy="99288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92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2946240" cy="496800"/>
          </a:xfrm>
          <a:prstGeom prst="rect">
            <a:avLst/>
          </a:prstGeom>
        </p:spPr>
        <p:txBody>
          <a:bodyPr lIns="92880" rIns="92880" tIns="46440" bIns="4644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dt"/>
          </p:nvPr>
        </p:nvSpPr>
        <p:spPr>
          <a:xfrm>
            <a:off x="3851280" y="0"/>
            <a:ext cx="2946240" cy="496800"/>
          </a:xfrm>
          <a:prstGeom prst="rect">
            <a:avLst/>
          </a:prstGeom>
        </p:spPr>
        <p:txBody>
          <a:bodyPr lIns="92880" rIns="92880" tIns="46440" bIns="46440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930240"/>
                <a:tab algn="l" pos="1860480"/>
                <a:tab algn="l" pos="2790720"/>
                <a:tab algn="l" pos="3720960"/>
                <a:tab algn="l" pos="4651200"/>
                <a:tab algn="l" pos="5581440"/>
                <a:tab algn="l" pos="6511680"/>
                <a:tab algn="l" pos="7441920"/>
                <a:tab algn="l" pos="8372160"/>
                <a:tab algn="l" pos="9302400"/>
                <a:tab algn="l" pos="10233000"/>
              </a:tabLst>
            </a:pPr>
            <a:fld id="{CCD79F04-DFA3-469F-86B1-62E375EA3449}" type="datetime">
              <a:rPr b="0" lang="en-US" sz="1200" spc="-1" strike="noStrike">
                <a:latin typeface="Times New Roman"/>
                <a:ea typeface="맑은 고딕"/>
              </a:rPr>
              <a:t>02/27/24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sldImg"/>
          </p:nvPr>
        </p:nvSpPr>
        <p:spPr>
          <a:xfrm>
            <a:off x="88920" y="742680"/>
            <a:ext cx="6619680" cy="372420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4200" spc="-1" strike="noStrike">
                <a:solidFill>
                  <a:srgbClr val="ff0000"/>
                </a:solidFill>
                <a:latin typeface="Calibri"/>
              </a:rPr>
              <a:t>Click to move the slide</a:t>
            </a: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906480" y="4716360"/>
            <a:ext cx="4984560" cy="4469040"/>
          </a:xfrm>
          <a:prstGeom prst="rect">
            <a:avLst/>
          </a:prstGeom>
        </p:spPr>
        <p:txBody>
          <a:bodyPr lIns="92880" rIns="92880" tIns="46440" bIns="46440">
            <a:noAutofit/>
          </a:bodyPr>
          <a:p>
            <a:r>
              <a:rPr b="0" lang="en-US" sz="1600" spc="-1" strike="noStrike">
                <a:solidFill>
                  <a:srgbClr val="000000"/>
                </a:solidFill>
                <a:latin typeface="Times New Roman"/>
              </a:rPr>
              <a:t>Click to edit the notes format</a:t>
            </a:r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6" name="PlaceHolder 5"/>
          <p:cNvSpPr>
            <a:spLocks noGrp="1"/>
          </p:cNvSpPr>
          <p:nvPr>
            <p:ph type="ftr"/>
          </p:nvPr>
        </p:nvSpPr>
        <p:spPr>
          <a:xfrm>
            <a:off x="0" y="9431280"/>
            <a:ext cx="2946240" cy="496800"/>
          </a:xfrm>
          <a:prstGeom prst="rect">
            <a:avLst/>
          </a:prstGeom>
        </p:spPr>
        <p:txBody>
          <a:bodyPr lIns="92880" rIns="92880" tIns="46440" bIns="46440" anchor="b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97" name="PlaceHolder 6"/>
          <p:cNvSpPr>
            <a:spLocks noGrp="1"/>
          </p:cNvSpPr>
          <p:nvPr>
            <p:ph type="sldNum"/>
          </p:nvPr>
        </p:nvSpPr>
        <p:spPr>
          <a:xfrm>
            <a:off x="3851280" y="9431280"/>
            <a:ext cx="2946240" cy="496800"/>
          </a:xfrm>
          <a:prstGeom prst="rect">
            <a:avLst/>
          </a:prstGeom>
        </p:spPr>
        <p:txBody>
          <a:bodyPr lIns="92880" rIns="92880" tIns="46440" bIns="4644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930240"/>
                <a:tab algn="l" pos="1860480"/>
                <a:tab algn="l" pos="2790720"/>
                <a:tab algn="l" pos="3720960"/>
                <a:tab algn="l" pos="4651200"/>
                <a:tab algn="l" pos="5581440"/>
                <a:tab algn="l" pos="6511680"/>
                <a:tab algn="l" pos="7441920"/>
                <a:tab algn="l" pos="8372160"/>
                <a:tab algn="l" pos="9302400"/>
                <a:tab algn="l" pos="10233000"/>
              </a:tabLst>
            </a:pPr>
            <a:fld id="{B9D83484-0838-47B8-B292-BE16FBE06EF6}" type="slidenum">
              <a:rPr b="0" lang="en-GB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Rectangle 7"/>
          <p:cNvSpPr/>
          <p:nvPr/>
        </p:nvSpPr>
        <p:spPr>
          <a:xfrm>
            <a:off x="3851280" y="9431280"/>
            <a:ext cx="2946240" cy="496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2880" rIns="92880" tIns="46440" bIns="46440" anchor="b">
            <a:noAutofit/>
          </a:bodyPr>
          <a:p>
            <a:pPr algn="l" rtl="0">
              <a:lnSpc>
                <a:spcPct val="100000"/>
              </a:lnSpc>
              <a:tabLst>
                <a:tab algn="l" pos="0"/>
                <a:tab algn="l" pos="930240"/>
                <a:tab algn="l" pos="1860480"/>
                <a:tab algn="l" pos="2790720"/>
                <a:tab algn="l" pos="3720960"/>
                <a:tab algn="l" pos="4651200"/>
                <a:tab algn="l" pos="5581440"/>
                <a:tab algn="l" pos="6511680"/>
                <a:tab algn="l" pos="7441920"/>
                <a:tab algn="l" pos="8372160"/>
                <a:tab algn="l" pos="9302400"/>
                <a:tab algn="l" pos="10233000"/>
              </a:tabLst>
            </a:pPr>
            <a:fld id="{DC651BB1-8E0C-4DB9-92E5-E850B624B0B3}" type="slidenum">
              <a:rPr b="0" lang="en-GB" sz="1200" spc="-1" strike="noStrike">
                <a:solidFill>
                  <a:srgbClr val="000000"/>
                </a:solidFill>
                <a:latin typeface="Times New Roman"/>
                <a:ea typeface="Arial"/>
              </a:rPr>
              <a:t>&lt;数字&gt;</a:t>
            </a:fld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1"/>
          <p:cNvSpPr>
            <a:spLocks noGrp="1"/>
          </p:cNvSpPr>
          <p:nvPr>
            <p:ph type="sldImg"/>
          </p:nvPr>
        </p:nvSpPr>
        <p:spPr>
          <a:xfrm>
            <a:off x="88920" y="743040"/>
            <a:ext cx="6621480" cy="3725640"/>
          </a:xfrm>
          <a:prstGeom prst="rect">
            <a:avLst/>
          </a:prstGeom>
        </p:spPr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904680" y="4717800"/>
            <a:ext cx="4987800" cy="4467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rtl="0" algn="l"/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sldImg"/>
          </p:nvPr>
        </p:nvSpPr>
        <p:spPr>
          <a:xfrm>
            <a:off x="88920" y="743040"/>
            <a:ext cx="6619680" cy="3724200"/>
          </a:xfrm>
          <a:prstGeom prst="rect">
            <a:avLst/>
          </a:prstGeom>
        </p:spPr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906480" y="4716360"/>
            <a:ext cx="4984560" cy="4469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rtl="0" algn="l"/>
            <a:endParaRPr b="0" lang="en-US" sz="16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5" name="슬라이드 번호 개체 틀 3"/>
          <p:cNvSpPr/>
          <p:nvPr/>
        </p:nvSpPr>
        <p:spPr>
          <a:xfrm>
            <a:off x="3851280" y="9431280"/>
            <a:ext cx="2946240" cy="496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2880" rIns="92880" tIns="46440" bIns="46440" anchor="b">
            <a:noAutofit/>
          </a:bodyPr>
          <a:p>
            <a:pPr algn="l" rtl="0">
              <a:lnSpc>
                <a:spcPct val="100000"/>
              </a:lnSpc>
              <a:tabLst>
                <a:tab algn="l" pos="0"/>
                <a:tab algn="l" pos="930240"/>
                <a:tab algn="l" pos="1860480"/>
                <a:tab algn="l" pos="2790720"/>
                <a:tab algn="l" pos="3720960"/>
                <a:tab algn="l" pos="4651200"/>
                <a:tab algn="l" pos="5581440"/>
                <a:tab algn="l" pos="6511680"/>
                <a:tab algn="l" pos="7441920"/>
                <a:tab algn="l" pos="8372160"/>
                <a:tab algn="l" pos="9302400"/>
                <a:tab algn="l" pos="10233000"/>
              </a:tabLst>
            </a:pPr>
            <a:fld id="{0799614C-4442-41D7-8622-BABB8BCCBB6F}" type="slidenum">
              <a:rPr b="0" lang="en-GB" sz="1200" spc="-1" strike="noStrike">
                <a:solidFill>
                  <a:srgbClr val="000000"/>
                </a:solidFill>
                <a:latin typeface="Times New Roman"/>
              </a:rPr>
              <a:t>&lt;数字&gt;</a:t>
            </a:fld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52320" y="228240"/>
            <a:ext cx="910296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47280" y="1453680"/>
            <a:ext cx="1118412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47280" y="3976920"/>
            <a:ext cx="1118412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52320" y="228240"/>
            <a:ext cx="910296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47280" y="1453680"/>
            <a:ext cx="545760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378120" y="1453680"/>
            <a:ext cx="545760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47280" y="3976920"/>
            <a:ext cx="545760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378120" y="3976920"/>
            <a:ext cx="545760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52320" y="228240"/>
            <a:ext cx="910296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47280" y="1453680"/>
            <a:ext cx="360108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428720" y="1453680"/>
            <a:ext cx="360108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8210160" y="1453680"/>
            <a:ext cx="360108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647280" y="3976920"/>
            <a:ext cx="360108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4428720" y="3976920"/>
            <a:ext cx="360108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8210160" y="3976920"/>
            <a:ext cx="360108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52320" y="228240"/>
            <a:ext cx="910296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subTitle"/>
          </p:nvPr>
        </p:nvSpPr>
        <p:spPr>
          <a:xfrm>
            <a:off x="647280" y="1453680"/>
            <a:ext cx="11184120" cy="4830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924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52320" y="228240"/>
            <a:ext cx="910296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47280" y="1453680"/>
            <a:ext cx="11184120" cy="483084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52320" y="228240"/>
            <a:ext cx="910296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47280" y="1453680"/>
            <a:ext cx="5457600" cy="483084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378120" y="1453680"/>
            <a:ext cx="5457600" cy="483084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52320" y="228240"/>
            <a:ext cx="910296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subTitle"/>
          </p:nvPr>
        </p:nvSpPr>
        <p:spPr>
          <a:xfrm>
            <a:off x="652320" y="228240"/>
            <a:ext cx="9102960" cy="5299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924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52320" y="228240"/>
            <a:ext cx="910296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47280" y="1453680"/>
            <a:ext cx="545760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378120" y="1453680"/>
            <a:ext cx="5457600" cy="483084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47280" y="3976920"/>
            <a:ext cx="545760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52320" y="228240"/>
            <a:ext cx="910296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647280" y="1453680"/>
            <a:ext cx="11184120" cy="4830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924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52320" y="228240"/>
            <a:ext cx="910296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47280" y="1453680"/>
            <a:ext cx="5457600" cy="483084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378120" y="1453680"/>
            <a:ext cx="545760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378120" y="3976920"/>
            <a:ext cx="545760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52320" y="228240"/>
            <a:ext cx="910296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47280" y="1453680"/>
            <a:ext cx="545760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378120" y="1453680"/>
            <a:ext cx="545760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647280" y="3976920"/>
            <a:ext cx="1118412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52320" y="228240"/>
            <a:ext cx="910296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47280" y="1453680"/>
            <a:ext cx="1118412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647280" y="3976920"/>
            <a:ext cx="1118412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52320" y="228240"/>
            <a:ext cx="910296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647280" y="1453680"/>
            <a:ext cx="545760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6378120" y="1453680"/>
            <a:ext cx="545760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647280" y="3976920"/>
            <a:ext cx="545760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6378120" y="3976920"/>
            <a:ext cx="545760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52320" y="228240"/>
            <a:ext cx="910296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647280" y="1453680"/>
            <a:ext cx="360108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4428720" y="1453680"/>
            <a:ext cx="360108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8210160" y="1453680"/>
            <a:ext cx="360108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body"/>
          </p:nvPr>
        </p:nvSpPr>
        <p:spPr>
          <a:xfrm>
            <a:off x="647280" y="3976920"/>
            <a:ext cx="360108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6"/>
          <p:cNvSpPr>
            <a:spLocks noGrp="1"/>
          </p:cNvSpPr>
          <p:nvPr>
            <p:ph type="body"/>
          </p:nvPr>
        </p:nvSpPr>
        <p:spPr>
          <a:xfrm>
            <a:off x="4428720" y="3976920"/>
            <a:ext cx="360108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7"/>
          <p:cNvSpPr>
            <a:spLocks noGrp="1"/>
          </p:cNvSpPr>
          <p:nvPr>
            <p:ph type="body"/>
          </p:nvPr>
        </p:nvSpPr>
        <p:spPr>
          <a:xfrm>
            <a:off x="8210160" y="3976920"/>
            <a:ext cx="360108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52320" y="228240"/>
            <a:ext cx="910296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47280" y="1453680"/>
            <a:ext cx="11184120" cy="483084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52320" y="228240"/>
            <a:ext cx="910296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47280" y="1453680"/>
            <a:ext cx="5457600" cy="483084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378120" y="1453680"/>
            <a:ext cx="5457600" cy="483084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52320" y="228240"/>
            <a:ext cx="910296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652320" y="228240"/>
            <a:ext cx="9102960" cy="5299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924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52320" y="228240"/>
            <a:ext cx="910296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47280" y="1453680"/>
            <a:ext cx="545760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378120" y="1453680"/>
            <a:ext cx="5457600" cy="483084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47280" y="3976920"/>
            <a:ext cx="545760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52320" y="228240"/>
            <a:ext cx="910296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47280" y="1453680"/>
            <a:ext cx="5457600" cy="483084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378120" y="1453680"/>
            <a:ext cx="545760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378120" y="3976920"/>
            <a:ext cx="545760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52320" y="228240"/>
            <a:ext cx="910296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47280" y="1453680"/>
            <a:ext cx="545760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378120" y="1453680"/>
            <a:ext cx="545760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47280" y="3976920"/>
            <a:ext cx="11184120" cy="23040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Relationship Id="rId9" Type="http://schemas.openxmlformats.org/officeDocument/2006/relationships/slideLayout" Target="../slideLayouts/slideLayout4.xml"/><Relationship Id="rId10" Type="http://schemas.openxmlformats.org/officeDocument/2006/relationships/slideLayout" Target="../slideLayouts/slideLayout5.xml"/><Relationship Id="rId11" Type="http://schemas.openxmlformats.org/officeDocument/2006/relationships/slideLayout" Target="../slideLayouts/slideLayout6.xml"/><Relationship Id="rId12" Type="http://schemas.openxmlformats.org/officeDocument/2006/relationships/slideLayout" Target="../slideLayouts/slideLayout7.xml"/><Relationship Id="rId13" Type="http://schemas.openxmlformats.org/officeDocument/2006/relationships/slideLayout" Target="../slideLayouts/slideLayout8.xml"/><Relationship Id="rId14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5.jpeg"/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AutoShape 14"/>
          <p:cNvSpPr/>
          <p:nvPr/>
        </p:nvSpPr>
        <p:spPr>
          <a:xfrm>
            <a:off x="11160" y="6373800"/>
            <a:ext cx="8224920" cy="324000"/>
          </a:xfrm>
          <a:custGeom>
            <a:avLst/>
            <a:gdLst/>
            <a:ahLst/>
            <a:rect l="0" t="0" r="r" b="b"/>
            <a:pathLst>
              <a:path w="22849" h="902">
                <a:moveTo>
                  <a:pt x="0" y="0"/>
                </a:moveTo>
                <a:lnTo>
                  <a:pt x="22023" y="0"/>
                </a:lnTo>
                <a:lnTo>
                  <a:pt x="22848" y="450"/>
                </a:lnTo>
                <a:lnTo>
                  <a:pt x="22023" y="901"/>
                </a:lnTo>
                <a:lnTo>
                  <a:pt x="0" y="901"/>
                </a:lnTo>
                <a:lnTo>
                  <a:pt x="0" y="0"/>
                </a:lnTo>
              </a:path>
            </a:pathLst>
          </a:custGeom>
          <a:solidFill>
            <a:srgbClr val="72af2f">
              <a:alpha val="9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652320" y="228240"/>
            <a:ext cx="910296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4200" spc="-1" strike="noStrike">
                <a:solidFill>
                  <a:srgbClr val="ff0000"/>
                </a:solidFill>
                <a:latin typeface="Calibri"/>
              </a:rPr>
              <a:t>Click to edit the title text format</a:t>
            </a: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647280" y="1453680"/>
            <a:ext cx="11184120" cy="483084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pPr marL="607680" indent="-607680">
              <a:spcBef>
                <a:spcPts val="924"/>
              </a:spcBef>
              <a:buSzPct val="102901"/>
              <a:buBlip>
                <a:blip r:embed="rId2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7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  <a:p>
            <a:pPr lvl="1" marL="988920" indent="-379440">
              <a:spcBef>
                <a:spcPts val="924"/>
              </a:spcBef>
              <a:buSzPct val="100000"/>
              <a:buBlip>
                <a:blip r:embed="rId3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7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  <a:p>
            <a:pPr lvl="2" marL="1522080" indent="-303120">
              <a:spcBef>
                <a:spcPts val="924"/>
              </a:spcBef>
              <a:buSzPct val="100000"/>
              <a:buBlip>
                <a:blip r:embed="rId4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7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  <a:p>
            <a:pPr lvl="3" marL="2131920" indent="-303120">
              <a:spcBef>
                <a:spcPts val="924"/>
              </a:spcBef>
              <a:buClr>
                <a:srgbClr val="000000"/>
              </a:buClr>
              <a:buFont typeface="Arial"/>
              <a:buChar char="–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7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  <a:p>
            <a:pPr lvl="4" marL="2741400" indent="-303120">
              <a:spcBef>
                <a:spcPts val="924"/>
              </a:spcBef>
              <a:buClr>
                <a:srgbClr val="000000"/>
              </a:buClr>
              <a:buFont typeface="Arial"/>
              <a:buChar char="»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7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  <a:p>
            <a:pPr lvl="5" marL="2741400" indent="-303120">
              <a:spcBef>
                <a:spcPts val="924"/>
              </a:spcBef>
              <a:buClr>
                <a:srgbClr val="000000"/>
              </a:buClr>
              <a:buFont typeface="Arial"/>
              <a:buChar char="»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7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  <a:p>
            <a:pPr lvl="6" marL="2741400" indent="-303120">
              <a:spcBef>
                <a:spcPts val="924"/>
              </a:spcBef>
              <a:buClr>
                <a:srgbClr val="000000"/>
              </a:buClr>
              <a:buFont typeface="Arial"/>
              <a:buChar char="»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7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extBox 13"/>
          <p:cNvSpPr/>
          <p:nvPr/>
        </p:nvSpPr>
        <p:spPr>
          <a:xfrm>
            <a:off x="-58680" y="6394320"/>
            <a:ext cx="7950240" cy="311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GB" sz="1100" spc="-1" strike="noStrike">
                <a:solidFill>
                  <a:srgbClr val="ffffff"/>
                </a:solidFill>
                <a:latin typeface="Arial"/>
                <a:ea typeface="굴림"/>
              </a:rPr>
              <a:t> </a:t>
            </a:r>
            <a:r>
              <a:rPr b="1" lang="en-US" sz="1100" spc="-1" strike="noStrike">
                <a:solidFill>
                  <a:srgbClr val="000000"/>
                </a:solidFill>
                <a:latin typeface="Arial"/>
                <a:ea typeface="MS PGothic"/>
              </a:rPr>
              <a:t>3GPP RAN Workshop on 3GPP submission towards IMT-2020, Brussels, Belgium, 24-25 October 2018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15"/>
          <p:cNvSpPr/>
          <p:nvPr/>
        </p:nvSpPr>
        <p:spPr>
          <a:xfrm>
            <a:off x="5468040" y="3303720"/>
            <a:ext cx="1198800" cy="29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GB" sz="1300" spc="-1" strike="noStrike">
                <a:solidFill>
                  <a:srgbClr val="ffffff"/>
                </a:solidFill>
                <a:latin typeface="Arial"/>
              </a:rPr>
              <a:t>© 3GPP 2012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10" descr="3GPP_TM_RD.jpg"/>
          <p:cNvPicPr/>
          <p:nvPr/>
        </p:nvPicPr>
        <p:blipFill>
          <a:blip r:embed="rId5"/>
          <a:stretch/>
        </p:blipFill>
        <p:spPr>
          <a:xfrm>
            <a:off x="10098000" y="306360"/>
            <a:ext cx="1584360" cy="920880"/>
          </a:xfrm>
          <a:prstGeom prst="rect">
            <a:avLst/>
          </a:prstGeom>
          <a:ln w="0">
            <a:noFill/>
          </a:ln>
        </p:spPr>
      </p:pic>
      <p:sp>
        <p:nvSpPr>
          <p:cNvPr id="6" name="Rectangle 16"/>
          <p:cNvSpPr/>
          <p:nvPr/>
        </p:nvSpPr>
        <p:spPr>
          <a:xfrm>
            <a:off x="9951840" y="6462720"/>
            <a:ext cx="960840" cy="24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GB" sz="1000" spc="-1" strike="noStrike">
                <a:solidFill>
                  <a:srgbClr val="000000"/>
                </a:solidFill>
                <a:latin typeface="Arial"/>
              </a:rPr>
              <a:t>© 3GPP 2018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Oval 11"/>
          <p:cNvSpPr/>
          <p:nvPr/>
        </p:nvSpPr>
        <p:spPr>
          <a:xfrm>
            <a:off x="11079000" y="6364440"/>
            <a:ext cx="812880" cy="419040"/>
          </a:xfrm>
          <a:prstGeom prst="ellipse">
            <a:avLst/>
          </a:prstGeom>
          <a:solidFill>
            <a:srgbClr val="ffffff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B7D9912E-311C-4FDD-87FB-C534E7803175}" type="slidenum">
              <a:rPr b="1" lang="en-GB" sz="13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9"/>
          <p:cNvSpPr/>
          <p:nvPr/>
        </p:nvSpPr>
        <p:spPr>
          <a:xfrm>
            <a:off x="351000" y="163440"/>
            <a:ext cx="1168200" cy="291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맑은 고딕"/>
              </a:rPr>
              <a:t>RWS-180008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AutoShape 14"/>
          <p:cNvSpPr/>
          <p:nvPr/>
        </p:nvSpPr>
        <p:spPr>
          <a:xfrm>
            <a:off x="11160" y="6373800"/>
            <a:ext cx="8224920" cy="324000"/>
          </a:xfrm>
          <a:custGeom>
            <a:avLst/>
            <a:gdLst/>
            <a:ahLst/>
            <a:rect l="0" t="0" r="r" b="b"/>
            <a:pathLst>
              <a:path w="22849" h="902">
                <a:moveTo>
                  <a:pt x="0" y="0"/>
                </a:moveTo>
                <a:lnTo>
                  <a:pt x="22023" y="0"/>
                </a:lnTo>
                <a:lnTo>
                  <a:pt x="22848" y="450"/>
                </a:lnTo>
                <a:lnTo>
                  <a:pt x="22023" y="901"/>
                </a:lnTo>
                <a:lnTo>
                  <a:pt x="0" y="901"/>
                </a:lnTo>
                <a:lnTo>
                  <a:pt x="0" y="0"/>
                </a:lnTo>
              </a:path>
            </a:pathLst>
          </a:custGeom>
          <a:solidFill>
            <a:srgbClr val="72af2f">
              <a:alpha val="9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" name="TextBox 13"/>
          <p:cNvSpPr/>
          <p:nvPr/>
        </p:nvSpPr>
        <p:spPr>
          <a:xfrm>
            <a:off x="-58680" y="6394320"/>
            <a:ext cx="7950240" cy="311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GB" sz="1100" spc="-1" strike="noStrike">
                <a:solidFill>
                  <a:srgbClr val="ffffff"/>
                </a:solidFill>
                <a:latin typeface="Arial"/>
                <a:ea typeface="굴림"/>
              </a:rPr>
              <a:t> </a:t>
            </a:r>
            <a:r>
              <a:rPr b="1" lang="en-US" sz="1100" spc="-1" strike="noStrike">
                <a:solidFill>
                  <a:srgbClr val="000000"/>
                </a:solidFill>
                <a:latin typeface="Arial"/>
                <a:ea typeface="MS PGothic"/>
              </a:rPr>
              <a:t>3GPP RAN Workshop on 3GPP submission towards IMT-2020, Brussels, Belgium, 24-25 October 2018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Rectangle 15"/>
          <p:cNvSpPr/>
          <p:nvPr/>
        </p:nvSpPr>
        <p:spPr>
          <a:xfrm>
            <a:off x="5468040" y="3303720"/>
            <a:ext cx="1198800" cy="29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GB" sz="1300" spc="-1" strike="noStrike">
                <a:solidFill>
                  <a:srgbClr val="ffffff"/>
                </a:solidFill>
                <a:latin typeface="Arial"/>
              </a:rPr>
              <a:t>© 3GPP 2012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8" name="Picture 10" descr="3GPP_TM_RD.jpg"/>
          <p:cNvPicPr/>
          <p:nvPr/>
        </p:nvPicPr>
        <p:blipFill>
          <a:blip r:embed="rId2"/>
          <a:stretch/>
        </p:blipFill>
        <p:spPr>
          <a:xfrm>
            <a:off x="10098000" y="306360"/>
            <a:ext cx="1584360" cy="920880"/>
          </a:xfrm>
          <a:prstGeom prst="rect">
            <a:avLst/>
          </a:prstGeom>
          <a:ln w="0">
            <a:noFill/>
          </a:ln>
        </p:spPr>
      </p:pic>
      <p:sp>
        <p:nvSpPr>
          <p:cNvPr id="49" name="Rectangle 16"/>
          <p:cNvSpPr/>
          <p:nvPr/>
        </p:nvSpPr>
        <p:spPr>
          <a:xfrm>
            <a:off x="9951840" y="6462720"/>
            <a:ext cx="960840" cy="24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GB" sz="1000" spc="-1" strike="noStrike">
                <a:solidFill>
                  <a:srgbClr val="000000"/>
                </a:solidFill>
                <a:latin typeface="Arial"/>
              </a:rPr>
              <a:t>© 3GPP 2018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Oval 11"/>
          <p:cNvSpPr/>
          <p:nvPr/>
        </p:nvSpPr>
        <p:spPr>
          <a:xfrm>
            <a:off x="11079000" y="6364440"/>
            <a:ext cx="812880" cy="419040"/>
          </a:xfrm>
          <a:prstGeom prst="ellipse">
            <a:avLst/>
          </a:prstGeom>
          <a:solidFill>
            <a:srgbClr val="ffffff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C212D4C1-0B58-4C2F-82E0-12C45E110DF7}" type="slidenum">
              <a:rPr b="1" lang="en-GB" sz="13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TextBox 9"/>
          <p:cNvSpPr/>
          <p:nvPr/>
        </p:nvSpPr>
        <p:spPr>
          <a:xfrm>
            <a:off x="351000" y="163440"/>
            <a:ext cx="1168200" cy="291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맑은 고딕"/>
              </a:rPr>
              <a:t>RWS-180008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" name="Picture 10" descr="bubbles_ppt_cover.png"/>
          <p:cNvPicPr/>
          <p:nvPr/>
        </p:nvPicPr>
        <p:blipFill>
          <a:blip r:embed="rId3"/>
          <a:stretch/>
        </p:blipFill>
        <p:spPr>
          <a:xfrm>
            <a:off x="227160" y="0"/>
            <a:ext cx="5145120" cy="6330960"/>
          </a:xfrm>
          <a:prstGeom prst="rect">
            <a:avLst/>
          </a:prstGeom>
          <a:ln w="0">
            <a:noFill/>
          </a:ln>
        </p:spPr>
      </p:pic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52320" y="228240"/>
            <a:ext cx="910296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4200" spc="-1" strike="noStrike">
                <a:solidFill>
                  <a:srgbClr val="ff0000"/>
                </a:solidFill>
                <a:latin typeface="Calibri"/>
              </a:rPr>
              <a:t>Click to edit the title text format</a:t>
            </a: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47280" y="1453680"/>
            <a:ext cx="11184120" cy="483084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pPr marL="607680" indent="-607680">
              <a:spcBef>
                <a:spcPts val="924"/>
              </a:spcBef>
              <a:buSzPct val="102901"/>
              <a:buBlip>
                <a:blip r:embed="rId4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7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  <a:p>
            <a:pPr lvl="1" marL="988920" indent="-379440">
              <a:spcBef>
                <a:spcPts val="924"/>
              </a:spcBef>
              <a:buSzPct val="100000"/>
              <a:buBlip>
                <a:blip r:embed="rId5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7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  <a:p>
            <a:pPr lvl="2" marL="1522080" indent="-303120">
              <a:spcBef>
                <a:spcPts val="924"/>
              </a:spcBef>
              <a:buSzPct val="100000"/>
              <a:buBlip>
                <a:blip r:embed="rId6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7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  <a:p>
            <a:pPr lvl="3" marL="2131920" indent="-303120">
              <a:spcBef>
                <a:spcPts val="924"/>
              </a:spcBef>
              <a:buClr>
                <a:srgbClr val="000000"/>
              </a:buClr>
              <a:buFont typeface="Arial"/>
              <a:buChar char="–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7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  <a:p>
            <a:pPr lvl="4" marL="2741400" indent="-303120">
              <a:spcBef>
                <a:spcPts val="924"/>
              </a:spcBef>
              <a:buClr>
                <a:srgbClr val="000000"/>
              </a:buClr>
              <a:buFont typeface="Arial"/>
              <a:buChar char="»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7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  <a:p>
            <a:pPr lvl="5" marL="2741400" indent="-303120">
              <a:spcBef>
                <a:spcPts val="924"/>
              </a:spcBef>
              <a:buClr>
                <a:srgbClr val="000000"/>
              </a:buClr>
              <a:buFont typeface="Arial"/>
              <a:buChar char="»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7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  <a:p>
            <a:pPr lvl="6" marL="2741400" indent="-303120">
              <a:spcBef>
                <a:spcPts val="924"/>
              </a:spcBef>
              <a:buClr>
                <a:srgbClr val="000000"/>
              </a:buClr>
              <a:buFont typeface="Arial"/>
              <a:buChar char="»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7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37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
<Relationship Id="r_odt_hyperlink" Type="http://schemas.openxmlformats.org/officeDocument/2006/relationships/hyperlink" Target="https://www.onlinedoctranslator.com/zh-CN/?utm_source=onlinedoctranslator&amp;utm_medium=ppt&amp;utm_campaign=attribution" TargetMode="External"/><Relationship Id="r_odt_logo" Type="http://schemas.openxmlformats.org/officeDocument/2006/relationships/image" Target="../media/odt_attribution_logo.png"/>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7" Type="http://schemas.openxmlformats.org/officeDocument/2006/relationships/image" Target="../media/image61.jpe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64.png"/><Relationship Id="rId11" Type="http://schemas.openxmlformats.org/officeDocument/2006/relationships/image" Target="../media/image65.jpeg"/><Relationship Id="rId12" Type="http://schemas.openxmlformats.org/officeDocument/2006/relationships/image" Target="../media/image66.png"/><Relationship Id="rId13" Type="http://schemas.openxmlformats.org/officeDocument/2006/relationships/image" Target="../media/image67.png"/><Relationship Id="rId14" Type="http://schemas.openxmlformats.org/officeDocument/2006/relationships/image" Target="../media/image68.wmf"/><Relationship Id="rId15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jpe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4" Type="http://schemas.openxmlformats.org/officeDocument/2006/relationships/image" Target="../media/image79.jpeg"/><Relationship Id="rId5" Type="http://schemas.openxmlformats.org/officeDocument/2006/relationships/image" Target="../media/image80.wmf"/><Relationship Id="rId6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81.wmf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82.wmf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83.jpeg"/><Relationship Id="rId2" Type="http://schemas.openxmlformats.org/officeDocument/2006/relationships/image" Target="../media/image84.png"/><Relationship Id="rId3" Type="http://schemas.openxmlformats.org/officeDocument/2006/relationships/image" Target="../media/image85.jpeg"/><Relationship Id="rId4" Type="http://schemas.openxmlformats.org/officeDocument/2006/relationships/image" Target="../media/image86.jpeg"/><Relationship Id="rId5" Type="http://schemas.openxmlformats.org/officeDocument/2006/relationships/image" Target="../media/image87.wmf"/><Relationship Id="rId6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88.jpeg"/><Relationship Id="rId2" Type="http://schemas.openxmlformats.org/officeDocument/2006/relationships/image" Target="../media/image89.png"/><Relationship Id="rId3" Type="http://schemas.openxmlformats.org/officeDocument/2006/relationships/image" Target="../media/image90.jpeg"/><Relationship Id="rId4" Type="http://schemas.openxmlformats.org/officeDocument/2006/relationships/image" Target="../media/image91.png"/><Relationship Id="rId5" Type="http://schemas.openxmlformats.org/officeDocument/2006/relationships/image" Target="../media/image92.jpeg"/><Relationship Id="rId6" Type="http://schemas.openxmlformats.org/officeDocument/2006/relationships/image" Target="../media/image93.jpeg"/><Relationship Id="rId7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94.jpeg"/><Relationship Id="rId2" Type="http://schemas.openxmlformats.org/officeDocument/2006/relationships/image" Target="../media/image95.png"/><Relationship Id="rId3" Type="http://schemas.openxmlformats.org/officeDocument/2006/relationships/image" Target="../media/image96.wmf"/><Relationship Id="rId4" Type="http://schemas.openxmlformats.org/officeDocument/2006/relationships/image" Target="../media/image97.wmf"/><Relationship Id="rId5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98.jpeg"/><Relationship Id="rId2" Type="http://schemas.openxmlformats.org/officeDocument/2006/relationships/image" Target="../media/image99.png"/><Relationship Id="rId3" Type="http://schemas.openxmlformats.org/officeDocument/2006/relationships/image" Target="../media/image100.jpeg"/><Relationship Id="rId4" Type="http://schemas.openxmlformats.org/officeDocument/2006/relationships/image" Target="../media/image101.jpeg"/><Relationship Id="rId5" Type="http://schemas.openxmlformats.org/officeDocument/2006/relationships/image" Target="../media/image102.jpeg"/><Relationship Id="rId6" Type="http://schemas.openxmlformats.org/officeDocument/2006/relationships/image" Target="../media/image103.jpeg"/><Relationship Id="rId7" Type="http://schemas.openxmlformats.org/officeDocument/2006/relationships/image" Target="../media/image104.jpeg"/><Relationship Id="rId8" Type="http://schemas.openxmlformats.org/officeDocument/2006/relationships/image" Target="../media/image105.png"/><Relationship Id="rId9" Type="http://schemas.openxmlformats.org/officeDocument/2006/relationships/image" Target="../media/image106.jpeg"/><Relationship Id="rId10" Type="http://schemas.openxmlformats.org/officeDocument/2006/relationships/image" Target="../media/image107.jpeg"/><Relationship Id="rId11" Type="http://schemas.openxmlformats.org/officeDocument/2006/relationships/image" Target="../media/image108.png"/><Relationship Id="rId1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09.jpeg"/><Relationship Id="rId2" Type="http://schemas.openxmlformats.org/officeDocument/2006/relationships/image" Target="../media/image110.png"/><Relationship Id="rId3" Type="http://schemas.openxmlformats.org/officeDocument/2006/relationships/image" Target="../media/image111.png"/><Relationship Id="rId4" Type="http://schemas.openxmlformats.org/officeDocument/2006/relationships/image" Target="../media/image112.wmf"/><Relationship Id="rId5" Type="http://schemas.openxmlformats.org/officeDocument/2006/relationships/image" Target="../media/image113.wmf"/><Relationship Id="rId6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14.jpeg"/><Relationship Id="rId2" Type="http://schemas.openxmlformats.org/officeDocument/2006/relationships/image" Target="../media/image115.png"/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wmf"/><Relationship Id="rId7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20.jpeg"/><Relationship Id="rId2" Type="http://schemas.openxmlformats.org/officeDocument/2006/relationships/image" Target="../media/image121.png"/><Relationship Id="rId3" Type="http://schemas.openxmlformats.org/officeDocument/2006/relationships/image" Target="../media/image122.png"/><Relationship Id="rId4" Type="http://schemas.openxmlformats.org/officeDocument/2006/relationships/image" Target="../media/image123.jpeg"/><Relationship Id="rId5" Type="http://schemas.openxmlformats.org/officeDocument/2006/relationships/image" Target="../media/image124.png"/><Relationship Id="rId6" Type="http://schemas.openxmlformats.org/officeDocument/2006/relationships/image" Target="../media/image125.png"/><Relationship Id="rId7" Type="http://schemas.openxmlformats.org/officeDocument/2006/relationships/image" Target="../media/image126.png"/><Relationship Id="rId8" Type="http://schemas.openxmlformats.org/officeDocument/2006/relationships/image" Target="../media/image127.jpeg"/><Relationship Id="rId9" Type="http://schemas.openxmlformats.org/officeDocument/2006/relationships/image" Target="../media/image128.png"/><Relationship Id="rId10" Type="http://schemas.openxmlformats.org/officeDocument/2006/relationships/image" Target="../media/image129.png"/><Relationship Id="rId11" Type="http://schemas.openxmlformats.org/officeDocument/2006/relationships/image" Target="../media/image130.png"/><Relationship Id="rId12" Type="http://schemas.openxmlformats.org/officeDocument/2006/relationships/image" Target="../media/image131.png"/><Relationship Id="rId13" Type="http://schemas.openxmlformats.org/officeDocument/2006/relationships/image" Target="../media/image132.jpeg"/><Relationship Id="rId14" Type="http://schemas.openxmlformats.org/officeDocument/2006/relationships/image" Target="../media/image133.jpeg"/><Relationship Id="rId15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png"/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8" Type="http://schemas.openxmlformats.org/officeDocument/2006/relationships/image" Target="../media/image26.jpeg"/><Relationship Id="rId9" Type="http://schemas.openxmlformats.org/officeDocument/2006/relationships/image" Target="../media/image27.png"/><Relationship Id="rId10" Type="http://schemas.openxmlformats.org/officeDocument/2006/relationships/image" Target="../media/image28.jpeg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jpe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3" Type="http://schemas.openxmlformats.org/officeDocument/2006/relationships/image" Target="../media/image41.png"/><Relationship Id="rId14" Type="http://schemas.openxmlformats.org/officeDocument/2006/relationships/image" Target="../media/image42.jpeg"/><Relationship Id="rId15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png"/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7" Type="http://schemas.openxmlformats.org/officeDocument/2006/relationships/image" Target="../media/image49.wmf"/><Relationship Id="rId8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wmf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image" Target="../media/image53.jpeg"/><Relationship Id="rId3" Type="http://schemas.openxmlformats.org/officeDocument/2006/relationships/image" Target="../media/image54.wmf"/><Relationship Id="rId4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"/>
          <p:cNvSpPr txBox="1"/>
          <p:nvPr/>
        </p:nvSpPr>
        <p:spPr>
          <a:xfrm>
            <a:off x="1784160" y="2634840"/>
            <a:ext cx="8621640" cy="14684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 rtl="0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en-GB" sz="2000" spc="-1" strike="noStrike">
                <a:solidFill>
                  <a:srgbClr val="ff0000"/>
                </a:solidFill>
                <a:latin typeface="Calibri"/>
                <a:ea typeface="굴림"/>
              </a:rPr>
              <a:t> </a:t>
            </a:r>
            <a:br/>
            <a:r>
              <a:rPr b="1" lang="en-US" sz="4400" spc="-1" strike="noStrike">
                <a:solidFill>
                  <a:srgbClr val="ff0000"/>
                </a:solidFill>
                <a:latin typeface="Calibri"/>
                <a:ea typeface="맑은 고딕"/>
              </a:rPr>
              <a:t>NR 物理层设计：NR MIMO</a:t>
            </a:r>
            <a:br/>
            <a:endParaRPr b="0" lang="en-US" sz="44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99" name=""/>
          <p:cNvSpPr txBox="1"/>
          <p:nvPr/>
        </p:nvSpPr>
        <p:spPr>
          <a:xfrm>
            <a:off x="1828440" y="3840120"/>
            <a:ext cx="8534520" cy="17524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 rtl="0">
              <a:lnSpc>
                <a:spcPct val="80000"/>
              </a:lnSpc>
              <a:spcBef>
                <a:spcPts val="697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金佑善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algn="ctr" rtl="0">
              <a:lnSpc>
                <a:spcPct val="80000"/>
              </a:lnSpc>
              <a:spcBef>
                <a:spcPts val="697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3GPP TSG RAN WG1 副主席（三星）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 xmlns:a="http://schemas.openxmlformats.org/drawingml/2006/main" xmlns:r="http://schemas.openxmlformats.org/officeDocument/2006/relationships" xmlns:p="http://schemas.openxmlformats.org/presentationml/2006/main">
        <p:nvSpPr>
          <p:cNvPr id="100010001" name="ODT_ATTR_LBL_SHAPE">
            <a:extLst>
              <a:ext uri="{FF2B5EF4-FFF2-40B4-BE49-F238E27FC236}">
                <a16:creationId xmlns:a16="http://schemas.microsoft.com/office/drawing/2014/main" id="{ADCB8724-23CD-4EE8-B5B5-3CB2DDF8932E}"/>
              </a:ext>
            </a:extLst>
          </p:cNvPr>
          <p:cNvSpPr txBox="1"/>
          <p:nvPr/>
        </p:nvSpPr>
        <p:spPr>
          <a:xfrm>
            <a:off x="0" y="0"/>
            <a:ext cx="5000000" cy="276999"/>
          </a:xfrm>
          <a:prstGeom prst="rect">
            <a:avLst/>
          </a:prstGeom>
          <a:solidFill>
            <a:srgbClr val="FAFAFA"/>
          </a:solidFill>
        </p:spPr>
        <p:txBody>
          <a:bodyPr wrap="none" lIns="288000">
            <a:spAutoFit/>
          </a:bodyPr>
          <a:lstStyle/>
          <a:p>
            <a:pPr rtl="0"/>
            <a:r>
              <a:rPr lang="en-US" sz="1000" dirty="0">
                <a:solidFill>
                  <a:srgbClr val="0F2B46"/>
                </a:solidFill>
                <a:effectLst/>
                <a:latin typeface="Roboto" panose="02000000000000000000" pitchFamily="2" charset="0"/>
              </a:rPr>
              <a:t>从英语翻译成中文(简体) - </a:t>
            </a:r>
            <a:r>
              <a:rPr lang="en-US" sz="1000" u="sng" dirty="0">
                <a:solidFill>
                  <a:srgbClr val="0F2B46"/>
                </a:solidFill>
                <a:effectLst/>
                <a:latin typeface="Roboto" panose="02000000000000000000" pitchFamily="2" charset="0"/>
                <a:hlinkClick r:id="r_odt_hyperlink" tooltip="Doc Translator - www.onlinedoctranslator.com"/>
              </a:rPr>
              <a:t>www.onlinedoctranslator.com</a:t>
            </a:r>
            <a:endParaRPr lang="en-US" sz="1000" dirty="0"/>
          </a:p>
        </p:txBody>
      </p:sp>
      <p:pic>
        <p:nvPicPr>
          <p:cNvPr id="1000100002" name="ODT_ATTR_LBL_LOGO">
            <a:extLst>
              <a:ext uri="{FF2B5EF4-FFF2-40B4-BE49-F238E27FC236}">
                <a16:creationId xmlns:a16="http://schemas.microsoft.com/office/drawing/2014/main" id="{B066AC4A-9A1C-4C10-800A-DAF9F2764385}"/>
              </a:ext>
            </a:extLst>
          </p:cNvPr>
          <p:cNvPicPr/>
          <p:nvPr/>
        </p:nvPicPr>
        <p:blipFill>
          <a:blip r:embed="r_odt_logo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"/>
            <a:ext cx="316230" cy="179705"/>
          </a:xfrm>
          <a:prstGeom prst="rect">
            <a:avLst/>
          </a:prstGeom>
        </p:spPr>
      </p:pic>
    </p:spTree>
  </p:cSld>
  <p:transition spd="slow">
    <p:fade/>
  </p:transition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"/>
          <p:cNvSpPr txBox="1"/>
          <p:nvPr/>
        </p:nvSpPr>
        <p:spPr>
          <a:xfrm>
            <a:off x="652320" y="228240"/>
            <a:ext cx="9102960" cy="11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 rtl="0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4200" spc="-1" strike="noStrike">
                <a:solidFill>
                  <a:srgbClr val="ff0000"/>
                </a:solidFill>
                <a:latin typeface="Calibri"/>
                <a:ea typeface="맑은 고딕"/>
              </a:rPr>
              <a:t>NR-MIMO 与 LTE MIMO 的比较</a:t>
            </a: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graphicFrame>
        <p:nvGraphicFramePr>
          <p:cNvPr id="156" name=""/>
          <p:cNvGraphicFramePr/>
          <p:nvPr/>
        </p:nvGraphicFramePr>
        <p:xfrm>
          <a:off x="628560" y="1454040"/>
          <a:ext cx="10944360" cy="4680000"/>
        </p:xfrm>
        <a:graphic>
          <a:graphicData uri="http://schemas.openxmlformats.org/drawingml/2006/table">
            <a:tbl>
              <a:tblPr/>
              <a:tblGrid>
                <a:gridCol w="1332000"/>
                <a:gridCol w="3203640"/>
                <a:gridCol w="3205080"/>
                <a:gridCol w="3203640"/>
              </a:tblGrid>
              <a:tr h="360360">
                <a:tc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 tIns="46800" bIns="46800"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1" lang="en-US" sz="1600" spc="-1" strike="noStrike">
                          <a:solidFill>
                            <a:srgbClr val="ffffff"/>
                          </a:solidFill>
                          <a:latin typeface="Calibri"/>
                          <a:ea typeface="맑은 고딕"/>
                        </a:rPr>
                        <a:t>LTE Rel-8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 tIns="46800" bIns="46800"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1" lang="en-US" sz="1600" spc="-1" strike="noStrike">
                          <a:solidFill>
                            <a:srgbClr val="ffffff"/>
                          </a:solidFill>
                          <a:latin typeface="Calibri"/>
                          <a:ea typeface="맑은 고딕"/>
                        </a:rPr>
                        <a:t>LTE-A Pro Rel-15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 tIns="46800" bIns="46800"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1" lang="en-US" sz="1600" spc="-1" strike="noStrike">
                          <a:solidFill>
                            <a:srgbClr val="ffffff"/>
                          </a:solidFill>
                          <a:latin typeface="Calibri"/>
                          <a:ea typeface="맑은 고딕"/>
                        </a:rPr>
                        <a:t>NR Rel-15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92d050"/>
                    </a:solidFill>
                  </a:tcPr>
                </a:tc>
              </a:tr>
              <a:tr h="863640">
                <a:tc>
                  <a:txBody>
                    <a:bodyPr tIns="46800" bIns="46800"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目的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6800" bIns="46800" anchor="ctr">
                      <a:noAutofit/>
                    </a:bodyPr>
                    <a:p>
                      <a:pPr marL="179280" indent="-179280" rtl="0" algn="l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频谱效率增强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6800" bIns="46800" anchor="ctr">
                      <a:noAutofit/>
                    </a:bodyPr>
                    <a:p>
                      <a:pPr marL="179280" indent="-179280" rtl="0" algn="l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频谱效率增强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6800" bIns="46800" anchor="ctr">
                      <a:noAutofit/>
                    </a:bodyPr>
                    <a:p>
                      <a:pPr marL="179280" indent="-179280" rtl="0" algn="l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覆盖范围增强</a:t>
                      </a:r>
                      <a:br/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（特别是6GHz以上）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179280" indent="-179280" rtl="0" algn="l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频谱效率增强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863640">
                <a:tc>
                  <a:txBody>
                    <a:bodyPr tIns="46800" bIns="46800"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多光束操作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6800" bIns="46800" anchor="ctr">
                      <a:noAutofit/>
                    </a:bodyPr>
                    <a:p>
                      <a:pPr marL="179280" indent="-179280" rtl="0" algn="l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无规格支持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6800" bIns="46800" anchor="ctr">
                      <a:noAutofit/>
                    </a:bodyPr>
                    <a:p>
                      <a:pPr marL="179280" indent="-179280" rtl="0" algn="l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无规格支持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6800" bIns="46800" anchor="ctr">
                      <a:noAutofit/>
                    </a:bodyPr>
                    <a:p>
                      <a:pPr marL="179280" indent="-179280" rtl="0" algn="l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光束测量、报告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179280" indent="-179280" rtl="0" algn="l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光束指示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179280" indent="-179280" rtl="0" algn="l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光束故障恢复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865080">
                <a:tc>
                  <a:txBody>
                    <a:bodyPr tIns="46800" bIns="46800"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上行传输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6800" bIns="46800" anchor="ctr">
                      <a:noAutofit/>
                    </a:bodyPr>
                    <a:p>
                      <a:pPr marL="179280" indent="-179280" rtl="0" algn="l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每个 UE 最多 4 层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179280" indent="-179280" rtl="0" algn="l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高达 8 层的 MU-MIMO</a:t>
                      </a:r>
                      <a:br/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（ZC 序列的循环移位）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6800" bIns="46800" anchor="ctr">
                      <a:noAutofit/>
                    </a:bodyPr>
                    <a:p>
                      <a:pPr marL="179280" indent="-179280" rtl="0" algn="l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每个 UE 最多 4 层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179280" indent="-179280" rtl="0" algn="l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高达 8 层的 MU-MIMO</a:t>
                      </a:r>
                      <a:br/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（ZC 序列的循环移位）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6800" bIns="46800" anchor="ctr">
                      <a:noAutofit/>
                    </a:bodyPr>
                    <a:p>
                      <a:pPr marL="179280" indent="-179280" rtl="0" algn="l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每个 UE 最多 4 层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179280" indent="-179280" rtl="0" algn="l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高达 12 层的 MU-MIMO（正交端口）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863640">
                <a:tc>
                  <a:txBody>
                    <a:bodyPr tIns="46800" bIns="46800"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下行传输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6800" bIns="46800" anchor="ctr">
                      <a:noAutofit/>
                    </a:bodyPr>
                    <a:p>
                      <a:pPr marL="179280" indent="-179280" rtl="0" algn="l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每个 UE 最多 4 层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6800" bIns="46800" anchor="ctr">
                      <a:noAutofit/>
                    </a:bodyPr>
                    <a:p>
                      <a:pPr marL="179280" indent="-179280" rtl="0" algn="l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每个 UE 最多 8 层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179280" indent="-179280" rtl="0" algn="l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高达 4 层的 MU-MIMO（正交端口）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6800" bIns="46800" anchor="ctr">
                      <a:noAutofit/>
                    </a:bodyPr>
                    <a:p>
                      <a:pPr marL="179280" indent="-179280" rtl="0" algn="l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每个 UE 最多 8 层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179280" indent="-179280" rtl="0" algn="l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高达 12 层的 MU-MIMO（正交端口）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863640">
                <a:tc>
                  <a:txBody>
                    <a:bodyPr tIns="46800" bIns="46800"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参考信号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6800" bIns="46800" anchor="ctr">
                      <a:noAutofit/>
                    </a:bodyPr>
                    <a:p>
                      <a:pPr marL="179280" indent="-179280" rtl="0" algn="l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固定模式，开销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179280" indent="-179280" rtl="0" algn="l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多达 4 个 TX 天线端口 (CRS)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6800" bIns="46800" anchor="ctr">
                      <a:noAutofit/>
                    </a:bodyPr>
                    <a:p>
                      <a:pPr marL="179280" indent="-179280" rtl="0" algn="l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固定模式，开销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179280" indent="-179280" rtl="0" algn="l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多达 32 个 TX 天线端口 (CSI-RS)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tIns="46800" bIns="46800" anchor="ctr">
                      <a:noAutofit/>
                    </a:bodyPr>
                    <a:p>
                      <a:pPr marL="179280" indent="-179280" rtl="0" algn="l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可配置模式，开销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179280" indent="-179280" rtl="0" algn="l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多达 32 个 TX 天线端口 (CSI-RS)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179280" indent="-179280" rtl="0" algn="l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支持6GHz以上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"/>
          <p:cNvSpPr txBox="1"/>
          <p:nvPr/>
        </p:nvSpPr>
        <p:spPr>
          <a:xfrm>
            <a:off x="652320" y="228240"/>
            <a:ext cx="9102960" cy="11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 rtl="0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4200" spc="-1" strike="noStrike">
                <a:solidFill>
                  <a:srgbClr val="ff0000"/>
                </a:solidFill>
                <a:latin typeface="Calibri"/>
                <a:ea typeface="맑은 고딕"/>
              </a:rPr>
              <a:t>上行传输</a:t>
            </a: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8" name=""/>
          <p:cNvSpPr txBox="1"/>
          <p:nvPr/>
        </p:nvSpPr>
        <p:spPr>
          <a:xfrm>
            <a:off x="647280" y="1453680"/>
            <a:ext cx="11184120" cy="483084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607680" indent="-607680" rtl="0" algn="l">
              <a:spcBef>
                <a:spcPts val="598"/>
              </a:spcBef>
              <a:buSzPct val="158730"/>
              <a:buBlip>
                <a:blip r:embed="rId1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맑은 고딕"/>
              </a:rPr>
              <a:t>支持基于码本和非码本的上行传输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987120" indent="-608040" rtl="0" algn="l">
              <a:spcBef>
                <a:spcPts val="499"/>
              </a:spcBef>
              <a:buSzPct val="102938"/>
              <a:buBlip>
                <a:blip r:embed="rId2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굴림"/>
              </a:rPr>
              <a:t>基于码本：gNB 向 UE 指示上行波束方向和预编码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987120" indent="-608040" rtl="0" algn="l">
              <a:spcBef>
                <a:spcPts val="499"/>
              </a:spcBef>
              <a:buSzPct val="102938"/>
              <a:buBlip>
                <a:blip r:embed="rId3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굴림"/>
              </a:rPr>
              <a:t>基于非码本：gNB 仅指示波束方向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598"/>
              </a:spcBef>
              <a:buSzPct val="158730"/>
              <a:buBlip>
                <a:blip r:embed="rId4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598"/>
              </a:spcBef>
              <a:buSzPct val="158730"/>
              <a:buBlip>
                <a:blip r:embed="rId5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598"/>
              </a:spcBef>
              <a:buSzPct val="158730"/>
              <a:buBlip>
                <a:blip r:embed="rId6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598"/>
              </a:spcBef>
              <a:buSzPct val="158730"/>
              <a:buBlip>
                <a:blip r:embed="rId7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987120" indent="-608040" rtl="0" algn="l">
              <a:spcBef>
                <a:spcPts val="473"/>
              </a:spcBef>
              <a:buSzPct val="102985"/>
              <a:buBlip>
                <a:blip r:embed="rId8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987120" indent="-608040" rtl="0" algn="l">
              <a:spcBef>
                <a:spcPts val="473"/>
              </a:spcBef>
              <a:buSzPct val="102985"/>
              <a:buBlip>
                <a:blip r:embed="rId9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987120" indent="-608040" rtl="0" algn="l">
              <a:spcBef>
                <a:spcPts val="473"/>
              </a:spcBef>
              <a:buSzPct val="102985"/>
              <a:buBlip>
                <a:blip r:embed="rId10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598"/>
              </a:spcBef>
              <a:buSzPct val="158730"/>
              <a:buBlip>
                <a:blip r:embed="rId11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맑은 고딕"/>
              </a:rPr>
              <a:t>上行MIMO能力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987120" indent="-608040" rtl="0" algn="l">
              <a:spcBef>
                <a:spcPts val="473"/>
              </a:spcBef>
              <a:buSzPct val="102985"/>
              <a:buBlip>
                <a:blip r:embed="rId12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900" spc="-1" strike="noStrike">
                <a:solidFill>
                  <a:srgbClr val="000000"/>
                </a:solidFill>
                <a:latin typeface="Calibri"/>
                <a:ea typeface="굴림"/>
              </a:rPr>
              <a:t>每个 UE 最多排名 4，最多 12 个具有正交 DM-RS 端口的联合调度 UE</a:t>
            </a:r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  <a:p>
            <a:pPr lvl="1" marL="987120" indent="-608040" rtl="0" algn="l">
              <a:spcBef>
                <a:spcPts val="473"/>
              </a:spcBef>
              <a:buSzPct val="102985"/>
              <a:buBlip>
                <a:blip r:embed="rId13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TextBox 23"/>
          <p:cNvSpPr/>
          <p:nvPr/>
        </p:nvSpPr>
        <p:spPr>
          <a:xfrm>
            <a:off x="1741320" y="2779560"/>
            <a:ext cx="294984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7375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400" spc="-1" strike="noStrike">
                <a:solidFill>
                  <a:srgbClr val="ffffff"/>
                </a:solidFill>
                <a:latin typeface="Calibri"/>
                <a:ea typeface="맑은 고딕"/>
              </a:rPr>
              <a:t>基于码本的上行传输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TextBox 24"/>
          <p:cNvSpPr/>
          <p:nvPr/>
        </p:nvSpPr>
        <p:spPr>
          <a:xfrm>
            <a:off x="7322400" y="2779560"/>
            <a:ext cx="331416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7375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400" spc="-1" strike="noStrike">
                <a:solidFill>
                  <a:srgbClr val="ffffff"/>
                </a:solidFill>
                <a:latin typeface="Calibri"/>
                <a:ea typeface="맑은 고딕"/>
              </a:rPr>
              <a:t>基于非码本的上行链路传输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1" name="그림 1" descr=""/>
          <p:cNvPicPr/>
          <p:nvPr/>
        </p:nvPicPr>
        <p:blipFill>
          <a:blip r:embed="rId14"/>
          <a:stretch/>
        </p:blipFill>
        <p:spPr>
          <a:xfrm>
            <a:off x="892080" y="3149640"/>
            <a:ext cx="10506240" cy="2454120"/>
          </a:xfrm>
          <a:prstGeom prst="rect">
            <a:avLst/>
          </a:prstGeom>
          <a:ln w="0">
            <a:noFill/>
          </a:ln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"/>
          <p:cNvSpPr txBox="1"/>
          <p:nvPr/>
        </p:nvSpPr>
        <p:spPr>
          <a:xfrm>
            <a:off x="652320" y="228240"/>
            <a:ext cx="9102960" cy="11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 rtl="0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4200" spc="-1" strike="noStrike">
                <a:solidFill>
                  <a:srgbClr val="ff0000"/>
                </a:solidFill>
                <a:latin typeface="Calibri"/>
                <a:ea typeface="맑은 고딕"/>
              </a:rPr>
              <a:t>下行传输</a:t>
            </a: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63" name=""/>
          <p:cNvSpPr txBox="1"/>
          <p:nvPr/>
        </p:nvSpPr>
        <p:spPr>
          <a:xfrm>
            <a:off x="647280" y="1453680"/>
            <a:ext cx="11184120" cy="483084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607680" indent="-607680" rtl="0" algn="l">
              <a:spcBef>
                <a:spcPts val="598"/>
              </a:spcBef>
              <a:buSzPct val="158730"/>
              <a:buBlip>
                <a:blip r:embed="rId1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맑은 고딕"/>
              </a:rPr>
              <a:t>gNB 完全控制下行链路预编码，可以根据信道状态报告或 UE 的 SRS 传输来确定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987120" indent="-608040" rtl="0" algn="l">
              <a:spcBef>
                <a:spcPts val="473"/>
              </a:spcBef>
              <a:buSzPct val="102985"/>
              <a:buBlip>
                <a:blip r:embed="rId2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900" spc="-1" strike="noStrike">
                <a:solidFill>
                  <a:srgbClr val="000000"/>
                </a:solidFill>
                <a:latin typeface="Calibri"/>
                <a:ea typeface="굴림"/>
              </a:rPr>
              <a:t>UE 不知道 gNB 处应用的实际预编码（UE 透明）</a:t>
            </a:r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  <a:p>
            <a:pPr lvl="1" marL="987120" indent="-608040" rtl="0" algn="l">
              <a:spcBef>
                <a:spcPts val="473"/>
              </a:spcBef>
              <a:buSzPct val="102985"/>
              <a:buBlip>
                <a:blip r:embed="rId3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900" spc="-1" strike="noStrike">
                <a:solidFill>
                  <a:srgbClr val="000000"/>
                </a:solidFill>
                <a:latin typeface="Calibri"/>
                <a:ea typeface="굴림"/>
              </a:rPr>
              <a:t>UE仅需要预编码和信道的组合效果来实现解调目的</a:t>
            </a:r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  <a:p>
            <a:pPr lvl="1" marL="987120" indent="-608040" rtl="0" algn="l">
              <a:spcBef>
                <a:spcPts val="473"/>
              </a:spcBef>
              <a:buSzPct val="102985"/>
              <a:buBlip>
                <a:blip r:embed="rId4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598"/>
              </a:spcBef>
              <a:buSzPct val="158730"/>
              <a:buBlip>
                <a:blip r:embed="rId5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맑은 고딕"/>
              </a:rPr>
              <a:t>下行MIMO能力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987120" indent="-608040" rtl="0" algn="l">
              <a:spcBef>
                <a:spcPts val="473"/>
              </a:spcBef>
              <a:buSzPct val="102985"/>
              <a:buBlip>
                <a:blip r:embed="rId6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900" spc="-1" strike="noStrike">
                <a:solidFill>
                  <a:srgbClr val="000000"/>
                </a:solidFill>
                <a:latin typeface="Calibri"/>
                <a:ea typeface="굴림"/>
              </a:rPr>
              <a:t>每个 UE 最高排名 8</a:t>
            </a:r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  <a:p>
            <a:pPr lvl="1" marL="987120" indent="-608040" rtl="0" algn="l">
              <a:spcBef>
                <a:spcPts val="473"/>
              </a:spcBef>
              <a:buSzPct val="102985"/>
              <a:buBlip>
                <a:blip r:embed="rId7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900" spc="-1" strike="noStrike">
                <a:solidFill>
                  <a:srgbClr val="000000"/>
                </a:solidFill>
                <a:latin typeface="Calibri"/>
                <a:ea typeface="굴림"/>
              </a:rPr>
              <a:t>最多 12 个具有正交 DM-RS 端口的联合调度 UE</a:t>
            </a:r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"/>
          <p:cNvSpPr txBox="1"/>
          <p:nvPr/>
        </p:nvSpPr>
        <p:spPr>
          <a:xfrm>
            <a:off x="652320" y="228240"/>
            <a:ext cx="9102960" cy="11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 rtl="0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4200" spc="-1" strike="noStrike">
                <a:solidFill>
                  <a:srgbClr val="ff0000"/>
                </a:solidFill>
                <a:latin typeface="Calibri"/>
                <a:ea typeface="맑은 고딕"/>
              </a:rPr>
              <a:t>通道状态信息：I 类和 II 类</a:t>
            </a: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65" name=""/>
          <p:cNvSpPr txBox="1"/>
          <p:nvPr/>
        </p:nvSpPr>
        <p:spPr>
          <a:xfrm>
            <a:off x="647280" y="1453680"/>
            <a:ext cx="11184120" cy="483084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607680" indent="-607680" rtl="0" algn="l">
              <a:spcBef>
                <a:spcPts val="598"/>
              </a:spcBef>
              <a:buSzPct val="158730"/>
              <a:buBlip>
                <a:blip r:embed="rId1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맑은 고딕"/>
              </a:rPr>
              <a:t>NR 支持两种不同的信道状态信息 (CSI) 类型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988920" indent="-379440" rtl="0" algn="l">
              <a:spcBef>
                <a:spcPts val="499"/>
              </a:spcBef>
              <a:buSzPct val="164742"/>
              <a:buBlip>
                <a:blip r:embed="rId2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굴림"/>
              </a:rPr>
              <a:t>Type-I 针对单用户 MIMO 传输进行了优化，具有较小的上行链路开销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988920" indent="-379440" rtl="0" algn="l">
              <a:spcBef>
                <a:spcPts val="499"/>
              </a:spcBef>
              <a:buSzPct val="164742"/>
              <a:buBlip>
                <a:blip r:embed="rId3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굴림"/>
              </a:rPr>
              <a:t>Type-II 针对多用户 MIMO 传输进行了优化，具有更精细的信道信息，因此具有更大的上行链路开销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499"/>
              </a:spcBef>
              <a:buSzPct val="190476"/>
              <a:buBlip>
                <a:blip r:embed="rId4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" name="TextBox 6"/>
          <p:cNvSpPr/>
          <p:nvPr/>
        </p:nvSpPr>
        <p:spPr>
          <a:xfrm>
            <a:off x="1857240" y="3132000"/>
            <a:ext cx="271836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7375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400" spc="-1" strike="noStrike">
                <a:solidFill>
                  <a:srgbClr val="ffffff"/>
                </a:solidFill>
                <a:latin typeface="Calibri"/>
                <a:ea typeface="맑은 고딕"/>
              </a:rPr>
              <a:t>I类通道状态信息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TextBox 7"/>
          <p:cNvSpPr/>
          <p:nvPr/>
        </p:nvSpPr>
        <p:spPr>
          <a:xfrm>
            <a:off x="7597080" y="3132000"/>
            <a:ext cx="276552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7375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400" spc="-1" strike="noStrike">
                <a:solidFill>
                  <a:srgbClr val="ffffff"/>
                </a:solidFill>
                <a:latin typeface="Calibri"/>
                <a:ea typeface="맑은 고딕"/>
              </a:rPr>
              <a:t>Type-II 通道状态信息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8" name="그림 1" descr=""/>
          <p:cNvPicPr/>
          <p:nvPr/>
        </p:nvPicPr>
        <p:blipFill>
          <a:blip r:embed="rId5"/>
          <a:stretch/>
        </p:blipFill>
        <p:spPr>
          <a:xfrm>
            <a:off x="558720" y="3511440"/>
            <a:ext cx="11009520" cy="2882880"/>
          </a:xfrm>
          <a:prstGeom prst="rect">
            <a:avLst/>
          </a:prstGeom>
          <a:ln w="0">
            <a:noFill/>
          </a:ln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"/>
          <p:cNvSpPr txBox="1"/>
          <p:nvPr/>
        </p:nvSpPr>
        <p:spPr>
          <a:xfrm>
            <a:off x="652320" y="228240"/>
            <a:ext cx="9102960" cy="11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 rtl="0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4200" spc="-1" strike="noStrike">
                <a:solidFill>
                  <a:srgbClr val="ff0000"/>
                </a:solidFill>
                <a:latin typeface="Calibri"/>
                <a:ea typeface="맑은 고딕"/>
              </a:rPr>
              <a:t>NR 中的多波束操作</a:t>
            </a: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70" name="TextBox 28"/>
          <p:cNvSpPr/>
          <p:nvPr/>
        </p:nvSpPr>
        <p:spPr>
          <a:xfrm>
            <a:off x="1014480" y="1949400"/>
            <a:ext cx="300024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7375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400" spc="-1" strike="noStrike">
                <a:solidFill>
                  <a:srgbClr val="ffffff"/>
                </a:solidFill>
                <a:latin typeface="Calibri"/>
                <a:ea typeface="맑은 고딕"/>
              </a:rPr>
              <a:t>光束测量/报告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TextBox 29"/>
          <p:cNvSpPr/>
          <p:nvPr/>
        </p:nvSpPr>
        <p:spPr>
          <a:xfrm>
            <a:off x="4678200" y="1949400"/>
            <a:ext cx="284976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7375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400" spc="-1" strike="noStrike">
                <a:solidFill>
                  <a:srgbClr val="ffffff"/>
                </a:solidFill>
                <a:latin typeface="Calibri"/>
                <a:ea typeface="맑은 고딕"/>
              </a:rPr>
              <a:t>光束指示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TextBox 35"/>
          <p:cNvSpPr/>
          <p:nvPr/>
        </p:nvSpPr>
        <p:spPr>
          <a:xfrm>
            <a:off x="8263080" y="1949400"/>
            <a:ext cx="287316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7375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400" spc="-1" strike="noStrike">
                <a:solidFill>
                  <a:srgbClr val="ffffff"/>
                </a:solidFill>
                <a:latin typeface="Calibri"/>
                <a:ea typeface="맑은 고딕"/>
              </a:rPr>
              <a:t>梁故障报告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3" name="그룹 60"/>
          <p:cNvGrpSpPr/>
          <p:nvPr/>
        </p:nvGrpSpPr>
        <p:grpSpPr>
          <a:xfrm>
            <a:off x="4300560" y="1808280"/>
            <a:ext cx="3597120" cy="4363920"/>
            <a:chOff x="4300560" y="1808280"/>
            <a:chExt cx="3597120" cy="4363920"/>
          </a:xfrm>
        </p:grpSpPr>
        <p:sp>
          <p:nvSpPr>
            <p:cNvPr id="174" name="직선 연결선 37"/>
            <p:cNvSpPr/>
            <p:nvPr/>
          </p:nvSpPr>
          <p:spPr>
            <a:xfrm>
              <a:off x="4300560" y="1814400"/>
              <a:ext cx="0" cy="4357800"/>
            </a:xfrm>
            <a:prstGeom prst="line">
              <a:avLst/>
            </a:prstGeom>
            <a:ln w="12600">
              <a:solidFill>
                <a:srgbClr val="000000"/>
              </a:solidFill>
              <a:prstDash val="dash"/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" name="직선 연결선 38"/>
            <p:cNvSpPr/>
            <p:nvPr/>
          </p:nvSpPr>
          <p:spPr>
            <a:xfrm>
              <a:off x="7897680" y="1808280"/>
              <a:ext cx="0" cy="4357800"/>
            </a:xfrm>
            <a:prstGeom prst="line">
              <a:avLst/>
            </a:prstGeom>
            <a:ln w="12600">
              <a:solidFill>
                <a:srgbClr val="000000"/>
              </a:solidFill>
              <a:prstDash val="dash"/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76" name="TextBox 50"/>
          <p:cNvSpPr/>
          <p:nvPr/>
        </p:nvSpPr>
        <p:spPr>
          <a:xfrm>
            <a:off x="1014480" y="5329080"/>
            <a:ext cx="3238560" cy="73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맑은 고딕"/>
              </a:rPr>
              <a:t>终端测量 TX-RX 波束的不同组合，以进行初步选择和进一步细化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TextBox 51"/>
          <p:cNvSpPr/>
          <p:nvPr/>
        </p:nvSpPr>
        <p:spPr>
          <a:xfrm>
            <a:off x="4659480" y="5327640"/>
            <a:ext cx="3238200" cy="73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맑은 고딕"/>
              </a:rPr>
              <a:t>NW指示参考信号的波束方向以及下行链路/上行链路上的控制/数据传输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TextBox 52"/>
          <p:cNvSpPr/>
          <p:nvPr/>
        </p:nvSpPr>
        <p:spPr>
          <a:xfrm>
            <a:off x="8263080" y="5327640"/>
            <a:ext cx="2877840" cy="520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맑은 고딕"/>
              </a:rPr>
              <a:t>用于从梁故障中恢复的低延迟过程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9" name="그림 1" descr=""/>
          <p:cNvPicPr/>
          <p:nvPr/>
        </p:nvPicPr>
        <p:blipFill>
          <a:blip r:embed="rId1"/>
          <a:stretch/>
        </p:blipFill>
        <p:spPr>
          <a:xfrm>
            <a:off x="1147680" y="2549520"/>
            <a:ext cx="9896400" cy="2351160"/>
          </a:xfrm>
          <a:prstGeom prst="rect">
            <a:avLst/>
          </a:prstGeom>
          <a:ln w="0">
            <a:noFill/>
          </a:ln>
        </p:spPr>
      </p:pic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"/>
          <p:cNvSpPr txBox="1"/>
          <p:nvPr/>
        </p:nvSpPr>
        <p:spPr>
          <a:xfrm>
            <a:off x="652320" y="228240"/>
            <a:ext cx="9102960" cy="11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 rtl="0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4200" spc="-1" strike="noStrike">
                <a:solidFill>
                  <a:srgbClr val="ff0000"/>
                </a:solidFill>
                <a:latin typeface="Calibri"/>
                <a:ea typeface="맑은 고딕"/>
              </a:rPr>
              <a:t>NR 中的多波束操作</a:t>
            </a: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81" name="TextBox 3"/>
          <p:cNvSpPr/>
          <p:nvPr/>
        </p:nvSpPr>
        <p:spPr>
          <a:xfrm>
            <a:off x="900720" y="1455840"/>
            <a:ext cx="508788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7375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400" spc="-1" strike="noStrike">
                <a:solidFill>
                  <a:srgbClr val="ffffff"/>
                </a:solidFill>
                <a:latin typeface="Calibri"/>
                <a:ea typeface="맑은 고딕"/>
              </a:rPr>
              <a:t>用于初始访问和数据/控制通道的多波束操作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직선 연결선 20"/>
          <p:cNvSpPr/>
          <p:nvPr/>
        </p:nvSpPr>
        <p:spPr>
          <a:xfrm>
            <a:off x="333360" y="3554280"/>
            <a:ext cx="11515680" cy="0"/>
          </a:xfrm>
          <a:prstGeom prst="line">
            <a:avLst/>
          </a:prstGeom>
          <a:ln w="12600">
            <a:solidFill>
              <a:srgbClr val="000000"/>
            </a:solidFill>
            <a:prstDash val="dash"/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직선 연결선 23"/>
          <p:cNvSpPr/>
          <p:nvPr/>
        </p:nvSpPr>
        <p:spPr>
          <a:xfrm>
            <a:off x="333360" y="4992840"/>
            <a:ext cx="11515680" cy="0"/>
          </a:xfrm>
          <a:prstGeom prst="line">
            <a:avLst/>
          </a:prstGeom>
          <a:ln w="12600">
            <a:solidFill>
              <a:srgbClr val="000000"/>
            </a:solidFill>
            <a:prstDash val="dash"/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4" name="TextBox 24"/>
          <p:cNvSpPr/>
          <p:nvPr/>
        </p:nvSpPr>
        <p:spPr>
          <a:xfrm>
            <a:off x="712440" y="2311560"/>
            <a:ext cx="1343520" cy="73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Calibri"/>
                <a:ea typeface="맑은 고딕"/>
              </a:rPr>
              <a:t>TRP水平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Calibri"/>
                <a:ea typeface="맑은 고딕"/>
              </a:rPr>
              <a:t>光束扫描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Calibri"/>
                <a:ea typeface="맑은 고딕"/>
              </a:rPr>
              <a:t>用于覆盖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TextBox 30"/>
          <p:cNvSpPr/>
          <p:nvPr/>
        </p:nvSpPr>
        <p:spPr>
          <a:xfrm>
            <a:off x="714600" y="3749760"/>
            <a:ext cx="1099800" cy="73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Calibri"/>
                <a:ea typeface="맑은 고딕"/>
              </a:rPr>
              <a:t>TRP 和 UE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Calibri"/>
                <a:ea typeface="맑은 고딕"/>
              </a:rPr>
              <a:t>发射/接收波束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Calibri"/>
                <a:ea typeface="맑은 고딕"/>
              </a:rPr>
              <a:t>获得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TextBox 37"/>
          <p:cNvSpPr/>
          <p:nvPr/>
        </p:nvSpPr>
        <p:spPr>
          <a:xfrm>
            <a:off x="711720" y="5187960"/>
            <a:ext cx="1505160" cy="73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Calibri"/>
                <a:ea typeface="맑은 고딕"/>
              </a:rPr>
              <a:t>UE特定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Calibri"/>
                <a:ea typeface="맑은 고딕"/>
              </a:rPr>
              <a:t>波束选择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Calibri"/>
                <a:ea typeface="맑은 고딕"/>
              </a:rPr>
              <a:t>和波束形成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직선 연결선 40"/>
          <p:cNvSpPr/>
          <p:nvPr/>
        </p:nvSpPr>
        <p:spPr>
          <a:xfrm>
            <a:off x="6095880" y="2206800"/>
            <a:ext cx="0" cy="4017960"/>
          </a:xfrm>
          <a:prstGeom prst="line">
            <a:avLst/>
          </a:prstGeom>
          <a:ln w="38160">
            <a:solidFill>
              <a:srgbClr val="ffc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직선 연결선 41"/>
          <p:cNvSpPr/>
          <p:nvPr/>
        </p:nvSpPr>
        <p:spPr>
          <a:xfrm>
            <a:off x="9696600" y="2206800"/>
            <a:ext cx="0" cy="4017960"/>
          </a:xfrm>
          <a:prstGeom prst="line">
            <a:avLst/>
          </a:prstGeom>
          <a:ln w="38160">
            <a:solidFill>
              <a:srgbClr val="0070c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9" name="TextBox 43"/>
          <p:cNvSpPr/>
          <p:nvPr/>
        </p:nvSpPr>
        <p:spPr>
          <a:xfrm>
            <a:off x="5717520" y="1924200"/>
            <a:ext cx="82836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Calibri"/>
                <a:ea typeface="맑은 고딕"/>
              </a:rPr>
              <a:t>网络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TextBox 44"/>
          <p:cNvSpPr/>
          <p:nvPr/>
        </p:nvSpPr>
        <p:spPr>
          <a:xfrm>
            <a:off x="9480960" y="1924200"/>
            <a:ext cx="38340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Calibri"/>
                <a:ea typeface="맑은 고딕"/>
              </a:rPr>
              <a:t>UE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TextBox 47"/>
          <p:cNvSpPr/>
          <p:nvPr/>
        </p:nvSpPr>
        <p:spPr>
          <a:xfrm>
            <a:off x="4340520" y="2400480"/>
            <a:ext cx="1752120" cy="291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Calibri"/>
                <a:ea typeface="맑은 고딕"/>
              </a:rPr>
              <a:t>同步信号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TextBox 48"/>
          <p:cNvSpPr/>
          <p:nvPr/>
        </p:nvSpPr>
        <p:spPr>
          <a:xfrm>
            <a:off x="4589280" y="2771640"/>
            <a:ext cx="1499040" cy="291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Calibri"/>
                <a:ea typeface="맑은 고딕"/>
              </a:rPr>
              <a:t>系统信息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93" name="직선 화살표 연결선 46"/>
          <p:cNvCxnSpPr/>
          <p:nvPr/>
        </p:nvCxnSpPr>
        <p:spPr>
          <a:xfrm>
            <a:off x="6114600" y="2544480"/>
            <a:ext cx="3582360" cy="1080"/>
          </a:xfrm>
          <a:prstGeom prst="straightConnector1">
            <a:avLst/>
          </a:prstGeom>
          <a:ln w="19080">
            <a:solidFill>
              <a:srgbClr val="ffc000"/>
            </a:solidFill>
            <a:miter/>
            <a:tailEnd len="med" type="triangle" w="lg"/>
          </a:ln>
        </p:spPr>
      </p:cxnSp>
      <p:cxnSp>
        <p:nvCxnSpPr>
          <p:cNvPr id="194" name="직선 화살표 연결선 49"/>
          <p:cNvCxnSpPr/>
          <p:nvPr/>
        </p:nvCxnSpPr>
        <p:spPr>
          <a:xfrm>
            <a:off x="6108840" y="2939760"/>
            <a:ext cx="3582000" cy="1080"/>
          </a:xfrm>
          <a:prstGeom prst="straightConnector1">
            <a:avLst/>
          </a:prstGeom>
          <a:ln w="19080">
            <a:solidFill>
              <a:srgbClr val="ffc000"/>
            </a:solidFill>
            <a:miter/>
            <a:tailEnd len="med" type="triangle" w="lg"/>
          </a:ln>
        </p:spPr>
      </p:cxnSp>
      <p:sp>
        <p:nvSpPr>
          <p:cNvPr id="195" name="TextBox 50"/>
          <p:cNvSpPr/>
          <p:nvPr/>
        </p:nvSpPr>
        <p:spPr>
          <a:xfrm>
            <a:off x="6821640" y="2244600"/>
            <a:ext cx="1898280" cy="291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Calibri"/>
                <a:ea typeface="맑은 고딕"/>
              </a:rPr>
              <a:t>TRP 处的 TX 波束扫描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TextBox 51"/>
          <p:cNvSpPr/>
          <p:nvPr/>
        </p:nvSpPr>
        <p:spPr>
          <a:xfrm>
            <a:off x="6840720" y="2644920"/>
            <a:ext cx="1898280" cy="291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Calibri"/>
                <a:ea typeface="맑은 고딕"/>
              </a:rPr>
              <a:t>TRP 处的 TX 波束扫描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97" name="직선 화살표 연결선 52"/>
          <p:cNvCxnSpPr/>
          <p:nvPr/>
        </p:nvCxnSpPr>
        <p:spPr>
          <a:xfrm>
            <a:off x="6108840" y="4024080"/>
            <a:ext cx="3582000" cy="1080"/>
          </a:xfrm>
          <a:prstGeom prst="straightConnector1">
            <a:avLst/>
          </a:prstGeom>
          <a:ln w="19080">
            <a:solidFill>
              <a:srgbClr val="ffc000"/>
            </a:solidFill>
            <a:miter/>
            <a:tailEnd len="med" type="triangle" w="lg"/>
          </a:ln>
        </p:spPr>
      </p:cxnSp>
      <p:cxnSp>
        <p:nvCxnSpPr>
          <p:cNvPr id="198" name="직선 화살표 연결선 53"/>
          <p:cNvCxnSpPr/>
          <p:nvPr/>
        </p:nvCxnSpPr>
        <p:spPr>
          <a:xfrm>
            <a:off x="6108840" y="3304800"/>
            <a:ext cx="3582000" cy="1080"/>
          </a:xfrm>
          <a:prstGeom prst="straightConnector1">
            <a:avLst/>
          </a:prstGeom>
          <a:ln w="19080">
            <a:solidFill>
              <a:srgbClr val="0070c0"/>
            </a:solidFill>
            <a:miter/>
            <a:headEnd len="med" type="triangle" w="lg"/>
          </a:ln>
        </p:spPr>
      </p:cxnSp>
      <p:sp>
        <p:nvSpPr>
          <p:cNvPr id="199" name="TextBox 54"/>
          <p:cNvSpPr/>
          <p:nvPr/>
        </p:nvSpPr>
        <p:spPr>
          <a:xfrm>
            <a:off x="6849720" y="3016080"/>
            <a:ext cx="1907280" cy="291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Calibri"/>
                <a:ea typeface="맑은 고딕"/>
              </a:rPr>
              <a:t>TRP 处的 RX 波束扫描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TextBox 55"/>
          <p:cNvSpPr/>
          <p:nvPr/>
        </p:nvSpPr>
        <p:spPr>
          <a:xfrm>
            <a:off x="6598800" y="3720960"/>
            <a:ext cx="2340360" cy="291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Calibri"/>
                <a:ea typeface="맑은 고딕"/>
              </a:rPr>
              <a:t>在 TRP/UE 处获取的 TX/RX 波束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TextBox 56"/>
          <p:cNvSpPr/>
          <p:nvPr/>
        </p:nvSpPr>
        <p:spPr>
          <a:xfrm>
            <a:off x="9716040" y="3143160"/>
            <a:ext cx="1808280" cy="291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Calibri"/>
                <a:ea typeface="맑은 고딕"/>
              </a:rPr>
              <a:t>随机接入信道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TextBox 58"/>
          <p:cNvSpPr/>
          <p:nvPr/>
        </p:nvSpPr>
        <p:spPr>
          <a:xfrm>
            <a:off x="4182480" y="3867120"/>
            <a:ext cx="1902960" cy="291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Calibri"/>
                <a:ea typeface="맑은 고딕"/>
              </a:rPr>
              <a:t>随机访问响应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03" name="직선 화살표 연결선 59"/>
          <p:cNvCxnSpPr/>
          <p:nvPr/>
        </p:nvCxnSpPr>
        <p:spPr>
          <a:xfrm>
            <a:off x="6108840" y="4642920"/>
            <a:ext cx="3582000" cy="1080"/>
          </a:xfrm>
          <a:prstGeom prst="straightConnector1">
            <a:avLst/>
          </a:prstGeom>
          <a:ln w="19080">
            <a:solidFill>
              <a:srgbClr val="ffc000"/>
            </a:solidFill>
            <a:miter/>
            <a:tailEnd len="med" type="triangle" w="lg"/>
          </a:ln>
        </p:spPr>
      </p:cxnSp>
      <p:sp>
        <p:nvSpPr>
          <p:cNvPr id="204" name="TextBox 60"/>
          <p:cNvSpPr/>
          <p:nvPr/>
        </p:nvSpPr>
        <p:spPr>
          <a:xfrm>
            <a:off x="6598800" y="4340160"/>
            <a:ext cx="2340360" cy="291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Calibri"/>
                <a:ea typeface="맑은 고딕"/>
              </a:rPr>
              <a:t>在 TRP/UE 处获取的 TX/RX 波束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TextBox 61"/>
          <p:cNvSpPr/>
          <p:nvPr/>
        </p:nvSpPr>
        <p:spPr>
          <a:xfrm>
            <a:off x="4159080" y="4486320"/>
            <a:ext cx="1927080" cy="291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Calibri"/>
                <a:ea typeface="맑은 고딕"/>
              </a:rPr>
              <a:t>其他系统信息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06" name="직선 화살표 연결선 62"/>
          <p:cNvCxnSpPr/>
          <p:nvPr/>
        </p:nvCxnSpPr>
        <p:spPr>
          <a:xfrm>
            <a:off x="6118200" y="5662080"/>
            <a:ext cx="3582000" cy="1080"/>
          </a:xfrm>
          <a:prstGeom prst="straightConnector1">
            <a:avLst/>
          </a:prstGeom>
          <a:ln w="19080">
            <a:solidFill>
              <a:srgbClr val="ff0000"/>
            </a:solidFill>
            <a:miter/>
            <a:headEnd len="med" type="triangle" w="lg"/>
            <a:tailEnd len="med" type="triangle" w="lg"/>
          </a:ln>
        </p:spPr>
      </p:cxnSp>
      <p:sp>
        <p:nvSpPr>
          <p:cNvPr id="207" name="TextBox 63"/>
          <p:cNvSpPr/>
          <p:nvPr/>
        </p:nvSpPr>
        <p:spPr>
          <a:xfrm>
            <a:off x="4443840" y="5505480"/>
            <a:ext cx="1643760" cy="291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Calibri"/>
                <a:ea typeface="맑은 고딕"/>
              </a:rPr>
              <a:t>数据/控制通道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TextBox 64"/>
          <p:cNvSpPr/>
          <p:nvPr/>
        </p:nvSpPr>
        <p:spPr>
          <a:xfrm>
            <a:off x="9714240" y="5505480"/>
            <a:ext cx="1643760" cy="291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Calibri"/>
                <a:ea typeface="맑은 고딕"/>
              </a:rPr>
              <a:t>数据/控制通道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TextBox 70"/>
          <p:cNvSpPr/>
          <p:nvPr/>
        </p:nvSpPr>
        <p:spPr>
          <a:xfrm>
            <a:off x="6889320" y="5160960"/>
            <a:ext cx="2029320" cy="48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Calibri"/>
                <a:ea typeface="맑은 고딕"/>
              </a:rPr>
              <a:t>UE特定波束成形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300" spc="-1" strike="noStrike">
                <a:solidFill>
                  <a:srgbClr val="000000"/>
                </a:solidFill>
                <a:latin typeface="Calibri"/>
                <a:ea typeface="맑은 고딕"/>
              </a:rPr>
              <a:t>通过获取的 TX/RX 波束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0" name="그림 1" descr=""/>
          <p:cNvPicPr/>
          <p:nvPr/>
        </p:nvPicPr>
        <p:blipFill>
          <a:blip r:embed="rId1"/>
          <a:stretch/>
        </p:blipFill>
        <p:spPr>
          <a:xfrm>
            <a:off x="2211480" y="2152800"/>
            <a:ext cx="1428480" cy="3998880"/>
          </a:xfrm>
          <a:prstGeom prst="rect">
            <a:avLst/>
          </a:prstGeom>
          <a:ln w="0">
            <a:noFill/>
          </a:ln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"/>
          <p:cNvSpPr txBox="1"/>
          <p:nvPr/>
        </p:nvSpPr>
        <p:spPr>
          <a:xfrm>
            <a:off x="652320" y="228240"/>
            <a:ext cx="9102960" cy="11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 rtl="0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4200" spc="-1" strike="noStrike">
                <a:solidFill>
                  <a:srgbClr val="ff0000"/>
                </a:solidFill>
                <a:latin typeface="Calibri"/>
                <a:ea typeface="맑은 고딕"/>
              </a:rPr>
              <a:t>光束故障恢复</a:t>
            </a: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12" name=""/>
          <p:cNvSpPr txBox="1"/>
          <p:nvPr/>
        </p:nvSpPr>
        <p:spPr>
          <a:xfrm>
            <a:off x="647280" y="1453680"/>
            <a:ext cx="11184120" cy="483084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607680" indent="-607680" rtl="0" algn="l">
              <a:spcBef>
                <a:spcPts val="598"/>
              </a:spcBef>
              <a:buSzPct val="158730"/>
              <a:buBlip>
                <a:blip r:embed="rId1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맑은 고딕"/>
              </a:rPr>
              <a:t>由于多波束运行时波束宽度较窄，网络与终端之间的链路容易出现波束故障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988920" indent="-379440" rtl="0" algn="l">
              <a:spcBef>
                <a:spcPts val="499"/>
              </a:spcBef>
              <a:buSzPct val="164742"/>
              <a:buBlip>
                <a:blip r:embed="rId2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굴림"/>
              </a:rPr>
              <a:t>与覆盖范围外的情况不同，光束故障往往具有动态时间分布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598"/>
              </a:spcBef>
              <a:buSzPct val="158730"/>
              <a:buBlip>
                <a:blip r:embed="rId3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맑은 고딕"/>
              </a:rPr>
              <a:t>光束故障恢复允许使用 L1 程序进行即时光束恢复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598"/>
              </a:spcBef>
              <a:buSzPct val="158730"/>
              <a:buBlip>
                <a:blip r:embed="rId4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" name="TextBox 3"/>
          <p:cNvSpPr/>
          <p:nvPr/>
        </p:nvSpPr>
        <p:spPr>
          <a:xfrm>
            <a:off x="2139840" y="3505320"/>
            <a:ext cx="214020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7375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400" spc="-1" strike="noStrike">
                <a:solidFill>
                  <a:srgbClr val="ffffff"/>
                </a:solidFill>
                <a:latin typeface="Calibri"/>
                <a:ea typeface="맑은 고딕"/>
              </a:rPr>
              <a:t>光束失效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TextBox 16"/>
          <p:cNvSpPr/>
          <p:nvPr/>
        </p:nvSpPr>
        <p:spPr>
          <a:xfrm>
            <a:off x="7128000" y="3505320"/>
            <a:ext cx="226224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7375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400" spc="-1" strike="noStrike">
                <a:solidFill>
                  <a:srgbClr val="ffffff"/>
                </a:solidFill>
                <a:latin typeface="Calibri"/>
                <a:ea typeface="맑은 고딕"/>
              </a:rPr>
              <a:t>光束恢复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5" name="그림 1" descr=""/>
          <p:cNvPicPr/>
          <p:nvPr/>
        </p:nvPicPr>
        <p:blipFill>
          <a:blip r:embed="rId5"/>
          <a:stretch/>
        </p:blipFill>
        <p:spPr>
          <a:xfrm>
            <a:off x="1325520" y="3548160"/>
            <a:ext cx="10233000" cy="2736720"/>
          </a:xfrm>
          <a:prstGeom prst="rect">
            <a:avLst/>
          </a:prstGeom>
          <a:ln w="0">
            <a:noFill/>
          </a:ln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"/>
          <p:cNvSpPr txBox="1"/>
          <p:nvPr/>
        </p:nvSpPr>
        <p:spPr>
          <a:xfrm>
            <a:off x="652320" y="228240"/>
            <a:ext cx="9102960" cy="11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 rtl="0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4200" spc="-1" strike="noStrike">
                <a:solidFill>
                  <a:srgbClr val="ff0000"/>
                </a:solidFill>
                <a:latin typeface="Calibri"/>
                <a:ea typeface="맑은 고딕"/>
              </a:rPr>
              <a:t>NR 参考信号</a:t>
            </a: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17" name=""/>
          <p:cNvSpPr txBox="1"/>
          <p:nvPr/>
        </p:nvSpPr>
        <p:spPr>
          <a:xfrm>
            <a:off x="647280" y="1453680"/>
            <a:ext cx="11380680" cy="483084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607680" indent="-607680" rtl="0" algn="l">
              <a:spcBef>
                <a:spcPts val="598"/>
              </a:spcBef>
              <a:buSzPct val="158730"/>
              <a:buBlip>
                <a:blip r:embed="rId1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맑은 고딕"/>
              </a:rPr>
              <a:t>LTE 具有“一刀切”的下行链路参考信号设计：CRS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988920" indent="-379440" rtl="0" algn="l">
              <a:spcBef>
                <a:spcPts val="499"/>
              </a:spcBef>
              <a:buSzPct val="164742"/>
              <a:buBlip>
                <a:blip r:embed="rId2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굴림"/>
              </a:rPr>
              <a:t>限制灵活的网络部署，网络节能不高，不适用于更高频谱（&gt;6GHz），对于大量天线不适合 MIMO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598"/>
              </a:spcBef>
              <a:buSzPct val="158730"/>
              <a:buBlip>
                <a:blip r:embed="rId3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맑은 고딕"/>
              </a:rPr>
              <a:t>NR下行参考信号针对特定角色量身定制，可灵活适应不同的部署场景和频谱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18" name="그룹 44"/>
          <p:cNvGrpSpPr/>
          <p:nvPr/>
        </p:nvGrpSpPr>
        <p:grpSpPr>
          <a:xfrm>
            <a:off x="3387600" y="3719520"/>
            <a:ext cx="1249560" cy="1076400"/>
            <a:chOff x="3387600" y="3719520"/>
            <a:chExt cx="1249560" cy="1076400"/>
          </a:xfrm>
        </p:grpSpPr>
        <p:sp>
          <p:nvSpPr>
            <p:cNvPr id="219" name="육각형 58"/>
            <p:cNvSpPr/>
            <p:nvPr/>
          </p:nvSpPr>
          <p:spPr>
            <a:xfrm>
              <a:off x="3387600" y="3719520"/>
              <a:ext cx="1249560" cy="1076400"/>
            </a:xfrm>
            <a:custGeom>
              <a:avLst/>
              <a:gdLst/>
              <a:ahLst/>
              <a:rect l="0" t="0" r="r" b="b"/>
              <a:pathLst>
                <a:path w="3473" h="2992">
                  <a:moveTo>
                    <a:pt x="748" y="0"/>
                  </a:moveTo>
                  <a:lnTo>
                    <a:pt x="2723" y="0"/>
                  </a:lnTo>
                  <a:lnTo>
                    <a:pt x="3472" y="1495"/>
                  </a:lnTo>
                  <a:lnTo>
                    <a:pt x="2723" y="2991"/>
                  </a:lnTo>
                  <a:lnTo>
                    <a:pt x="748" y="2991"/>
                  </a:lnTo>
                  <a:lnTo>
                    <a:pt x="0" y="1495"/>
                  </a:lnTo>
                  <a:lnTo>
                    <a:pt x="748" y="0"/>
                  </a:lnTo>
                </a:path>
              </a:pathLst>
            </a:custGeom>
            <a:gradFill rotWithShape="0">
              <a:gsLst>
                <a:gs pos="0">
                  <a:srgbClr val="093366"/>
                </a:gs>
                <a:gs pos="100000">
                  <a:srgbClr val="0e4589"/>
                </a:gs>
              </a:gsLst>
              <a:lin ang="16200000"/>
            </a:gradFill>
            <a:ln w="9360">
              <a:solidFill>
                <a:srgbClr val="1c477c"/>
              </a:solidFill>
              <a:miter/>
            </a:ln>
            <a:effectLst>
              <a:outerShdw dist="23040" dir="5400000" blurRad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220" name="육각형 4"/>
            <p:cNvSpPr/>
            <p:nvPr/>
          </p:nvSpPr>
          <p:spPr>
            <a:xfrm>
              <a:off x="3581280" y="3886200"/>
              <a:ext cx="862200" cy="743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21" name="육각형 4"/>
          <p:cNvSpPr/>
          <p:nvPr/>
        </p:nvSpPr>
        <p:spPr>
          <a:xfrm>
            <a:off x="2541600" y="5589720"/>
            <a:ext cx="860400" cy="74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22" name="그룹 46"/>
          <p:cNvGrpSpPr/>
          <p:nvPr/>
        </p:nvGrpSpPr>
        <p:grpSpPr>
          <a:xfrm>
            <a:off x="3387600" y="4863960"/>
            <a:ext cx="1249560" cy="1076400"/>
            <a:chOff x="3387600" y="4863960"/>
            <a:chExt cx="1249560" cy="1076400"/>
          </a:xfrm>
        </p:grpSpPr>
        <p:sp>
          <p:nvSpPr>
            <p:cNvPr id="223" name="육각형 54"/>
            <p:cNvSpPr/>
            <p:nvPr/>
          </p:nvSpPr>
          <p:spPr>
            <a:xfrm>
              <a:off x="3387600" y="4863960"/>
              <a:ext cx="1249560" cy="1076400"/>
            </a:xfrm>
            <a:custGeom>
              <a:avLst/>
              <a:gdLst/>
              <a:ahLst/>
              <a:rect l="0" t="0" r="r" b="b"/>
              <a:pathLst>
                <a:path w="3473" h="2992">
                  <a:moveTo>
                    <a:pt x="748" y="0"/>
                  </a:moveTo>
                  <a:lnTo>
                    <a:pt x="2723" y="0"/>
                  </a:lnTo>
                  <a:lnTo>
                    <a:pt x="3472" y="1495"/>
                  </a:lnTo>
                  <a:lnTo>
                    <a:pt x="2723" y="2991"/>
                  </a:lnTo>
                  <a:lnTo>
                    <a:pt x="748" y="2991"/>
                  </a:lnTo>
                  <a:lnTo>
                    <a:pt x="0" y="1495"/>
                  </a:lnTo>
                  <a:lnTo>
                    <a:pt x="748" y="0"/>
                  </a:lnTo>
                </a:path>
              </a:pathLst>
            </a:custGeom>
            <a:gradFill rotWithShape="0">
              <a:gsLst>
                <a:gs pos="0">
                  <a:srgbClr val="093366"/>
                </a:gs>
                <a:gs pos="100000">
                  <a:srgbClr val="0e4589"/>
                </a:gs>
              </a:gsLst>
              <a:lin ang="16200000"/>
            </a:gradFill>
            <a:ln w="9360">
              <a:solidFill>
                <a:srgbClr val="1c477c"/>
              </a:solidFill>
              <a:miter/>
            </a:ln>
            <a:effectLst>
              <a:outerShdw dist="23040" dir="5400000" blurRad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224" name="육각형 4"/>
            <p:cNvSpPr/>
            <p:nvPr/>
          </p:nvSpPr>
          <p:spPr>
            <a:xfrm>
              <a:off x="3581280" y="5030640"/>
              <a:ext cx="862200" cy="743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25" name="그룹 47"/>
          <p:cNvGrpSpPr/>
          <p:nvPr/>
        </p:nvGrpSpPr>
        <p:grpSpPr>
          <a:xfrm>
            <a:off x="2347920" y="4290840"/>
            <a:ext cx="1247760" cy="1076400"/>
            <a:chOff x="2347920" y="4290840"/>
            <a:chExt cx="1247760" cy="1076400"/>
          </a:xfrm>
        </p:grpSpPr>
        <p:sp>
          <p:nvSpPr>
            <p:cNvPr id="226" name="육각형 52"/>
            <p:cNvSpPr/>
            <p:nvPr/>
          </p:nvSpPr>
          <p:spPr>
            <a:xfrm>
              <a:off x="2347920" y="4290840"/>
              <a:ext cx="1247760" cy="1076400"/>
            </a:xfrm>
            <a:custGeom>
              <a:avLst/>
              <a:gdLst/>
              <a:ahLst/>
              <a:rect l="0" t="0" r="r" b="b"/>
              <a:pathLst>
                <a:path w="3468" h="2992">
                  <a:moveTo>
                    <a:pt x="747" y="0"/>
                  </a:moveTo>
                  <a:lnTo>
                    <a:pt x="2719" y="0"/>
                  </a:lnTo>
                  <a:lnTo>
                    <a:pt x="3467" y="1495"/>
                  </a:lnTo>
                  <a:lnTo>
                    <a:pt x="2719" y="2991"/>
                  </a:lnTo>
                  <a:lnTo>
                    <a:pt x="747" y="2991"/>
                  </a:lnTo>
                  <a:lnTo>
                    <a:pt x="0" y="1495"/>
                  </a:lnTo>
                  <a:lnTo>
                    <a:pt x="747" y="0"/>
                  </a:lnTo>
                </a:path>
              </a:pathLst>
            </a:custGeom>
            <a:gradFill rotWithShape="0">
              <a:gsLst>
                <a:gs pos="0">
                  <a:srgbClr val="093366"/>
                </a:gs>
                <a:gs pos="100000">
                  <a:srgbClr val="0e4589"/>
                </a:gs>
              </a:gsLst>
              <a:lin ang="16200000"/>
            </a:gradFill>
            <a:ln w="9360">
              <a:solidFill>
                <a:srgbClr val="1c477c"/>
              </a:solidFill>
              <a:miter/>
            </a:ln>
            <a:effectLst>
              <a:outerShdw dist="23040" dir="5400000" blurRad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227" name="육각형 4"/>
            <p:cNvSpPr/>
            <p:nvPr/>
          </p:nvSpPr>
          <p:spPr>
            <a:xfrm>
              <a:off x="2541600" y="4457520"/>
              <a:ext cx="860400" cy="743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28" name="TextBox 48"/>
          <p:cNvSpPr/>
          <p:nvPr/>
        </p:nvSpPr>
        <p:spPr>
          <a:xfrm>
            <a:off x="3401280" y="4087800"/>
            <a:ext cx="1200240" cy="45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맑은 고딕"/>
              </a:rPr>
              <a:t>同步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맑은 고딕"/>
              </a:rPr>
              <a:t>(CRS)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TextBox 49"/>
          <p:cNvSpPr/>
          <p:nvPr/>
        </p:nvSpPr>
        <p:spPr>
          <a:xfrm>
            <a:off x="2431440" y="4641840"/>
            <a:ext cx="1090440" cy="45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맑은 고딕"/>
              </a:rPr>
              <a:t>解调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맑은 고딕"/>
              </a:rPr>
              <a:t>(CRS)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TextBox 50"/>
          <p:cNvSpPr/>
          <p:nvPr/>
        </p:nvSpPr>
        <p:spPr>
          <a:xfrm>
            <a:off x="3471480" y="5041800"/>
            <a:ext cx="1073880" cy="824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맑은 고딕"/>
              </a:rPr>
              <a:t>通道状态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맑은 고딕"/>
              </a:rPr>
              <a:t>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맑은 고딕"/>
              </a:rPr>
              <a:t>信息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맑은 고딕"/>
              </a:rPr>
              <a:t>测量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맑은 고딕"/>
              </a:rPr>
              <a:t>(CRS)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TextBox 51"/>
          <p:cNvSpPr/>
          <p:nvPr/>
        </p:nvSpPr>
        <p:spPr>
          <a:xfrm>
            <a:off x="2417760" y="5695920"/>
            <a:ext cx="1098000" cy="641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맑은 고딕"/>
              </a:rPr>
              <a:t>相位噪声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맑은 고딕"/>
              </a:rPr>
              <a:t>赔偿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맑은 고딕"/>
              </a:rPr>
              <a:t>(CRS)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2" name="Picture 7" descr="C:\Users\jeongho\AppData\Local\Microsoft\Windows\Temporary Internet Files\Content.IE5\TVZDRKMJ\MC900432618[1].png"/>
          <p:cNvPicPr/>
          <p:nvPr/>
        </p:nvPicPr>
        <p:blipFill>
          <a:blip r:embed="rId4"/>
          <a:stretch/>
        </p:blipFill>
        <p:spPr>
          <a:xfrm>
            <a:off x="5765760" y="4290840"/>
            <a:ext cx="631800" cy="895680"/>
          </a:xfrm>
          <a:prstGeom prst="rect">
            <a:avLst/>
          </a:prstGeom>
          <a:ln w="0">
            <a:noFill/>
          </a:ln>
        </p:spPr>
      </p:pic>
      <p:pic>
        <p:nvPicPr>
          <p:cNvPr id="233" name="그림 78" descr=""/>
          <p:cNvPicPr/>
          <p:nvPr/>
        </p:nvPicPr>
        <p:blipFill>
          <a:blip r:embed="rId5"/>
          <a:stretch/>
        </p:blipFill>
        <p:spPr>
          <a:xfrm>
            <a:off x="1546200" y="4667400"/>
            <a:ext cx="727200" cy="661680"/>
          </a:xfrm>
          <a:prstGeom prst="rect">
            <a:avLst/>
          </a:prstGeom>
          <a:ln w="0">
            <a:noFill/>
          </a:ln>
        </p:spPr>
      </p:pic>
      <p:pic>
        <p:nvPicPr>
          <p:cNvPr id="234" name="그림 79" descr=""/>
          <p:cNvPicPr/>
          <p:nvPr/>
        </p:nvPicPr>
        <p:blipFill>
          <a:blip r:embed="rId6"/>
          <a:stretch/>
        </p:blipFill>
        <p:spPr>
          <a:xfrm>
            <a:off x="10028160" y="4295880"/>
            <a:ext cx="812880" cy="814320"/>
          </a:xfrm>
          <a:prstGeom prst="rect">
            <a:avLst/>
          </a:prstGeom>
          <a:ln w="0">
            <a:noFill/>
          </a:ln>
        </p:spPr>
      </p:pic>
      <p:sp>
        <p:nvSpPr>
          <p:cNvPr id="235" name="TextBox 80"/>
          <p:cNvSpPr/>
          <p:nvPr/>
        </p:nvSpPr>
        <p:spPr>
          <a:xfrm>
            <a:off x="1491840" y="3608280"/>
            <a:ext cx="1576800" cy="48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300" spc="-1" strike="noStrike">
                <a:solidFill>
                  <a:srgbClr val="000000"/>
                </a:solidFill>
                <a:latin typeface="Calibri"/>
                <a:ea typeface="맑은 고딕"/>
              </a:rPr>
              <a:t>LTE (Rel-8) 下行链路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300" spc="-1" strike="noStrike">
                <a:solidFill>
                  <a:srgbClr val="000000"/>
                </a:solidFill>
                <a:latin typeface="Calibri"/>
                <a:ea typeface="맑은 고딕"/>
              </a:rPr>
              <a:t>参考信号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직사각형 81"/>
          <p:cNvSpPr/>
          <p:nvPr/>
        </p:nvSpPr>
        <p:spPr>
          <a:xfrm>
            <a:off x="9708120" y="5530680"/>
            <a:ext cx="2041560" cy="82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맑은 고딕"/>
              </a:rPr>
              <a:t>TRS：跟踪RS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맑은 고딕"/>
              </a:rPr>
              <a:t>DMRS：解调 RS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맑은 고딕"/>
              </a:rPr>
              <a:t>CSI-RS：信道状态信息RS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맑은 고딕"/>
              </a:rPr>
              <a:t>PT-RS：相位跟踪RS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TextBox 82"/>
          <p:cNvSpPr/>
          <p:nvPr/>
        </p:nvSpPr>
        <p:spPr>
          <a:xfrm>
            <a:off x="6764400" y="3446640"/>
            <a:ext cx="1666800" cy="48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300" spc="-1" strike="noStrike">
                <a:solidFill>
                  <a:srgbClr val="000000"/>
                </a:solidFill>
                <a:latin typeface="Calibri"/>
                <a:ea typeface="맑은 고딕"/>
              </a:rPr>
              <a:t>NR (Rel-15) 下行链路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300" spc="-1" strike="noStrike">
                <a:solidFill>
                  <a:srgbClr val="000000"/>
                </a:solidFill>
                <a:latin typeface="Calibri"/>
                <a:ea typeface="맑은 고딕"/>
              </a:rPr>
              <a:t>参考信号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육각형 98"/>
          <p:cNvSpPr/>
          <p:nvPr/>
        </p:nvSpPr>
        <p:spPr>
          <a:xfrm>
            <a:off x="8577360" y="3433680"/>
            <a:ext cx="1247760" cy="1076400"/>
          </a:xfrm>
          <a:custGeom>
            <a:avLst/>
            <a:gdLst/>
            <a:ahLst/>
            <a:rect l="0" t="0" r="r" b="b"/>
            <a:pathLst>
              <a:path w="3468" h="2992">
                <a:moveTo>
                  <a:pt x="747" y="0"/>
                </a:moveTo>
                <a:lnTo>
                  <a:pt x="2719" y="0"/>
                </a:lnTo>
                <a:lnTo>
                  <a:pt x="3467" y="1495"/>
                </a:lnTo>
                <a:lnTo>
                  <a:pt x="2719" y="2991"/>
                </a:lnTo>
                <a:lnTo>
                  <a:pt x="747" y="2991"/>
                </a:lnTo>
                <a:lnTo>
                  <a:pt x="0" y="1495"/>
                </a:lnTo>
                <a:lnTo>
                  <a:pt x="747" y="0"/>
                </a:lnTo>
              </a:path>
            </a:pathLst>
          </a:custGeom>
          <a:gradFill rotWithShape="0">
            <a:gsLst>
              <a:gs pos="0">
                <a:srgbClr val="9b2d2a"/>
              </a:gs>
              <a:gs pos="100000">
                <a:srgbClr val="ce3b37"/>
              </a:gs>
            </a:gsLst>
            <a:lin ang="16200000"/>
          </a:gradFill>
          <a:ln w="9360">
            <a:solidFill>
              <a:srgbClr val="be4b48"/>
            </a:solidFill>
            <a:miter/>
          </a:ln>
          <a:effectLst>
            <a:outerShdw dist="23040" dir="5400000" blurRad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39" name="육각형 96"/>
          <p:cNvSpPr/>
          <p:nvPr/>
        </p:nvSpPr>
        <p:spPr>
          <a:xfrm>
            <a:off x="7537320" y="5137200"/>
            <a:ext cx="1247760" cy="1076400"/>
          </a:xfrm>
          <a:custGeom>
            <a:avLst/>
            <a:gdLst/>
            <a:ahLst/>
            <a:rect l="0" t="0" r="r" b="b"/>
            <a:pathLst>
              <a:path w="3468" h="2992">
                <a:moveTo>
                  <a:pt x="747" y="0"/>
                </a:moveTo>
                <a:lnTo>
                  <a:pt x="2719" y="0"/>
                </a:lnTo>
                <a:lnTo>
                  <a:pt x="3467" y="1495"/>
                </a:lnTo>
                <a:lnTo>
                  <a:pt x="2719" y="2991"/>
                </a:lnTo>
                <a:lnTo>
                  <a:pt x="747" y="2991"/>
                </a:lnTo>
                <a:lnTo>
                  <a:pt x="0" y="1495"/>
                </a:lnTo>
                <a:lnTo>
                  <a:pt x="747" y="0"/>
                </a:lnTo>
              </a:path>
            </a:pathLst>
          </a:custGeom>
          <a:gradFill rotWithShape="0">
            <a:gsLst>
              <a:gs pos="0">
                <a:srgbClr val="769535"/>
              </a:gs>
              <a:gs pos="100000">
                <a:srgbClr val="9cc746"/>
              </a:gs>
            </a:gsLst>
            <a:lin ang="16200000"/>
          </a:gradFill>
          <a:ln w="9360">
            <a:solidFill>
              <a:srgbClr val="98b954"/>
            </a:solidFill>
            <a:miter/>
          </a:ln>
          <a:effectLst>
            <a:outerShdw dist="23040" dir="5400000" blurRad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40" name="육각형 94"/>
          <p:cNvSpPr/>
          <p:nvPr/>
        </p:nvSpPr>
        <p:spPr>
          <a:xfrm>
            <a:off x="8577360" y="4578480"/>
            <a:ext cx="1247760" cy="1076040"/>
          </a:xfrm>
          <a:custGeom>
            <a:avLst/>
            <a:gdLst/>
            <a:ahLst/>
            <a:rect l="0" t="0" r="r" b="b"/>
            <a:pathLst>
              <a:path w="3468" h="2991">
                <a:moveTo>
                  <a:pt x="747" y="0"/>
                </a:moveTo>
                <a:lnTo>
                  <a:pt x="2719" y="0"/>
                </a:lnTo>
                <a:lnTo>
                  <a:pt x="3467" y="1495"/>
                </a:lnTo>
                <a:lnTo>
                  <a:pt x="2719" y="2990"/>
                </a:lnTo>
                <a:lnTo>
                  <a:pt x="747" y="2990"/>
                </a:lnTo>
                <a:lnTo>
                  <a:pt x="0" y="1495"/>
                </a:lnTo>
                <a:lnTo>
                  <a:pt x="747" y="0"/>
                </a:lnTo>
              </a:path>
            </a:pathLst>
          </a:custGeom>
          <a:gradFill rotWithShape="0">
            <a:gsLst>
              <a:gs pos="0">
                <a:srgbClr val="2787a0"/>
              </a:gs>
              <a:gs pos="100000">
                <a:srgbClr val="34b3d6"/>
              </a:gs>
            </a:gsLst>
            <a:lin ang="16200000"/>
          </a:gradFill>
          <a:ln w="9360">
            <a:solidFill>
              <a:srgbClr val="46aac5"/>
            </a:solidFill>
            <a:miter/>
          </a:ln>
          <a:effectLst>
            <a:outerShdw dist="23040" dir="5400000" blurRad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41" name="육각형 92"/>
          <p:cNvSpPr/>
          <p:nvPr/>
        </p:nvSpPr>
        <p:spPr>
          <a:xfrm>
            <a:off x="7537320" y="4005360"/>
            <a:ext cx="1247760" cy="1076400"/>
          </a:xfrm>
          <a:custGeom>
            <a:avLst/>
            <a:gdLst/>
            <a:ahLst/>
            <a:rect l="0" t="0" r="r" b="b"/>
            <a:pathLst>
              <a:path w="3468" h="2992">
                <a:moveTo>
                  <a:pt x="747" y="0"/>
                </a:moveTo>
                <a:lnTo>
                  <a:pt x="2719" y="0"/>
                </a:lnTo>
                <a:lnTo>
                  <a:pt x="3467" y="1495"/>
                </a:lnTo>
                <a:lnTo>
                  <a:pt x="2719" y="2991"/>
                </a:lnTo>
                <a:lnTo>
                  <a:pt x="747" y="2991"/>
                </a:lnTo>
                <a:lnTo>
                  <a:pt x="0" y="1495"/>
                </a:lnTo>
                <a:lnTo>
                  <a:pt x="747" y="0"/>
                </a:lnTo>
              </a:path>
            </a:pathLst>
          </a:custGeom>
          <a:gradFill rotWithShape="0">
            <a:gsLst>
              <a:gs pos="0">
                <a:srgbClr val="34438f"/>
              </a:gs>
              <a:gs pos="100000">
                <a:srgbClr val="4559bf"/>
              </a:gs>
            </a:gsLst>
            <a:lin ang="16200000"/>
          </a:gradFill>
          <a:ln w="9360">
            <a:solidFill>
              <a:srgbClr val="5363b3"/>
            </a:solidFill>
            <a:miter/>
          </a:ln>
          <a:effectLst>
            <a:outerShdw dist="23040" dir="5400000" blurRad="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42" name="TextBox 100"/>
          <p:cNvSpPr/>
          <p:nvPr/>
        </p:nvSpPr>
        <p:spPr>
          <a:xfrm>
            <a:off x="8590680" y="3821040"/>
            <a:ext cx="1200240" cy="45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맑은 고딕"/>
              </a:rPr>
              <a:t>同步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맑은 고딕"/>
              </a:rPr>
              <a:t>（TRS）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TextBox 101"/>
          <p:cNvSpPr/>
          <p:nvPr/>
        </p:nvSpPr>
        <p:spPr>
          <a:xfrm>
            <a:off x="7620840" y="4354560"/>
            <a:ext cx="1090440" cy="45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맑은 고딕"/>
              </a:rPr>
              <a:t>解调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맑은 고딕"/>
              </a:rPr>
              <a:t>(DM-RS)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TextBox 102"/>
          <p:cNvSpPr/>
          <p:nvPr/>
        </p:nvSpPr>
        <p:spPr>
          <a:xfrm>
            <a:off x="8660880" y="4737240"/>
            <a:ext cx="1073880" cy="824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맑은 고딕"/>
              </a:rPr>
              <a:t>通道状态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맑은 고딕"/>
              </a:rPr>
              <a:t>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맑은 고딕"/>
              </a:rPr>
              <a:t>信息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맑은 고딕"/>
              </a:rPr>
              <a:t>测量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맑은 고딕"/>
              </a:rPr>
              <a:t>(CSI-RS)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TextBox 103"/>
          <p:cNvSpPr/>
          <p:nvPr/>
        </p:nvSpPr>
        <p:spPr>
          <a:xfrm>
            <a:off x="7626600" y="5372280"/>
            <a:ext cx="1098000" cy="641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맑은 고딕"/>
              </a:rPr>
              <a:t>相位噪声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맑은 고딕"/>
              </a:rPr>
              <a:t>赔偿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맑은 고딕"/>
              </a:rPr>
              <a:t>(PT-RS)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직사각형 105"/>
          <p:cNvSpPr/>
          <p:nvPr/>
        </p:nvSpPr>
        <p:spPr>
          <a:xfrm>
            <a:off x="3925080" y="6059520"/>
            <a:ext cx="1422720" cy="27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맑은 고딕"/>
              </a:rPr>
              <a:t>CRS：小区特定 RS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"/>
          <p:cNvSpPr txBox="1"/>
          <p:nvPr/>
        </p:nvSpPr>
        <p:spPr>
          <a:xfrm>
            <a:off x="652320" y="228240"/>
            <a:ext cx="9102960" cy="11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 rtl="0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4200" spc="-1" strike="noStrike">
                <a:solidFill>
                  <a:srgbClr val="ff0000"/>
                </a:solidFill>
                <a:latin typeface="Calibri"/>
                <a:ea typeface="맑은 고딕"/>
              </a:rPr>
              <a:t>NR 参考信号：DM-RS</a:t>
            </a: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48" name=""/>
          <p:cNvSpPr txBox="1"/>
          <p:nvPr/>
        </p:nvSpPr>
        <p:spPr>
          <a:xfrm>
            <a:off x="647280" y="1453680"/>
            <a:ext cx="11184120" cy="483084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607680" indent="-607680" rtl="0" algn="l">
              <a:spcBef>
                <a:spcPts val="598"/>
              </a:spcBef>
              <a:buSzPct val="158730"/>
              <a:buBlip>
                <a:blip r:embed="rId1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맑은 고딕"/>
              </a:rPr>
              <a:t>专为下行链路/上行链路信道估计而设计</a:t>
            </a:r>
            <a:r>
              <a:rPr b="0" lang="en-US" sz="2400" spc="-1" strike="noStrike">
                <a:solidFill>
                  <a:srgbClr val="000000"/>
                </a:solidFill>
                <a:latin typeface="Wingdings"/>
                <a:ea typeface="Wingdings"/>
              </a:rPr>
              <a:t>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맑은 고딕"/>
              </a:rPr>
              <a:t>相干解调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987120" indent="-608040" rtl="0" algn="l">
              <a:spcBef>
                <a:spcPts val="499"/>
              </a:spcBef>
              <a:buSzPct val="102938"/>
              <a:buBlip>
                <a:blip r:embed="rId2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굴림"/>
              </a:rPr>
              <a:t>NR支持两种不同类型的DMRS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249" name=""/>
          <p:cNvGraphicFramePr/>
          <p:nvPr/>
        </p:nvGraphicFramePr>
        <p:xfrm>
          <a:off x="969840" y="2494080"/>
          <a:ext cx="10260000" cy="3574800"/>
        </p:xfrm>
        <a:graphic>
          <a:graphicData uri="http://schemas.openxmlformats.org/drawingml/2006/table">
            <a:tbl>
              <a:tblPr/>
              <a:tblGrid>
                <a:gridCol w="1476360"/>
                <a:gridCol w="4391280"/>
                <a:gridCol w="4392360"/>
              </a:tblGrid>
              <a:tr h="371520">
                <a:tc>
                  <a:tcPr marL="90000" marR="9000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 lIns="90000" rIns="90000"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NR 类型 1 DM-RS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 lIns="90000" rIns="90000"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NR 2 型 DM-RS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b7dee8"/>
                    </a:solidFill>
                  </a:tcPr>
                </a:tc>
              </a:tr>
              <a:tr h="395280">
                <a:tc>
                  <a:txBody>
                    <a:bodyPr lIns="90000" rIns="90000"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正交端口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最多 8 个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最多 12 个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6720">
                <a:tc>
                  <a:txBody>
                    <a:bodyPr lIns="90000" rIns="90000"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灵活性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 gridSpan="2">
                  <a:txBody>
                    <a:bodyPr lIns="90000" rIns="90000"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可适应频率/时间选择性、鲁棒性、MU-MIMO 联合调度 UE 数量等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395280">
                <a:tc>
                  <a:txBody>
                    <a:bodyPr lIns="90000" rIns="90000"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波形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CP-OFDM (UL/DL) 或 DFT-S-OFDM (UL)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仅 CP-OFDM（UL/DL）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620720">
                <a:tc>
                  <a:txBody>
                    <a:bodyPr lIns="90000" rIns="90000"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设计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（单符号 DM-RS 图）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基于IFDMA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基于频域正交覆盖码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5280">
                <a:tc>
                  <a:txBody>
                    <a:bodyPr lIns="90000" rIns="90000"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开销/端口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更高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降低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50" name="그림 6" descr=""/>
          <p:cNvPicPr/>
          <p:nvPr/>
        </p:nvPicPr>
        <p:blipFill>
          <a:blip r:embed="rId3"/>
          <a:stretch/>
        </p:blipFill>
        <p:spPr>
          <a:xfrm>
            <a:off x="2509920" y="4640400"/>
            <a:ext cx="4263840" cy="877680"/>
          </a:xfrm>
          <a:prstGeom prst="rect">
            <a:avLst/>
          </a:prstGeom>
          <a:ln w="0">
            <a:noFill/>
          </a:ln>
        </p:spPr>
      </p:pic>
      <p:sp>
        <p:nvSpPr>
          <p:cNvPr id="251" name="TextBox 12"/>
          <p:cNvSpPr/>
          <p:nvPr/>
        </p:nvSpPr>
        <p:spPr>
          <a:xfrm>
            <a:off x="3508920" y="4416480"/>
            <a:ext cx="1166760" cy="231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900" spc="-1" strike="noStrike">
                <a:solidFill>
                  <a:srgbClr val="000000"/>
                </a:solidFill>
                <a:latin typeface="Arial"/>
                <a:ea typeface="맑은 고딕"/>
              </a:rPr>
              <a:t>1 个附加符号</a:t>
            </a:r>
            <a:endParaRPr b="0" lang="en-US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TextBox 13"/>
          <p:cNvSpPr/>
          <p:nvPr/>
        </p:nvSpPr>
        <p:spPr>
          <a:xfrm>
            <a:off x="4538160" y="4417920"/>
            <a:ext cx="1224720" cy="231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900" spc="-1" strike="noStrike">
                <a:solidFill>
                  <a:srgbClr val="000000"/>
                </a:solidFill>
                <a:latin typeface="Arial"/>
                <a:ea typeface="맑은 고딕"/>
              </a:rPr>
              <a:t>2 个附加符号</a:t>
            </a:r>
            <a:endParaRPr b="0" lang="en-US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TextBox 14"/>
          <p:cNvSpPr/>
          <p:nvPr/>
        </p:nvSpPr>
        <p:spPr>
          <a:xfrm>
            <a:off x="5643000" y="4419720"/>
            <a:ext cx="1224720" cy="231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900" spc="-1" strike="noStrike">
                <a:solidFill>
                  <a:srgbClr val="000000"/>
                </a:solidFill>
                <a:latin typeface="Arial"/>
                <a:ea typeface="맑은 고딕"/>
              </a:rPr>
              <a:t>3 个附加符号</a:t>
            </a:r>
            <a:endParaRPr b="0" lang="en-US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TextBox 15"/>
          <p:cNvSpPr/>
          <p:nvPr/>
        </p:nvSpPr>
        <p:spPr>
          <a:xfrm>
            <a:off x="7913520" y="4417920"/>
            <a:ext cx="1166760" cy="231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900" spc="-1" strike="noStrike">
                <a:solidFill>
                  <a:srgbClr val="000000"/>
                </a:solidFill>
                <a:latin typeface="Arial"/>
                <a:ea typeface="맑은 고딕"/>
              </a:rPr>
              <a:t>1 个附加符号</a:t>
            </a:r>
            <a:endParaRPr b="0" lang="en-US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TextBox 16"/>
          <p:cNvSpPr/>
          <p:nvPr/>
        </p:nvSpPr>
        <p:spPr>
          <a:xfrm>
            <a:off x="8951400" y="4419720"/>
            <a:ext cx="1224720" cy="231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900" spc="-1" strike="noStrike">
                <a:solidFill>
                  <a:srgbClr val="000000"/>
                </a:solidFill>
                <a:latin typeface="Arial"/>
                <a:ea typeface="맑은 고딕"/>
              </a:rPr>
              <a:t>2 个附加符号</a:t>
            </a:r>
            <a:endParaRPr b="0" lang="en-US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TextBox 17"/>
          <p:cNvSpPr/>
          <p:nvPr/>
        </p:nvSpPr>
        <p:spPr>
          <a:xfrm>
            <a:off x="10037160" y="4421160"/>
            <a:ext cx="1224720" cy="231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900" spc="-1" strike="noStrike">
                <a:solidFill>
                  <a:srgbClr val="000000"/>
                </a:solidFill>
                <a:latin typeface="Arial"/>
                <a:ea typeface="맑은 고딕"/>
              </a:rPr>
              <a:t>3 个附加符号</a:t>
            </a:r>
            <a:endParaRPr b="0" lang="en-US" sz="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7" name="그림 3" descr=""/>
          <p:cNvPicPr/>
          <p:nvPr/>
        </p:nvPicPr>
        <p:blipFill>
          <a:blip r:embed="rId4"/>
          <a:stretch/>
        </p:blipFill>
        <p:spPr>
          <a:xfrm>
            <a:off x="6904080" y="4643280"/>
            <a:ext cx="4263840" cy="878040"/>
          </a:xfrm>
          <a:prstGeom prst="rect">
            <a:avLst/>
          </a:prstGeom>
          <a:ln w="0">
            <a:noFill/>
          </a:ln>
        </p:spPr>
      </p:pic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"/>
          <p:cNvSpPr txBox="1"/>
          <p:nvPr/>
        </p:nvSpPr>
        <p:spPr>
          <a:xfrm>
            <a:off x="652320" y="228240"/>
            <a:ext cx="9102960" cy="11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 rtl="0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4200" spc="-1" strike="noStrike">
                <a:solidFill>
                  <a:srgbClr val="ff0000"/>
                </a:solidFill>
                <a:latin typeface="Calibri"/>
                <a:ea typeface="맑은 고딕"/>
              </a:rPr>
              <a:t>NR 参考信号：CSI-RS / TRS</a:t>
            </a: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59" name=""/>
          <p:cNvSpPr txBox="1"/>
          <p:nvPr/>
        </p:nvSpPr>
        <p:spPr>
          <a:xfrm>
            <a:off x="647640" y="1453680"/>
            <a:ext cx="11296800" cy="483084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607680" indent="-607680" rtl="0" algn="l">
              <a:spcBef>
                <a:spcPts val="598"/>
              </a:spcBef>
              <a:buSzPct val="158730"/>
              <a:buBlip>
                <a:blip r:embed="rId1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맑은 고딕"/>
              </a:rPr>
              <a:t>CSI-RS专为下行链路测量而设计</a:t>
            </a:r>
            <a:r>
              <a:rPr b="0" lang="en-US" sz="2400" spc="-1" strike="noStrike">
                <a:solidFill>
                  <a:srgbClr val="000000"/>
                </a:solidFill>
                <a:latin typeface="Wingdings"/>
                <a:ea typeface="Wingdings"/>
              </a:rPr>
              <a:t>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맑은 고딕"/>
              </a:rPr>
              <a:t>上报通道状态信息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987120" indent="-608040" rtl="0" algn="l">
              <a:spcBef>
                <a:spcPts val="473"/>
              </a:spcBef>
              <a:buSzPct val="102985"/>
              <a:buBlip>
                <a:blip r:embed="rId2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900" spc="-1" strike="noStrike">
                <a:solidFill>
                  <a:srgbClr val="000000"/>
                </a:solidFill>
                <a:latin typeface="Calibri"/>
                <a:ea typeface="굴림"/>
              </a:rPr>
              <a:t>支持三种不同类型的 CSI-RS：周期性、非周期性和半持久 CSI-RS</a:t>
            </a:r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598"/>
              </a:spcBef>
              <a:buSzPct val="158730"/>
              <a:buBlip>
                <a:blip r:embed="rId3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598"/>
              </a:spcBef>
              <a:buSzPct val="158730"/>
              <a:buBlip>
                <a:blip r:embed="rId4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598"/>
              </a:spcBef>
              <a:buSzPct val="158730"/>
              <a:buBlip>
                <a:blip r:embed="rId5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598"/>
              </a:spcBef>
              <a:buSzPct val="158730"/>
              <a:buBlip>
                <a:blip r:embed="rId6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598"/>
              </a:spcBef>
              <a:buSzPct val="158730"/>
              <a:buBlip>
                <a:blip r:embed="rId7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  <a:p>
            <a:pPr lvl="1" marL="987120" indent="-608040" rtl="0" algn="l">
              <a:spcBef>
                <a:spcPts val="473"/>
              </a:spcBef>
              <a:buSzPct val="102985"/>
              <a:buBlip>
                <a:blip r:embed="rId8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598"/>
              </a:spcBef>
              <a:buSzPct val="158730"/>
              <a:buBlip>
                <a:blip r:embed="rId9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598"/>
              </a:spcBef>
              <a:buSzPct val="158730"/>
              <a:buBlip>
                <a:blip r:embed="rId10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맑은 고딕"/>
              </a:rPr>
              <a:t>TRS 专为时间/频率跟踪和延迟/多普勒扩展估计而设计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987120" indent="-608040" rtl="0" algn="l">
              <a:spcBef>
                <a:spcPts val="499"/>
              </a:spcBef>
              <a:buSzPct val="102938"/>
              <a:buBlip>
                <a:blip r:embed="rId11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굴림"/>
              </a:rPr>
              <a:t>配置为具有特定参数限制（时间/频率位置、RE 模式等）的 CSI-RS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260" name=""/>
          <p:cNvGraphicFramePr/>
          <p:nvPr/>
        </p:nvGraphicFramePr>
        <p:xfrm>
          <a:off x="988920" y="2341440"/>
          <a:ext cx="10223640" cy="2675160"/>
        </p:xfrm>
        <a:graphic>
          <a:graphicData uri="http://schemas.openxmlformats.org/drawingml/2006/table">
            <a:tbl>
              <a:tblPr/>
              <a:tblGrid>
                <a:gridCol w="1476360"/>
                <a:gridCol w="2914920"/>
                <a:gridCol w="2916000"/>
                <a:gridCol w="2916360"/>
              </a:tblGrid>
              <a:tr h="371520">
                <a:tc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定期CSI-RS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非周期CSI-RS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1" lang="en-US" sz="16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半持久CSI-RS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b7dee8"/>
                    </a:solidFill>
                  </a:tcPr>
                </a:tc>
              </a:tr>
              <a:tr h="574920">
                <a:tc>
                  <a:txBody>
                    <a:bodyPr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正交端口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最多 32 个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最多 32 个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最多 32 个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76000">
                <a:tc>
                  <a:txBody>
                    <a:bodyPr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时域行为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配置后定期传输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触发时单次传输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周期性传输一旦激活直至停用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76360">
                <a:tc>
                  <a:txBody>
                    <a:bodyPr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激活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/停用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RRC信令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L1信令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MACCE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76360">
                <a:tc>
                  <a:txBody>
                    <a:bodyPr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特征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无 L1 开销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低延迟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rtl="0" algn="l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周期性和非周期性的混合</a:t>
                      </a:r>
                      <a:br/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CSI-RS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1440" marR="9144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Box 1"/>
          <p:cNvSpPr/>
          <p:nvPr/>
        </p:nvSpPr>
        <p:spPr>
          <a:xfrm>
            <a:off x="1495440" y="2403360"/>
            <a:ext cx="9213480" cy="1068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맑은 고딕"/>
              </a:rPr>
              <a:t>NR-MIMO 规范设计的注意事项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rtl="0" algn="l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pc="-1" strike="noStrike">
                <a:solidFill>
                  <a:srgbClr val="d9d9d9"/>
                </a:solidFill>
                <a:latin typeface="Arial"/>
                <a:ea typeface="맑은 고딕"/>
              </a:rPr>
              <a:t>NR-MIMO 规格特点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"/>
          <p:cNvSpPr txBox="1"/>
          <p:nvPr/>
        </p:nvSpPr>
        <p:spPr>
          <a:xfrm>
            <a:off x="652320" y="228240"/>
            <a:ext cx="9102960" cy="11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 rtl="0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4200" spc="-1" strike="noStrike">
                <a:solidFill>
                  <a:srgbClr val="ff0000"/>
                </a:solidFill>
                <a:latin typeface="Calibri"/>
                <a:ea typeface="맑은 고딕"/>
              </a:rPr>
              <a:t>NR 参考信号：PTRS</a:t>
            </a: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62" name=""/>
          <p:cNvSpPr txBox="1"/>
          <p:nvPr/>
        </p:nvSpPr>
        <p:spPr>
          <a:xfrm>
            <a:off x="647280" y="1453680"/>
            <a:ext cx="11354040" cy="483084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607680" indent="-607680" rtl="0" algn="l">
              <a:spcBef>
                <a:spcPts val="624"/>
              </a:spcBef>
              <a:buSzPct val="152424"/>
              <a:buBlip>
                <a:blip r:embed="rId1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500" spc="-1" strike="noStrike">
                <a:solidFill>
                  <a:srgbClr val="000000"/>
                </a:solidFill>
                <a:latin typeface="Calibri"/>
                <a:ea typeface="맑은 고딕"/>
              </a:rPr>
              <a:t>PTRS专为下行/上行相位噪声补偿而设计</a:t>
            </a:r>
            <a:endParaRPr b="0" lang="en-US" sz="2500" spc="-1" strike="noStrike">
              <a:solidFill>
                <a:srgbClr val="000000"/>
              </a:solidFill>
              <a:latin typeface="Calibri"/>
            </a:endParaRPr>
          </a:p>
          <a:p>
            <a:pPr lvl="1" marL="987120" indent="-608040" rtl="0" algn="l">
              <a:spcBef>
                <a:spcPts val="499"/>
              </a:spcBef>
              <a:buSzPct val="102938"/>
              <a:buBlip>
                <a:blip r:embed="rId2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굴림"/>
              </a:rPr>
              <a:t>'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굴림"/>
              </a:rPr>
              <a:t>与 DM-RS 关联，以便接收器可以在解调期间补偿相位噪声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987120" indent="-608040" rtl="0" algn="l">
              <a:spcBef>
                <a:spcPts val="499"/>
              </a:spcBef>
              <a:buSzPct val="102938"/>
              <a:buBlip>
                <a:blip r:embed="rId3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굴림"/>
              </a:rPr>
              <a:t>时间、频率上的PTRS密度分别与调度的MCS、带宽相关联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263" name=""/>
          <p:cNvGraphicFramePr/>
          <p:nvPr/>
        </p:nvGraphicFramePr>
        <p:xfrm>
          <a:off x="1225440" y="2857680"/>
          <a:ext cx="4572000" cy="1415880"/>
        </p:xfrm>
        <a:graphic>
          <a:graphicData uri="http://schemas.openxmlformats.org/drawingml/2006/table">
            <a:tbl>
              <a:tblPr/>
              <a:tblGrid>
                <a:gridCol w="2160720"/>
                <a:gridCol w="2411280"/>
              </a:tblGrid>
              <a:tr h="282240">
                <a:tc>
                  <a:txBody>
                    <a:bodyPr lIns="68760" rIns="68760" tIns="0" bIns="0" anchor="ctr">
                      <a:noAutofit/>
                    </a:bodyPr>
                    <a:p>
                      <a:pPr algn="ctr" rtl="0">
                        <a:lnSpc>
                          <a:spcPct val="100000"/>
                        </a:lnSpc>
                        <a:spcAft>
                          <a:spcPts val="598"/>
                        </a:spcAft>
                        <a:tabLst>
                          <a:tab algn="l" pos="0"/>
                          <a:tab algn="l" pos="842760"/>
                          <a:tab algn="l" pos="1685880"/>
                          <a:tab algn="l" pos="2528640"/>
                          <a:tab algn="l" pos="3371760"/>
                          <a:tab algn="l" pos="4214520"/>
                          <a:tab algn="l" pos="5057640"/>
                          <a:tab algn="l" pos="5900400"/>
                          <a:tab algn="l" pos="6743520"/>
                          <a:tab algn="l" pos="7586640"/>
                          <a:tab algn="l" pos="8429400"/>
                          <a:tab algn="l" pos="9272520"/>
                          <a:tab algn="l" pos="10115280"/>
                          <a:tab algn="l" pos="10958400"/>
                        </a:tabLst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预定MCS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 lIns="68760" rIns="68760" tIns="0" bIns="0" anchor="ctr">
                      <a:noAutofit/>
                    </a:bodyPr>
                    <a:p>
                      <a:pPr algn="ctr" rtl="0">
                        <a:lnSpc>
                          <a:spcPct val="100000"/>
                        </a:lnSpc>
                        <a:spcAft>
                          <a:spcPts val="598"/>
                        </a:spcAft>
                        <a:tabLst>
                          <a:tab algn="l" pos="0"/>
                          <a:tab algn="l" pos="842760"/>
                          <a:tab algn="l" pos="1685880"/>
                          <a:tab algn="l" pos="2528640"/>
                          <a:tab algn="l" pos="3371760"/>
                          <a:tab algn="l" pos="4214520"/>
                          <a:tab algn="l" pos="5057640"/>
                          <a:tab algn="l" pos="5900400"/>
                          <a:tab algn="l" pos="6743520"/>
                          <a:tab algn="l" pos="7586640"/>
                          <a:tab algn="l" pos="8429400"/>
                          <a:tab algn="l" pos="9272520"/>
                          <a:tab algn="l" pos="10115280"/>
                          <a:tab algn="l" pos="10958400"/>
                        </a:tabLst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时域密度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b7dee8"/>
                    </a:solidFill>
                  </a:tcPr>
                </a:tc>
              </a:tr>
              <a:tr h="284400">
                <a:tc>
                  <a:txBody>
                    <a:bodyPr lIns="68760" rIns="68760" tIns="0" bIns="0" anchor="ctr">
                      <a:noAutofit/>
                    </a:bodyPr>
                    <a:p>
                      <a:pPr algn="ctr" rtl="0">
                        <a:lnSpc>
                          <a:spcPct val="100000"/>
                        </a:lnSpc>
                        <a:spcAft>
                          <a:spcPts val="598"/>
                        </a:spcAft>
                        <a:tabLst>
                          <a:tab algn="l" pos="0"/>
                          <a:tab algn="l" pos="842760"/>
                          <a:tab algn="l" pos="1685880"/>
                          <a:tab algn="l" pos="2528640"/>
                          <a:tab algn="l" pos="3371760"/>
                          <a:tab algn="l" pos="4214520"/>
                          <a:tab algn="l" pos="5057640"/>
                          <a:tab algn="l" pos="5900400"/>
                          <a:tab algn="l" pos="6743520"/>
                          <a:tab algn="l" pos="7586640"/>
                          <a:tab algn="l" pos="8429400"/>
                          <a:tab algn="l" pos="9272520"/>
                          <a:tab algn="l" pos="101152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 &lt;= MCS &lt; MCS</a:t>
                      </a:r>
                      <a:r>
                        <a:rPr b="0" lang="en-US" sz="1400" spc="-1" strike="noStrike" baseline="-2500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760" rIns="68760" tIns="0" bIns="0" anchor="ctr">
                      <a:noAutofit/>
                    </a:bodyPr>
                    <a:p>
                      <a:pPr algn="ctr" rtl="0">
                        <a:lnSpc>
                          <a:spcPct val="100000"/>
                        </a:lnSpc>
                        <a:spcAft>
                          <a:spcPts val="598"/>
                        </a:spcAft>
                        <a:tabLst>
                          <a:tab algn="l" pos="0"/>
                          <a:tab algn="l" pos="842760"/>
                          <a:tab algn="l" pos="1685880"/>
                          <a:tab algn="l" pos="2528640"/>
                          <a:tab algn="l" pos="3371760"/>
                          <a:tab algn="l" pos="4214520"/>
                          <a:tab algn="l" pos="5057640"/>
                          <a:tab algn="l" pos="5900400"/>
                          <a:tab algn="l" pos="6743520"/>
                          <a:tab algn="l" pos="7586640"/>
                          <a:tab algn="l" pos="8429400"/>
                          <a:tab algn="l" pos="9272520"/>
                          <a:tab algn="l" pos="101152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宋体"/>
                        </a:rPr>
                        <a:t>无PTRS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82600">
                <a:tc>
                  <a:txBody>
                    <a:bodyPr lIns="68760" rIns="68760" tIns="0" bIns="0" anchor="ctr">
                      <a:noAutofit/>
                    </a:bodyPr>
                    <a:p>
                      <a:pPr algn="ctr" rtl="0">
                        <a:lnSpc>
                          <a:spcPct val="100000"/>
                        </a:lnSpc>
                        <a:spcAft>
                          <a:spcPts val="598"/>
                        </a:spcAft>
                        <a:tabLst>
                          <a:tab algn="l" pos="0"/>
                          <a:tab algn="l" pos="842760"/>
                          <a:tab algn="l" pos="1685880"/>
                          <a:tab algn="l" pos="2528640"/>
                          <a:tab algn="l" pos="3371760"/>
                          <a:tab algn="l" pos="4214520"/>
                          <a:tab algn="l" pos="5057640"/>
                          <a:tab algn="l" pos="5900400"/>
                          <a:tab algn="l" pos="6743520"/>
                          <a:tab algn="l" pos="7586640"/>
                          <a:tab algn="l" pos="8429400"/>
                          <a:tab algn="l" pos="9272520"/>
                          <a:tab algn="l" pos="101152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MCS</a:t>
                      </a:r>
                      <a:r>
                        <a:rPr b="0" lang="en-US" sz="1400" spc="-1" strike="noStrike" baseline="-2500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&lt;= MCS &lt; MCS</a:t>
                      </a:r>
                      <a:r>
                        <a:rPr b="0" lang="en-US" sz="1400" spc="-1" strike="noStrike" baseline="-2500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760" rIns="68760" tIns="0" bIns="0" anchor="ctr">
                      <a:noAutofit/>
                    </a:bodyPr>
                    <a:p>
                      <a:pPr algn="ctr" rtl="0">
                        <a:lnSpc>
                          <a:spcPct val="100000"/>
                        </a:lnSpc>
                        <a:spcAft>
                          <a:spcPts val="598"/>
                        </a:spcAft>
                        <a:tabLst>
                          <a:tab algn="l" pos="0"/>
                          <a:tab algn="l" pos="842760"/>
                          <a:tab algn="l" pos="1685880"/>
                          <a:tab algn="l" pos="2528640"/>
                          <a:tab algn="l" pos="3371760"/>
                          <a:tab algn="l" pos="4214520"/>
                          <a:tab algn="l" pos="5057640"/>
                          <a:tab algn="l" pos="5900400"/>
                          <a:tab algn="l" pos="6743520"/>
                          <a:tab algn="l" pos="7586640"/>
                          <a:tab algn="l" pos="8429400"/>
                          <a:tab algn="l" pos="9272520"/>
                          <a:tab algn="l" pos="101152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宋体"/>
                        </a:rPr>
                        <a:t>每个 OFDM 符号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84040">
                <a:tc>
                  <a:txBody>
                    <a:bodyPr lIns="68760" rIns="68760" tIns="0" bIns="0" anchor="ctr">
                      <a:noAutofit/>
                    </a:bodyPr>
                    <a:p>
                      <a:pPr algn="ctr" rtl="0">
                        <a:lnSpc>
                          <a:spcPct val="100000"/>
                        </a:lnSpc>
                        <a:spcAft>
                          <a:spcPts val="598"/>
                        </a:spcAft>
                        <a:tabLst>
                          <a:tab algn="l" pos="0"/>
                          <a:tab algn="l" pos="842760"/>
                          <a:tab algn="l" pos="1685880"/>
                          <a:tab algn="l" pos="2528640"/>
                          <a:tab algn="l" pos="3371760"/>
                          <a:tab algn="l" pos="4214520"/>
                          <a:tab algn="l" pos="5057640"/>
                          <a:tab algn="l" pos="5900400"/>
                          <a:tab algn="l" pos="6743520"/>
                          <a:tab algn="l" pos="7586640"/>
                          <a:tab algn="l" pos="8429400"/>
                          <a:tab algn="l" pos="9272520"/>
                          <a:tab algn="l" pos="101152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MCS</a:t>
                      </a:r>
                      <a:r>
                        <a:rPr b="0" lang="en-US" sz="1400" spc="-1" strike="noStrike" baseline="-2500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&lt;= MCS &lt; MCS</a:t>
                      </a:r>
                      <a:r>
                        <a:rPr b="0" lang="en-US" sz="1400" spc="-1" strike="noStrike" baseline="-2500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760" rIns="68760" tIns="0" bIns="0" anchor="ctr">
                      <a:noAutofit/>
                    </a:bodyPr>
                    <a:p>
                      <a:pPr algn="ctr" rtl="0">
                        <a:lnSpc>
                          <a:spcPct val="100000"/>
                        </a:lnSpc>
                        <a:spcAft>
                          <a:spcPts val="598"/>
                        </a:spcAft>
                        <a:tabLst>
                          <a:tab algn="l" pos="0"/>
                          <a:tab algn="l" pos="842760"/>
                          <a:tab algn="l" pos="1685880"/>
                          <a:tab algn="l" pos="2528640"/>
                          <a:tab algn="l" pos="3371760"/>
                          <a:tab algn="l" pos="4214520"/>
                          <a:tab algn="l" pos="5057640"/>
                          <a:tab algn="l" pos="5900400"/>
                          <a:tab algn="l" pos="6743520"/>
                          <a:tab algn="l" pos="7586640"/>
                          <a:tab algn="l" pos="8429400"/>
                          <a:tab algn="l" pos="9272520"/>
                          <a:tab algn="l" pos="101152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宋体"/>
                        </a:rPr>
                        <a:t>每 2</a:t>
                      </a:r>
                      <a:r>
                        <a:rPr b="0" lang="en-US" sz="1400" spc="-1" strike="noStrike" baseline="30000">
                          <a:solidFill>
                            <a:srgbClr val="000000"/>
                          </a:solidFill>
                          <a:latin typeface="Calibri"/>
                          <a:ea typeface="宋体"/>
                        </a:rPr>
                        <a:t>ND</a:t>
                      </a: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宋体"/>
                        </a:rPr>
                        <a:t>正交频分复用符号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82600">
                <a:tc>
                  <a:txBody>
                    <a:bodyPr lIns="68760" rIns="68760" tIns="0" bIns="0" anchor="ctr">
                      <a:noAutofit/>
                    </a:bodyPr>
                    <a:p>
                      <a:pPr algn="ctr" rtl="0">
                        <a:lnSpc>
                          <a:spcPct val="100000"/>
                        </a:lnSpc>
                        <a:spcAft>
                          <a:spcPts val="598"/>
                        </a:spcAft>
                        <a:tabLst>
                          <a:tab algn="l" pos="0"/>
                          <a:tab algn="l" pos="842760"/>
                          <a:tab algn="l" pos="1685880"/>
                          <a:tab algn="l" pos="2528640"/>
                          <a:tab algn="l" pos="3371760"/>
                          <a:tab algn="l" pos="4214520"/>
                          <a:tab algn="l" pos="5057640"/>
                          <a:tab algn="l" pos="5900400"/>
                          <a:tab algn="l" pos="6743520"/>
                          <a:tab algn="l" pos="7586640"/>
                          <a:tab algn="l" pos="8429400"/>
                          <a:tab algn="l" pos="9272520"/>
                          <a:tab algn="l" pos="101152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MCS</a:t>
                      </a:r>
                      <a:r>
                        <a:rPr b="0" lang="en-US" sz="1400" spc="-1" strike="noStrike" baseline="-2500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&lt;= MCS &lt; MCS</a:t>
                      </a:r>
                      <a:r>
                        <a:rPr b="0" lang="en-US" sz="1400" spc="-1" strike="noStrike" baseline="-2500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760" rIns="68760" tIns="0" bIns="0" anchor="ctr">
                      <a:noAutofit/>
                    </a:bodyPr>
                    <a:p>
                      <a:pPr algn="ctr" rtl="0">
                        <a:lnSpc>
                          <a:spcPct val="100000"/>
                        </a:lnSpc>
                        <a:spcAft>
                          <a:spcPts val="598"/>
                        </a:spcAft>
                        <a:tabLst>
                          <a:tab algn="l" pos="0"/>
                          <a:tab algn="l" pos="842760"/>
                          <a:tab algn="l" pos="1685880"/>
                          <a:tab algn="l" pos="2528640"/>
                          <a:tab algn="l" pos="3371760"/>
                          <a:tab algn="l" pos="4214520"/>
                          <a:tab algn="l" pos="5057640"/>
                          <a:tab algn="l" pos="5900400"/>
                          <a:tab algn="l" pos="6743520"/>
                          <a:tab algn="l" pos="7586640"/>
                          <a:tab algn="l" pos="8429400"/>
                          <a:tab algn="l" pos="9272520"/>
                          <a:tab algn="l" pos="101152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宋体"/>
                        </a:rPr>
                        <a:t>每 4</a:t>
                      </a:r>
                      <a:r>
                        <a:rPr b="0" lang="en-US" sz="1400" spc="-1" strike="noStrike" baseline="30000">
                          <a:solidFill>
                            <a:srgbClr val="000000"/>
                          </a:solidFill>
                          <a:latin typeface="Calibri"/>
                          <a:ea typeface="宋体"/>
                        </a:rPr>
                        <a:t>th</a:t>
                      </a: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宋体"/>
                        </a:rPr>
                        <a:t>正交频分复用符号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64" name=""/>
          <p:cNvGraphicFramePr/>
          <p:nvPr/>
        </p:nvGraphicFramePr>
        <p:xfrm>
          <a:off x="1216080" y="4962600"/>
          <a:ext cx="4572000" cy="1133280"/>
        </p:xfrm>
        <a:graphic>
          <a:graphicData uri="http://schemas.openxmlformats.org/drawingml/2006/table">
            <a:tbl>
              <a:tblPr/>
              <a:tblGrid>
                <a:gridCol w="2160360"/>
                <a:gridCol w="2411640"/>
              </a:tblGrid>
              <a:tr h="284040">
                <a:tc>
                  <a:txBody>
                    <a:bodyPr lIns="68760" rIns="68760" tIns="0" bIns="0" anchor="ctr">
                      <a:noAutofit/>
                    </a:bodyPr>
                    <a:p>
                      <a:pPr algn="ctr" rtl="0">
                        <a:lnSpc>
                          <a:spcPct val="100000"/>
                        </a:lnSpc>
                        <a:spcAft>
                          <a:spcPts val="598"/>
                        </a:spcAft>
                        <a:tabLst>
                          <a:tab algn="l" pos="0"/>
                          <a:tab algn="l" pos="842760"/>
                          <a:tab algn="l" pos="1685880"/>
                          <a:tab algn="l" pos="2528640"/>
                          <a:tab algn="l" pos="3371760"/>
                          <a:tab algn="l" pos="4214520"/>
                          <a:tab algn="l" pos="5057640"/>
                          <a:tab algn="l" pos="5900400"/>
                          <a:tab algn="l" pos="6743520"/>
                          <a:tab algn="l" pos="7586640"/>
                          <a:tab algn="l" pos="8429400"/>
                          <a:tab algn="l" pos="9272520"/>
                          <a:tab algn="l" pos="10115280"/>
                          <a:tab algn="l" pos="10958400"/>
                        </a:tabLst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预定带宽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 lIns="68760" rIns="68760" tIns="0" bIns="0" anchor="ctr">
                      <a:noAutofit/>
                    </a:bodyPr>
                    <a:p>
                      <a:pPr algn="ctr" rtl="0">
                        <a:lnSpc>
                          <a:spcPct val="100000"/>
                        </a:lnSpc>
                        <a:spcAft>
                          <a:spcPts val="598"/>
                        </a:spcAft>
                        <a:tabLst>
                          <a:tab algn="l" pos="0"/>
                          <a:tab algn="l" pos="842760"/>
                          <a:tab algn="l" pos="1685880"/>
                          <a:tab algn="l" pos="2528640"/>
                          <a:tab algn="l" pos="3371760"/>
                          <a:tab algn="l" pos="4214520"/>
                          <a:tab algn="l" pos="5057640"/>
                          <a:tab algn="l" pos="5900400"/>
                          <a:tab algn="l" pos="6743520"/>
                          <a:tab algn="l" pos="7586640"/>
                          <a:tab algn="l" pos="8429400"/>
                          <a:tab algn="l" pos="9272520"/>
                          <a:tab algn="l" pos="10115280"/>
                          <a:tab algn="l" pos="10958400"/>
                        </a:tabLst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频域密度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solidFill>
                      <a:srgbClr val="b7dee8"/>
                    </a:solidFill>
                  </a:tcPr>
                </a:tc>
              </a:tr>
              <a:tr h="282600">
                <a:tc>
                  <a:txBody>
                    <a:bodyPr lIns="68760" rIns="68760" tIns="0" bIns="0" anchor="ctr">
                      <a:noAutofit/>
                    </a:bodyPr>
                    <a:p>
                      <a:pPr algn="ctr" rtl="0">
                        <a:lnSpc>
                          <a:spcPct val="100000"/>
                        </a:lnSpc>
                        <a:spcAft>
                          <a:spcPts val="598"/>
                        </a:spcAft>
                        <a:tabLst>
                          <a:tab algn="l" pos="0"/>
                          <a:tab algn="l" pos="842760"/>
                          <a:tab algn="l" pos="1685880"/>
                          <a:tab algn="l" pos="2528640"/>
                          <a:tab algn="l" pos="3371760"/>
                          <a:tab algn="l" pos="4214520"/>
                          <a:tab algn="l" pos="5057640"/>
                          <a:tab algn="l" pos="5900400"/>
                          <a:tab algn="l" pos="6743520"/>
                          <a:tab algn="l" pos="7586640"/>
                          <a:tab algn="l" pos="8429400"/>
                          <a:tab algn="l" pos="9272520"/>
                          <a:tab algn="l" pos="101152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 &lt;= N</a:t>
                      </a:r>
                      <a:r>
                        <a:rPr b="0" lang="en-US" sz="1400" spc="-1" strike="noStrike" baseline="-25000">
                          <a:solidFill>
                            <a:srgbClr val="000000"/>
                          </a:solidFill>
                          <a:latin typeface="Calibri"/>
                        </a:rPr>
                        <a:t>RB</a:t>
                      </a: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&lt;N</a:t>
                      </a:r>
                      <a:r>
                        <a:rPr b="0" lang="en-US" sz="1400" spc="-1" strike="noStrike" baseline="-25000">
                          <a:solidFill>
                            <a:srgbClr val="000000"/>
                          </a:solidFill>
                          <a:latin typeface="Calibri"/>
                        </a:rPr>
                        <a:t>RB1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760" rIns="68760" tIns="0" bIns="0" anchor="ctr">
                      <a:noAutofit/>
                    </a:bodyPr>
                    <a:p>
                      <a:pPr algn="ctr" rtl="0">
                        <a:lnSpc>
                          <a:spcPct val="100000"/>
                        </a:lnSpc>
                        <a:spcAft>
                          <a:spcPts val="598"/>
                        </a:spcAft>
                        <a:tabLst>
                          <a:tab algn="l" pos="0"/>
                          <a:tab algn="l" pos="842760"/>
                          <a:tab algn="l" pos="1685880"/>
                          <a:tab algn="l" pos="2528640"/>
                          <a:tab algn="l" pos="3371760"/>
                          <a:tab algn="l" pos="4214520"/>
                          <a:tab algn="l" pos="5057640"/>
                          <a:tab algn="l" pos="5900400"/>
                          <a:tab algn="l" pos="6743520"/>
                          <a:tab algn="l" pos="7586640"/>
                          <a:tab algn="l" pos="8429400"/>
                          <a:tab algn="l" pos="9272520"/>
                          <a:tab algn="l" pos="101152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宋体"/>
                        </a:rPr>
                        <a:t>无PTRS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84040">
                <a:tc>
                  <a:txBody>
                    <a:bodyPr lIns="68760" rIns="68760" tIns="0" bIns="0" anchor="ctr">
                      <a:noAutofit/>
                    </a:bodyPr>
                    <a:p>
                      <a:pPr algn="ctr" rtl="0">
                        <a:lnSpc>
                          <a:spcPct val="100000"/>
                        </a:lnSpc>
                        <a:spcAft>
                          <a:spcPts val="598"/>
                        </a:spcAft>
                        <a:tabLst>
                          <a:tab algn="l" pos="0"/>
                          <a:tab algn="l" pos="842760"/>
                          <a:tab algn="l" pos="1685880"/>
                          <a:tab algn="l" pos="2528640"/>
                          <a:tab algn="l" pos="3371760"/>
                          <a:tab algn="l" pos="4214520"/>
                          <a:tab algn="l" pos="5057640"/>
                          <a:tab algn="l" pos="5900400"/>
                          <a:tab algn="l" pos="6743520"/>
                          <a:tab algn="l" pos="7586640"/>
                          <a:tab algn="l" pos="8429400"/>
                          <a:tab algn="l" pos="9272520"/>
                          <a:tab algn="l" pos="101152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氮</a:t>
                      </a:r>
                      <a:r>
                        <a:rPr b="0" lang="en-US" sz="1400" spc="-1" strike="noStrike" baseline="-25000">
                          <a:solidFill>
                            <a:srgbClr val="000000"/>
                          </a:solidFill>
                          <a:latin typeface="Calibri"/>
                        </a:rPr>
                        <a:t>RB1</a:t>
                      </a: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&lt;= N</a:t>
                      </a:r>
                      <a:r>
                        <a:rPr b="0" lang="en-US" sz="1400" spc="-1" strike="noStrike" baseline="-25000">
                          <a:solidFill>
                            <a:srgbClr val="000000"/>
                          </a:solidFill>
                          <a:latin typeface="Calibri"/>
                        </a:rPr>
                        <a:t>RB</a:t>
                      </a: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&lt;N</a:t>
                      </a:r>
                      <a:r>
                        <a:rPr b="0" lang="en-US" sz="1400" spc="-1" strike="noStrike" baseline="-25000">
                          <a:solidFill>
                            <a:srgbClr val="000000"/>
                          </a:solidFill>
                          <a:latin typeface="Calibri"/>
                        </a:rPr>
                        <a:t>RB2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760" rIns="68760" tIns="0" bIns="0" anchor="ctr">
                      <a:noAutofit/>
                    </a:bodyPr>
                    <a:p>
                      <a:pPr algn="ctr" rtl="0">
                        <a:lnSpc>
                          <a:spcPct val="100000"/>
                        </a:lnSpc>
                        <a:spcAft>
                          <a:spcPts val="598"/>
                        </a:spcAft>
                        <a:tabLst>
                          <a:tab algn="l" pos="0"/>
                          <a:tab algn="l" pos="842760"/>
                          <a:tab algn="l" pos="1685880"/>
                          <a:tab algn="l" pos="2528640"/>
                          <a:tab algn="l" pos="3371760"/>
                          <a:tab algn="l" pos="4214520"/>
                          <a:tab algn="l" pos="5057640"/>
                          <a:tab algn="l" pos="5900400"/>
                          <a:tab algn="l" pos="6743520"/>
                          <a:tab algn="l" pos="7586640"/>
                          <a:tab algn="l" pos="8429400"/>
                          <a:tab algn="l" pos="9272520"/>
                          <a:tab algn="l" pos="101152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宋体"/>
                        </a:rPr>
                        <a:t>每 2</a:t>
                      </a:r>
                      <a:r>
                        <a:rPr b="0" lang="en-US" sz="1400" spc="-1" strike="noStrike" baseline="30000">
                          <a:solidFill>
                            <a:srgbClr val="000000"/>
                          </a:solidFill>
                          <a:latin typeface="Calibri"/>
                          <a:ea typeface="宋体"/>
                        </a:rPr>
                        <a:t>ND</a:t>
                      </a: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宋体"/>
                        </a:rPr>
                        <a:t>RB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82600">
                <a:tc>
                  <a:txBody>
                    <a:bodyPr lIns="68760" rIns="68760" tIns="0" bIns="0" anchor="ctr">
                      <a:noAutofit/>
                    </a:bodyPr>
                    <a:p>
                      <a:pPr algn="ctr" rtl="0">
                        <a:lnSpc>
                          <a:spcPct val="100000"/>
                        </a:lnSpc>
                        <a:spcAft>
                          <a:spcPts val="598"/>
                        </a:spcAft>
                        <a:tabLst>
                          <a:tab algn="l" pos="0"/>
                          <a:tab algn="l" pos="842760"/>
                          <a:tab algn="l" pos="1685880"/>
                          <a:tab algn="l" pos="2528640"/>
                          <a:tab algn="l" pos="3371760"/>
                          <a:tab algn="l" pos="4214520"/>
                          <a:tab algn="l" pos="5057640"/>
                          <a:tab algn="l" pos="5900400"/>
                          <a:tab algn="l" pos="6743520"/>
                          <a:tab algn="l" pos="7586640"/>
                          <a:tab algn="l" pos="8429400"/>
                          <a:tab algn="l" pos="9272520"/>
                          <a:tab algn="l" pos="101152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氮</a:t>
                      </a:r>
                      <a:r>
                        <a:rPr b="0" lang="en-US" sz="1400" spc="-1" strike="noStrike" baseline="-25000">
                          <a:solidFill>
                            <a:srgbClr val="000000"/>
                          </a:solidFill>
                          <a:latin typeface="Calibri"/>
                        </a:rPr>
                        <a:t>RB2</a:t>
                      </a: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&lt;= N</a:t>
                      </a:r>
                      <a:r>
                        <a:rPr b="0" lang="en-US" sz="1400" spc="-1" strike="noStrike" baseline="-25000">
                          <a:solidFill>
                            <a:srgbClr val="000000"/>
                          </a:solidFill>
                          <a:latin typeface="Calibri"/>
                        </a:rPr>
                        <a:t>RB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760" rIns="68760" tIns="0" bIns="0" anchor="ctr">
                      <a:noAutofit/>
                    </a:bodyPr>
                    <a:p>
                      <a:pPr algn="ctr" rtl="0">
                        <a:lnSpc>
                          <a:spcPct val="100000"/>
                        </a:lnSpc>
                        <a:spcAft>
                          <a:spcPts val="598"/>
                        </a:spcAft>
                        <a:tabLst>
                          <a:tab algn="l" pos="0"/>
                          <a:tab algn="l" pos="842760"/>
                          <a:tab algn="l" pos="1685880"/>
                          <a:tab algn="l" pos="2528640"/>
                          <a:tab algn="l" pos="3371760"/>
                          <a:tab algn="l" pos="4214520"/>
                          <a:tab algn="l" pos="5057640"/>
                          <a:tab algn="l" pos="5900400"/>
                          <a:tab algn="l" pos="6743520"/>
                          <a:tab algn="l" pos="7586640"/>
                          <a:tab algn="l" pos="8429400"/>
                          <a:tab algn="l" pos="9272520"/>
                          <a:tab algn="l" pos="10115280"/>
                          <a:tab algn="l" pos="10958400"/>
                        </a:tabLst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宋体"/>
                        </a:rPr>
                        <a:t>每 4 个 RB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60" marR="68760">
                    <a:lnL w="5760">
                      <a:solidFill>
                        <a:srgbClr val="000000"/>
                      </a:solidFill>
                    </a:lnL>
                    <a:lnR w="5760">
                      <a:solidFill>
                        <a:srgbClr val="000000"/>
                      </a:solidFill>
                    </a:lnR>
                    <a:lnT w="5760">
                      <a:solidFill>
                        <a:srgbClr val="000000"/>
                      </a:solidFill>
                    </a:lnT>
                    <a:lnB w="576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65" name="그림 3" descr=""/>
          <p:cNvPicPr/>
          <p:nvPr/>
        </p:nvPicPr>
        <p:blipFill>
          <a:blip r:embed="rId4"/>
          <a:stretch/>
        </p:blipFill>
        <p:spPr>
          <a:xfrm>
            <a:off x="6326280" y="2922480"/>
            <a:ext cx="4779720" cy="1319400"/>
          </a:xfrm>
          <a:prstGeom prst="rect">
            <a:avLst/>
          </a:prstGeom>
          <a:ln w="0">
            <a:noFill/>
          </a:ln>
        </p:spPr>
      </p:pic>
      <p:sp>
        <p:nvSpPr>
          <p:cNvPr id="266" name="TextBox 11"/>
          <p:cNvSpPr/>
          <p:nvPr/>
        </p:nvSpPr>
        <p:spPr>
          <a:xfrm>
            <a:off x="6512400" y="4226040"/>
            <a:ext cx="1238400" cy="231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900" spc="-1" strike="noStrike">
                <a:solidFill>
                  <a:srgbClr val="000000"/>
                </a:solidFill>
                <a:latin typeface="Arial"/>
                <a:ea typeface="맑은 고딕"/>
              </a:rPr>
              <a:t>每个 OFDM 符号</a:t>
            </a:r>
            <a:endParaRPr b="0" lang="en-US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TextBox 12"/>
          <p:cNvSpPr/>
          <p:nvPr/>
        </p:nvSpPr>
        <p:spPr>
          <a:xfrm>
            <a:off x="8016120" y="4226040"/>
            <a:ext cx="1407600" cy="231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900" spc="-1" strike="noStrike">
                <a:solidFill>
                  <a:srgbClr val="000000"/>
                </a:solidFill>
                <a:latin typeface="Arial"/>
                <a:ea typeface="맑은 고딕"/>
              </a:rPr>
              <a:t>每 2</a:t>
            </a:r>
            <a:r>
              <a:rPr b="0" lang="en-US" sz="900" spc="-1" strike="noStrike" baseline="30000">
                <a:solidFill>
                  <a:srgbClr val="000000"/>
                </a:solidFill>
                <a:latin typeface="Arial"/>
                <a:ea typeface="맑은 고딕"/>
              </a:rPr>
              <a:t>ND</a:t>
            </a:r>
            <a:r>
              <a:rPr b="0" lang="en-US" sz="900" spc="-1" strike="noStrike">
                <a:solidFill>
                  <a:srgbClr val="000000"/>
                </a:solidFill>
                <a:latin typeface="Arial"/>
                <a:ea typeface="맑은 고딕"/>
              </a:rPr>
              <a:t>正交频分复用符号</a:t>
            </a:r>
            <a:endParaRPr b="0" lang="en-US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TextBox 13"/>
          <p:cNvSpPr/>
          <p:nvPr/>
        </p:nvSpPr>
        <p:spPr>
          <a:xfrm>
            <a:off x="9628560" y="4226040"/>
            <a:ext cx="1389240" cy="231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900" spc="-1" strike="noStrike">
                <a:solidFill>
                  <a:srgbClr val="000000"/>
                </a:solidFill>
                <a:latin typeface="Arial"/>
                <a:ea typeface="맑은 고딕"/>
              </a:rPr>
              <a:t>每 4</a:t>
            </a:r>
            <a:r>
              <a:rPr b="0" lang="en-US" sz="900" spc="-1" strike="noStrike" baseline="30000">
                <a:solidFill>
                  <a:srgbClr val="000000"/>
                </a:solidFill>
                <a:latin typeface="Arial"/>
                <a:ea typeface="맑은 고딕"/>
              </a:rPr>
              <a:t>th</a:t>
            </a:r>
            <a:r>
              <a:rPr b="0" lang="en-US" sz="900" spc="-1" strike="noStrike">
                <a:solidFill>
                  <a:srgbClr val="000000"/>
                </a:solidFill>
                <a:latin typeface="Arial"/>
                <a:ea typeface="맑은 고딕"/>
              </a:rPr>
              <a:t>正交频分复用符号</a:t>
            </a:r>
            <a:endParaRPr b="0" lang="en-US" sz="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9" name="그림 7" descr=""/>
          <p:cNvPicPr/>
          <p:nvPr/>
        </p:nvPicPr>
        <p:blipFill>
          <a:blip r:embed="rId5"/>
          <a:stretch/>
        </p:blipFill>
        <p:spPr>
          <a:xfrm>
            <a:off x="6467400" y="4971960"/>
            <a:ext cx="4438800" cy="1121040"/>
          </a:xfrm>
          <a:prstGeom prst="rect">
            <a:avLst/>
          </a:prstGeom>
          <a:ln w="0">
            <a:noFill/>
          </a:ln>
        </p:spPr>
      </p:pic>
      <p:sp>
        <p:nvSpPr>
          <p:cNvPr id="270" name="TextBox 16"/>
          <p:cNvSpPr/>
          <p:nvPr/>
        </p:nvSpPr>
        <p:spPr>
          <a:xfrm>
            <a:off x="9331560" y="5353200"/>
            <a:ext cx="834480" cy="231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900" spc="-1" strike="noStrike">
                <a:solidFill>
                  <a:srgbClr val="000000"/>
                </a:solidFill>
                <a:latin typeface="Arial"/>
                <a:ea typeface="맑은 고딕"/>
              </a:rPr>
              <a:t>每 2</a:t>
            </a:r>
            <a:r>
              <a:rPr b="0" lang="en-US" sz="900" spc="-1" strike="noStrike" baseline="30000">
                <a:solidFill>
                  <a:srgbClr val="000000"/>
                </a:solidFill>
                <a:latin typeface="Arial"/>
                <a:ea typeface="맑은 고딕"/>
              </a:rPr>
              <a:t>ND</a:t>
            </a:r>
            <a:r>
              <a:rPr b="0" lang="en-US" sz="900" spc="-1" strike="noStrike">
                <a:solidFill>
                  <a:srgbClr val="000000"/>
                </a:solidFill>
                <a:latin typeface="Arial"/>
                <a:ea typeface="맑은 고딕"/>
              </a:rPr>
              <a:t>RB</a:t>
            </a:r>
            <a:endParaRPr b="0" lang="en-US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TextBox 17"/>
          <p:cNvSpPr/>
          <p:nvPr/>
        </p:nvSpPr>
        <p:spPr>
          <a:xfrm>
            <a:off x="9329760" y="6086520"/>
            <a:ext cx="816120" cy="231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900" spc="-1" strike="noStrike">
                <a:solidFill>
                  <a:srgbClr val="000000"/>
                </a:solidFill>
                <a:latin typeface="Arial"/>
                <a:ea typeface="맑은 고딕"/>
              </a:rPr>
              <a:t>每 4</a:t>
            </a:r>
            <a:r>
              <a:rPr b="0" lang="en-US" sz="900" spc="-1" strike="noStrike" baseline="30000">
                <a:solidFill>
                  <a:srgbClr val="000000"/>
                </a:solidFill>
                <a:latin typeface="Arial"/>
                <a:ea typeface="맑은 고딕"/>
              </a:rPr>
              <a:t>th</a:t>
            </a:r>
            <a:r>
              <a:rPr b="0" lang="en-US" sz="900" spc="-1" strike="noStrike">
                <a:solidFill>
                  <a:srgbClr val="000000"/>
                </a:solidFill>
                <a:latin typeface="Arial"/>
                <a:ea typeface="맑은 고딕"/>
              </a:rPr>
              <a:t>RB</a:t>
            </a:r>
            <a:endParaRPr b="0" lang="en-US" sz="9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72" name="직선 화살표 연결선 15"/>
          <p:cNvCxnSpPr/>
          <p:nvPr/>
        </p:nvCxnSpPr>
        <p:spPr>
          <a:xfrm>
            <a:off x="7210080" y="4847760"/>
            <a:ext cx="2972520" cy="1080"/>
          </a:xfrm>
          <a:prstGeom prst="straightConnector1">
            <a:avLst/>
          </a:prstGeom>
          <a:ln w="9360">
            <a:solidFill>
              <a:srgbClr val="000000"/>
            </a:solidFill>
            <a:miter/>
            <a:headEnd len="med" type="triangle" w="med"/>
            <a:tailEnd len="med" type="triangle" w="med"/>
          </a:ln>
        </p:spPr>
      </p:cxnSp>
      <p:sp>
        <p:nvSpPr>
          <p:cNvPr id="273" name="TextBox 18"/>
          <p:cNvSpPr/>
          <p:nvPr/>
        </p:nvSpPr>
        <p:spPr>
          <a:xfrm>
            <a:off x="8188200" y="4600440"/>
            <a:ext cx="1014480" cy="24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맑은 고딕"/>
              </a:rPr>
              <a:t>预定带宽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"/>
          <p:cNvSpPr txBox="1"/>
          <p:nvPr/>
        </p:nvSpPr>
        <p:spPr>
          <a:xfrm>
            <a:off x="652320" y="228240"/>
            <a:ext cx="9102960" cy="11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 rtl="0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4200" spc="-1" strike="noStrike">
                <a:solidFill>
                  <a:srgbClr val="ff0000"/>
                </a:solidFill>
                <a:latin typeface="Calibri"/>
                <a:ea typeface="맑은 고딕"/>
              </a:rPr>
              <a:t>NR 参考信号：SRS</a:t>
            </a: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5" name=""/>
          <p:cNvSpPr txBox="1"/>
          <p:nvPr/>
        </p:nvSpPr>
        <p:spPr>
          <a:xfrm>
            <a:off x="647280" y="1453680"/>
            <a:ext cx="11354040" cy="483084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607680" indent="-607680" rtl="0" algn="l">
              <a:spcBef>
                <a:spcPts val="598"/>
              </a:spcBef>
              <a:buSzPct val="158730"/>
              <a:buBlip>
                <a:blip r:embed="rId1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맑은 고딕"/>
              </a:rPr>
              <a:t>SRS 旨在评估上行链路信道质量和定时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987120" indent="-608040" rtl="0" algn="l">
              <a:spcBef>
                <a:spcPts val="499"/>
              </a:spcBef>
              <a:buSzPct val="102938"/>
              <a:buBlip>
                <a:blip r:embed="rId2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굴림"/>
              </a:rPr>
              <a:t>当信道互易性适用时，也可用于下行链路信道信息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987120" indent="-608040" rtl="0" algn="l">
              <a:spcBef>
                <a:spcPts val="499"/>
              </a:spcBef>
              <a:buSzPct val="102938"/>
              <a:buBlip>
                <a:blip r:embed="rId3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굴림"/>
              </a:rPr>
              <a:t>支持三种不同类型的 SRS：周期性、非周期性和半持久 SRS（与 CSI-RS 的时域行为相同）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987120" indent="-608040" rtl="0" algn="l">
              <a:spcBef>
                <a:spcPts val="499"/>
              </a:spcBef>
              <a:buSzPct val="102938"/>
              <a:buBlip>
                <a:blip r:embed="rId4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굴림"/>
              </a:rPr>
              <a:t>支持 SRS 载波切换，以便使用单个上行链路发射机在多个载波上传输 SRS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987120" indent="-608040" rtl="0" algn="l">
              <a:spcBef>
                <a:spcPts val="499"/>
              </a:spcBef>
              <a:buSzPct val="102938"/>
              <a:buBlip>
                <a:blip r:embed="rId5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굴림"/>
              </a:rPr>
              <a:t>最多可使用 6 个 OFDM 符号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굴림"/>
              </a:rPr>
              <a:t>SRS传输以增加SRS容量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굴림"/>
              </a:rPr>
              <a:t>与 LTE 相比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굴림"/>
              </a:rPr>
              <a:t>（Rel-8 LTE 支持最多 1 个 OFDM 符号）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6" name="그림 1" descr=""/>
          <p:cNvPicPr/>
          <p:nvPr/>
        </p:nvPicPr>
        <p:blipFill>
          <a:blip r:embed="rId6"/>
          <a:stretch/>
        </p:blipFill>
        <p:spPr>
          <a:xfrm>
            <a:off x="5981760" y="3765600"/>
            <a:ext cx="5384880" cy="2671560"/>
          </a:xfrm>
          <a:prstGeom prst="rect">
            <a:avLst/>
          </a:prstGeom>
          <a:ln w="0">
            <a:noFill/>
          </a:ln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"/>
          <p:cNvSpPr txBox="1"/>
          <p:nvPr/>
        </p:nvSpPr>
        <p:spPr>
          <a:xfrm>
            <a:off x="652320" y="228240"/>
            <a:ext cx="9102960" cy="11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 rtl="0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4200" spc="-1" strike="noStrike">
                <a:solidFill>
                  <a:srgbClr val="ff0000"/>
                </a:solidFill>
                <a:latin typeface="Calibri"/>
                <a:ea typeface="맑은 고딕"/>
              </a:rPr>
              <a:t>Rel-16 NR-MIMO 的增强</a:t>
            </a: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8" name=""/>
          <p:cNvSpPr txBox="1"/>
          <p:nvPr/>
        </p:nvSpPr>
        <p:spPr>
          <a:xfrm>
            <a:off x="647280" y="1453680"/>
            <a:ext cx="11184120" cy="483084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607680" indent="-607680" rtl="0" algn="l">
              <a:spcBef>
                <a:spcPts val="400"/>
              </a:spcBef>
              <a:buSzPct val="238095"/>
              <a:buBlip>
                <a:blip r:embed="rId1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맑은 고딕"/>
              </a:rPr>
              <a:t>增强功能</a:t>
            </a:r>
            <a:r>
              <a:rPr b="1" lang="en-US" sz="1600" spc="-1" strike="noStrike" u="sng">
                <a:solidFill>
                  <a:srgbClr val="ff0000"/>
                </a:solidFill>
                <a:uFillTx/>
                <a:latin typeface="Calibri"/>
                <a:ea typeface="맑은 고딕"/>
              </a:rPr>
              <a:t>多用户多输入多输出</a:t>
            </a: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맑은 고딕"/>
              </a:rPr>
              <a:t>支持：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lvl="1" marL="988920" indent="-379440" rtl="0" algn="l">
              <a:spcBef>
                <a:spcPts val="349"/>
              </a:spcBef>
              <a:buSzPct val="235584"/>
              <a:buBlip>
                <a:blip r:embed="rId2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根据 Type II CSI 反馈，指定开销减少量，同时考虑性能和开销之间的权衡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  <a:p>
            <a:pPr lvl="1" marL="988920" indent="-379440" rtl="0" algn="l">
              <a:spcBef>
                <a:spcPts val="349"/>
              </a:spcBef>
              <a:buSzPct val="235584"/>
              <a:buBlip>
                <a:blip r:embed="rId3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进行研究，并在需要时指定将 II 类 CSI 反馈扩展至排名 &gt;2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400"/>
              </a:spcBef>
              <a:buSzPct val="238095"/>
              <a:buBlip>
                <a:blip r:embed="rId4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맑은 고딕"/>
              </a:rPr>
              <a:t>增强功能</a:t>
            </a:r>
            <a:r>
              <a:rPr b="1" lang="en-US" sz="1600" spc="-1" strike="noStrike" u="sng">
                <a:solidFill>
                  <a:srgbClr val="ff0000"/>
                </a:solidFill>
                <a:uFillTx/>
                <a:latin typeface="Calibri"/>
                <a:ea typeface="맑은 고딕"/>
              </a:rPr>
              <a:t>多TRP/面板传输</a:t>
            </a: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맑은 고딕"/>
              </a:rPr>
              <a:t>包括通过理想和非理想回程提高可靠性和稳健性：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lvl="1" marL="988920" indent="-379440" rtl="0" algn="l">
              <a:spcBef>
                <a:spcPts val="349"/>
              </a:spcBef>
              <a:buSzPct val="235584"/>
              <a:buBlip>
                <a:blip r:embed="rId5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指定下行链路控制信令增强功能以​​有效支持非相干联合传输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  <a:p>
            <a:pPr lvl="1" marL="988920" indent="-379440" rtl="0" algn="l">
              <a:spcBef>
                <a:spcPts val="349"/>
              </a:spcBef>
              <a:buSzPct val="235584"/>
              <a:buBlip>
                <a:blip r:embed="rId6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执行研究，并在需要时指定非相干联合 TX 的上行链路控制信令和/或参考信号的增强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  <a:p>
            <a:pPr lvl="1" marL="988920" indent="-379440" rtl="0" algn="l">
              <a:spcBef>
                <a:spcPts val="349"/>
              </a:spcBef>
              <a:buSzPct val="235584"/>
              <a:buBlip>
                <a:blip r:embed="rId7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满足 URLLC 要求的多 TRP 技术包含在该 WI 中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400"/>
              </a:spcBef>
              <a:buSzPct val="238095"/>
              <a:buBlip>
                <a:blip r:embed="rId8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맑은 고딕"/>
              </a:rPr>
              <a:t>增强功能</a:t>
            </a:r>
            <a:r>
              <a:rPr b="1" lang="en-US" sz="1600" spc="-1" strike="noStrike" u="sng">
                <a:solidFill>
                  <a:srgbClr val="ff0000"/>
                </a:solidFill>
                <a:uFillTx/>
                <a:latin typeface="Calibri"/>
                <a:ea typeface="맑은 고딕"/>
              </a:rPr>
              <a:t>多光束操作</a:t>
            </a: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맑은 고딕"/>
              </a:rPr>
              <a:t>，主要针对 FR2 操作：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lvl="1" marL="988920" indent="-379440" rtl="0" algn="l">
              <a:spcBef>
                <a:spcPts val="349"/>
              </a:spcBef>
              <a:buSzPct val="235584"/>
              <a:buBlip>
                <a:blip r:embed="rId9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执行研究，并在需要时指定 Rel-15 中指定的 UL 和/或 DL TX 波束选择的增强功能，以减少延迟/开销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  <a:p>
            <a:pPr lvl="1" marL="988920" indent="-379440" rtl="0" algn="l">
              <a:spcBef>
                <a:spcPts val="349"/>
              </a:spcBef>
              <a:buSzPct val="235584"/>
              <a:buBlip>
                <a:blip r:embed="rId10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为多面板操作指定 UL 发射波束选择，以促进特定于面板的波束选择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  <a:p>
            <a:pPr lvl="1" marL="988920" indent="-379440" rtl="0" algn="l">
              <a:spcBef>
                <a:spcPts val="349"/>
              </a:spcBef>
              <a:buSzPct val="235584"/>
              <a:buBlip>
                <a:blip r:embed="rId11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根据Rel-15中指定的波束故障恢复指定SCell的波束故障恢复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  <a:p>
            <a:pPr lvl="1" marL="988920" indent="-379440" rtl="0" algn="l">
              <a:spcBef>
                <a:spcPts val="349"/>
              </a:spcBef>
              <a:buSzPct val="235584"/>
              <a:buBlip>
                <a:blip r:embed="rId12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指定 L1-RSRQ 或 L1-SINR 的测量和报告</a:t>
            </a:r>
            <a:endParaRPr b="0" lang="en-US" sz="14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400"/>
              </a:spcBef>
              <a:buSzPct val="238095"/>
              <a:buBlip>
                <a:blip r:embed="rId13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맑은 고딕"/>
              </a:rPr>
              <a:t>在WI开始后的第一次RAN1会议上进行研究并做出结论，如果需要，指定CSI-RS和DMRS（DL和UL）增强</a:t>
            </a:r>
            <a:r>
              <a:rPr b="1" lang="en-US" sz="1600" spc="-1" strike="noStrike" u="sng">
                <a:solidFill>
                  <a:srgbClr val="ff0000"/>
                </a:solidFill>
                <a:uFillTx/>
                <a:latin typeface="Calibri"/>
                <a:ea typeface="맑은 고딕"/>
              </a:rPr>
              <a:t>峰均比降低</a:t>
            </a: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맑은 고딕"/>
              </a:rPr>
              <a:t>对于一层或多层（Rel-15 中指定的 RE 映射没有变化）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400"/>
              </a:spcBef>
              <a:buSzPct val="238095"/>
              <a:buBlip>
                <a:blip r:embed="rId14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맑은 고딕"/>
              </a:rPr>
              <a:t>指定允许的增强</a:t>
            </a:r>
            <a:r>
              <a:rPr b="1" lang="en-US" sz="1600" spc="-1" strike="noStrike" u="sng">
                <a:solidFill>
                  <a:srgbClr val="ff0000"/>
                </a:solidFill>
                <a:uFillTx/>
                <a:latin typeface="Calibri"/>
                <a:ea typeface="맑은 고딕"/>
              </a:rPr>
              <a:t>全功率传输</a:t>
            </a: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맑은 고딕"/>
              </a:rPr>
              <a:t>在具有多个功率放大器的上行链路传输的情况下（假设UE功率等级没有变化）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400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"/>
          <p:cNvSpPr txBox="1"/>
          <p:nvPr/>
        </p:nvSpPr>
        <p:spPr>
          <a:xfrm>
            <a:off x="2687760" y="2288880"/>
            <a:ext cx="6827760" cy="857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en-US" sz="5400" spc="-1" strike="noStrike">
                <a:solidFill>
                  <a:srgbClr val="c00000"/>
                </a:solidFill>
                <a:latin typeface="Arial"/>
                <a:ea typeface="Arial"/>
              </a:rPr>
              <a:t>谢谢你！</a:t>
            </a:r>
            <a:endParaRPr b="0" lang="en-US" sz="5400" spc="-1" strike="noStrike">
              <a:solidFill>
                <a:srgbClr val="ff0000"/>
              </a:solidFill>
              <a:latin typeface="Calibri"/>
            </a:endParaRPr>
          </a:p>
        </p:txBody>
      </p:sp>
    </p:spTree>
  </p:cSld>
  <p:transition spd="slow">
    <p:fade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"/>
          <p:cNvSpPr txBox="1"/>
          <p:nvPr/>
        </p:nvSpPr>
        <p:spPr>
          <a:xfrm>
            <a:off x="652320" y="228240"/>
            <a:ext cx="9102960" cy="11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 rtl="0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GB" sz="4200" spc="-1" strike="noStrike">
                <a:solidFill>
                  <a:srgbClr val="ff0000"/>
                </a:solidFill>
                <a:latin typeface="Calibri"/>
              </a:rPr>
              <a:t>NR-MIMO 的主要特性</a:t>
            </a: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02" name=""/>
          <p:cNvSpPr txBox="1"/>
          <p:nvPr/>
        </p:nvSpPr>
        <p:spPr>
          <a:xfrm>
            <a:off x="361440" y="1479240"/>
            <a:ext cx="11455560" cy="448164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607680" indent="-607680" rtl="0" algn="l">
              <a:spcBef>
                <a:spcPts val="598"/>
              </a:spcBef>
              <a:buSzPct val="158730"/>
              <a:buBlip>
                <a:blip r:embed="rId1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使毫米波 (mmWave) 频谱上的蜂窝通信成为现实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987120" indent="-608040" rtl="0" algn="l">
              <a:spcBef>
                <a:spcPts val="473"/>
              </a:spcBef>
              <a:buSzPct val="102985"/>
              <a:buBlip>
                <a:blip r:embed="rId2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900" spc="-1" strike="noStrike">
                <a:solidFill>
                  <a:srgbClr val="000000"/>
                </a:solidFill>
                <a:latin typeface="Calibri"/>
              </a:rPr>
              <a:t>如果没有毫米波，ITU 的 5G 要求支持 20Gbps 的峰值速率就不可能实现</a:t>
            </a:r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598"/>
              </a:spcBef>
              <a:buSzPct val="158730"/>
              <a:buBlip>
                <a:blip r:embed="rId3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提升系统性能，远超 LTE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987120" indent="-608040" rtl="0" algn="l">
              <a:spcBef>
                <a:spcPts val="473"/>
              </a:spcBef>
              <a:buSzPct val="102985"/>
              <a:buBlip>
                <a:blip r:embed="rId4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900" spc="-1" strike="noStrike">
                <a:solidFill>
                  <a:srgbClr val="000000"/>
                </a:solidFill>
                <a:latin typeface="Calibri"/>
              </a:rPr>
              <a:t>ITU的5G要求是频谱效率达到LTE的3倍</a:t>
            </a:r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598"/>
              </a:spcBef>
              <a:buSzPct val="158730"/>
              <a:buBlip>
                <a:blip r:embed="rId5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为广泛的 5G 实现提供足够的灵活性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987120" indent="-608040" rtl="0" algn="l">
              <a:spcBef>
                <a:spcPts val="473"/>
              </a:spcBef>
              <a:buSzPct val="102985"/>
              <a:buBlip>
                <a:blip r:embed="rId6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900" spc="-1" strike="noStrike">
                <a:solidFill>
                  <a:srgbClr val="000000"/>
                </a:solidFill>
                <a:latin typeface="Calibri"/>
              </a:rPr>
              <a:t>考虑部署场景、网络实现、支持的频段等</a:t>
            </a:r>
            <a:endParaRPr b="0" lang="en-US" sz="1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Rectangle 6"/>
          <p:cNvSpPr/>
          <p:nvPr/>
        </p:nvSpPr>
        <p:spPr>
          <a:xfrm>
            <a:off x="9728280" y="0"/>
            <a:ext cx="2463840" cy="146196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04" name="그룹 6"/>
          <p:cNvGrpSpPr/>
          <p:nvPr/>
        </p:nvGrpSpPr>
        <p:grpSpPr>
          <a:xfrm>
            <a:off x="1150920" y="4775040"/>
            <a:ext cx="9898200" cy="1319400"/>
            <a:chOff x="1150920" y="4775040"/>
            <a:chExt cx="9898200" cy="1319400"/>
          </a:xfrm>
        </p:grpSpPr>
        <p:grpSp>
          <p:nvGrpSpPr>
            <p:cNvPr id="105" name="Oval 3"/>
            <p:cNvGrpSpPr/>
            <p:nvPr/>
          </p:nvGrpSpPr>
          <p:grpSpPr>
            <a:xfrm>
              <a:off x="1150920" y="4780800"/>
              <a:ext cx="2910600" cy="1313640"/>
              <a:chOff x="1150920" y="4780800"/>
              <a:chExt cx="2910600" cy="1313640"/>
            </a:xfrm>
          </p:grpSpPr>
          <p:pic>
            <p:nvPicPr>
              <p:cNvPr id="106" name="Oval 3" descr=""/>
              <p:cNvPicPr/>
              <p:nvPr/>
            </p:nvPicPr>
            <p:blipFill>
              <a:blip r:embed="rId7"/>
              <a:stretch/>
            </p:blipFill>
            <p:spPr>
              <a:xfrm>
                <a:off x="1150920" y="4780800"/>
                <a:ext cx="2910600" cy="131364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07" name=""/>
              <p:cNvSpPr/>
              <p:nvPr/>
            </p:nvSpPr>
            <p:spPr>
              <a:xfrm>
                <a:off x="1589040" y="4984920"/>
                <a:ext cx="2034360" cy="90792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08" name="Oval 3"/>
            <p:cNvGrpSpPr/>
            <p:nvPr/>
          </p:nvGrpSpPr>
          <p:grpSpPr>
            <a:xfrm>
              <a:off x="4644720" y="4775040"/>
              <a:ext cx="2904480" cy="1313640"/>
              <a:chOff x="4644720" y="4775040"/>
              <a:chExt cx="2904480" cy="1313640"/>
            </a:xfrm>
          </p:grpSpPr>
          <p:pic>
            <p:nvPicPr>
              <p:cNvPr id="109" name="Oval 3" descr=""/>
              <p:cNvPicPr/>
              <p:nvPr/>
            </p:nvPicPr>
            <p:blipFill>
              <a:blip r:embed="rId8"/>
              <a:stretch/>
            </p:blipFill>
            <p:spPr>
              <a:xfrm>
                <a:off x="4644720" y="4775040"/>
                <a:ext cx="2904480" cy="131364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10" name=""/>
              <p:cNvSpPr/>
              <p:nvPr/>
            </p:nvSpPr>
            <p:spPr>
              <a:xfrm>
                <a:off x="5079960" y="4977000"/>
                <a:ext cx="2034360" cy="90792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11" name="Oval 3"/>
            <p:cNvGrpSpPr/>
            <p:nvPr/>
          </p:nvGrpSpPr>
          <p:grpSpPr>
            <a:xfrm>
              <a:off x="8144640" y="4775040"/>
              <a:ext cx="2904480" cy="1313640"/>
              <a:chOff x="8144640" y="4775040"/>
              <a:chExt cx="2904480" cy="1313640"/>
            </a:xfrm>
          </p:grpSpPr>
          <p:pic>
            <p:nvPicPr>
              <p:cNvPr id="112" name="Oval 3" descr=""/>
              <p:cNvPicPr/>
              <p:nvPr/>
            </p:nvPicPr>
            <p:blipFill>
              <a:blip r:embed="rId9"/>
              <a:stretch/>
            </p:blipFill>
            <p:spPr>
              <a:xfrm>
                <a:off x="8144640" y="4775040"/>
                <a:ext cx="2904480" cy="131364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13" name=""/>
              <p:cNvSpPr/>
              <p:nvPr/>
            </p:nvSpPr>
            <p:spPr>
              <a:xfrm>
                <a:off x="8578440" y="4977000"/>
                <a:ext cx="2034360" cy="90792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114" name="TextBox 11"/>
          <p:cNvSpPr/>
          <p:nvPr/>
        </p:nvSpPr>
        <p:spPr>
          <a:xfrm>
            <a:off x="1374840" y="5241960"/>
            <a:ext cx="2421000" cy="322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500" spc="-1" strike="noStrike">
                <a:solidFill>
                  <a:srgbClr val="000000"/>
                </a:solidFill>
                <a:latin typeface="Calibri"/>
                <a:ea typeface="굴림"/>
              </a:rPr>
              <a:t>多光束操作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TextBox 13"/>
          <p:cNvSpPr/>
          <p:nvPr/>
        </p:nvSpPr>
        <p:spPr>
          <a:xfrm>
            <a:off x="4681440" y="5176800"/>
            <a:ext cx="2841840" cy="55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500" spc="-1" strike="noStrike">
                <a:solidFill>
                  <a:srgbClr val="000000"/>
                </a:solidFill>
                <a:latin typeface="Calibri"/>
                <a:ea typeface="굴림"/>
              </a:rPr>
              <a:t>增强的通道状态</a:t>
            </a:r>
            <a:br/>
            <a:r>
              <a:rPr b="1" lang="en-US" sz="1500" spc="-1" strike="noStrike">
                <a:solidFill>
                  <a:srgbClr val="000000"/>
                </a:solidFill>
                <a:latin typeface="Calibri"/>
                <a:ea typeface="굴림"/>
              </a:rPr>
              <a:t>信息（CSI）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TextBox 15"/>
          <p:cNvSpPr/>
          <p:nvPr/>
        </p:nvSpPr>
        <p:spPr>
          <a:xfrm>
            <a:off x="8032680" y="5164200"/>
            <a:ext cx="3170160" cy="55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500" spc="-1" strike="noStrike">
                <a:solidFill>
                  <a:srgbClr val="000000"/>
                </a:solidFill>
                <a:latin typeface="Calibri"/>
                <a:ea typeface="굴림"/>
              </a:rPr>
              <a:t>增强参考信号，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500" spc="-1" strike="noStrike">
                <a:solidFill>
                  <a:srgbClr val="000000"/>
                </a:solidFill>
                <a:latin typeface="Calibri"/>
                <a:ea typeface="맑은 고딕"/>
              </a:rPr>
              <a:t>传输方案</a:t>
            </a:r>
            <a:r>
              <a:rPr b="1" lang="en-US" sz="1500" spc="-1" strike="noStrike">
                <a:solidFill>
                  <a:srgbClr val="000000"/>
                </a:solidFill>
                <a:latin typeface="Calibri"/>
                <a:ea typeface="굴림"/>
              </a:rPr>
              <a:t>， ETC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TextBox 16"/>
          <p:cNvSpPr/>
          <p:nvPr/>
        </p:nvSpPr>
        <p:spPr>
          <a:xfrm>
            <a:off x="1220760" y="4240080"/>
            <a:ext cx="2795760" cy="55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600" spc="-1" strike="noStrike">
                <a:solidFill>
                  <a:srgbClr val="000000"/>
                </a:solidFill>
                <a:latin typeface="Calibri"/>
                <a:ea typeface="맑은 고딕"/>
              </a:rPr>
              <a:t>更高频段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맑은 고딕"/>
              </a:rPr>
              <a:t>（毫米波的覆盖范围）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TextBox 17"/>
          <p:cNvSpPr/>
          <p:nvPr/>
        </p:nvSpPr>
        <p:spPr>
          <a:xfrm>
            <a:off x="4741920" y="4237200"/>
            <a:ext cx="2717640" cy="55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600" spc="-1" strike="noStrike">
                <a:solidFill>
                  <a:srgbClr val="000000"/>
                </a:solidFill>
                <a:latin typeface="Calibri"/>
                <a:ea typeface="맑은 고딕"/>
              </a:rPr>
              <a:t>表现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맑은 고딕"/>
              </a:rPr>
              <a:t>（增强频谱效率）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TextBox 18"/>
          <p:cNvSpPr/>
          <p:nvPr/>
        </p:nvSpPr>
        <p:spPr>
          <a:xfrm>
            <a:off x="7743960" y="4235400"/>
            <a:ext cx="3873240" cy="55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600" spc="-1" strike="noStrike">
                <a:solidFill>
                  <a:srgbClr val="000000"/>
                </a:solidFill>
                <a:latin typeface="Calibri"/>
                <a:ea typeface="굴림"/>
              </a:rPr>
              <a:t>灵活性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굴림"/>
              </a:rPr>
              <a:t>（部署、实施、频谱……）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"/>
          <p:cNvSpPr txBox="1"/>
          <p:nvPr/>
        </p:nvSpPr>
        <p:spPr>
          <a:xfrm>
            <a:off x="652320" y="228240"/>
            <a:ext cx="9102960" cy="11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 rtl="0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4200" spc="-1" strike="noStrike">
                <a:solidFill>
                  <a:srgbClr val="ff0000"/>
                </a:solidFill>
                <a:latin typeface="Calibri"/>
                <a:ea typeface="맑은 고딕"/>
              </a:rPr>
              <a:t>更高频段</a:t>
            </a: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1" name=""/>
          <p:cNvSpPr txBox="1"/>
          <p:nvPr/>
        </p:nvSpPr>
        <p:spPr>
          <a:xfrm>
            <a:off x="647280" y="1453680"/>
            <a:ext cx="11184120" cy="483084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607680" indent="-607680" rtl="0" algn="l">
              <a:spcBef>
                <a:spcPts val="598"/>
              </a:spcBef>
              <a:buSzPct val="158730"/>
              <a:buBlip>
                <a:blip r:embed="rId1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맑은 고딕"/>
              </a:rPr>
              <a:t>路径损耗与频率的平方成正比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598"/>
              </a:spcBef>
              <a:buSzPct val="158730"/>
              <a:buBlip>
                <a:blip r:embed="rId2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598"/>
              </a:spcBef>
              <a:buSzPct val="158730"/>
              <a:buBlip>
                <a:blip r:embed="rId3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598"/>
              </a:spcBef>
              <a:buSzPct val="158730"/>
              <a:buBlip>
                <a:blip r:embed="rId4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598"/>
              </a:spcBef>
              <a:buSzPct val="158730"/>
              <a:buBlip>
                <a:blip r:embed="rId5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598"/>
              </a:spcBef>
              <a:buSzPct val="158730"/>
              <a:buBlip>
                <a:blip r:embed="rId6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598"/>
              </a:spcBef>
              <a:buSzPct val="158730"/>
              <a:buBlip>
                <a:blip r:embed="rId7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598"/>
              </a:spcBef>
              <a:buSzPct val="158730"/>
              <a:buBlip>
                <a:blip r:embed="rId8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맑은 고딕"/>
              </a:rPr>
              <a:t>2.8GHz 与 28GHz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22" name=""/>
          <p:cNvGraphicFramePr/>
          <p:nvPr/>
        </p:nvGraphicFramePr>
        <p:xfrm>
          <a:off x="1295280" y="5033880"/>
          <a:ext cx="5113440" cy="1181160"/>
        </p:xfrm>
        <a:graphic>
          <a:graphicData uri="http://schemas.openxmlformats.org/drawingml/2006/table">
            <a:tbl>
              <a:tblPr/>
              <a:tblGrid>
                <a:gridCol w="2094120"/>
                <a:gridCol w="1509480"/>
                <a:gridCol w="1509840"/>
              </a:tblGrid>
              <a:tr h="417600">
                <a:tc>
                  <a:tcPr marL="112680" marR="112680">
                    <a:lnL w="5760">
                      <a:solidFill>
                        <a:srgbClr val="4f81bd"/>
                      </a:solidFill>
                    </a:lnL>
                    <a:lnR w="5760">
                      <a:solidFill>
                        <a:srgbClr val="4f81bd"/>
                      </a:solidFill>
                    </a:lnR>
                    <a:lnT w="5760">
                      <a:solidFill>
                        <a:srgbClr val="4f81bd"/>
                      </a:solidFill>
                    </a:lnT>
                    <a:lnB w="5760">
                      <a:solidFill>
                        <a:srgbClr val="4f81bd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 lIns="112680" rIns="112680" anchor="ctr">
                      <a:noAutofit/>
                    </a:bodyPr>
                    <a:p>
                      <a:pPr algn="ctr" rtl="0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2.8GHz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12680" marR="112680">
                    <a:lnL w="5760">
                      <a:solidFill>
                        <a:srgbClr val="4f81bd"/>
                      </a:solidFill>
                    </a:lnL>
                    <a:lnR w="5760">
                      <a:solidFill>
                        <a:srgbClr val="4f81bd"/>
                      </a:solidFill>
                    </a:lnR>
                    <a:lnT w="5760">
                      <a:solidFill>
                        <a:srgbClr val="4f81bd"/>
                      </a:solidFill>
                    </a:lnT>
                    <a:lnB w="5760">
                      <a:solidFill>
                        <a:srgbClr val="4f81bd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 lIns="112680" rIns="112680" anchor="ctr">
                      <a:noAutofit/>
                    </a:bodyPr>
                    <a:p>
                      <a:pPr algn="ctr" rtl="0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28GHz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12680" marR="112680">
                    <a:lnL w="5760">
                      <a:solidFill>
                        <a:srgbClr val="4f81bd"/>
                      </a:solidFill>
                    </a:lnL>
                    <a:lnR w="5760">
                      <a:solidFill>
                        <a:srgbClr val="4f81bd"/>
                      </a:solidFill>
                    </a:lnR>
                    <a:lnT w="5760">
                      <a:solidFill>
                        <a:srgbClr val="4f81bd"/>
                      </a:solidFill>
                    </a:lnT>
                    <a:lnB w="5760">
                      <a:solidFill>
                        <a:srgbClr val="4f81bd"/>
                      </a:solidFill>
                    </a:lnB>
                    <a:solidFill>
                      <a:srgbClr val="e9edf4"/>
                    </a:solidFill>
                  </a:tcPr>
                </a:tc>
              </a:tr>
              <a:tr h="380880">
                <a:tc>
                  <a:txBody>
                    <a:bodyPr lIns="112680" rIns="112680" anchor="ctr">
                      <a:noAutofit/>
                    </a:bodyPr>
                    <a:p>
                      <a:pPr algn="ctr" rtl="0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接收孔径尺寸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12680" marR="112680">
                    <a:lnL w="5760">
                      <a:solidFill>
                        <a:srgbClr val="4f81bd"/>
                      </a:solidFill>
                    </a:lnL>
                    <a:lnR w="5760">
                      <a:solidFill>
                        <a:srgbClr val="4f81bd"/>
                      </a:solidFill>
                    </a:lnR>
                    <a:lnT w="5760">
                      <a:solidFill>
                        <a:srgbClr val="4f81bd"/>
                      </a:solidFill>
                    </a:lnT>
                    <a:lnB w="5760">
                      <a:solidFill>
                        <a:srgbClr val="4f81bd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 lIns="112680" rIns="112680" anchor="ctr">
                      <a:noAutofit/>
                    </a:bodyPr>
                    <a:p>
                      <a:pPr algn="ctr" rtl="0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9.135厘米</a:t>
                      </a:r>
                      <a:r>
                        <a:rPr b="0" lang="en-US" sz="1600" spc="-1" strike="noStrike" baseline="30000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2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12680" marR="112680">
                    <a:lnL w="5760">
                      <a:solidFill>
                        <a:srgbClr val="4f81bd"/>
                      </a:solidFill>
                    </a:lnL>
                    <a:lnR w="5760">
                      <a:solidFill>
                        <a:srgbClr val="4f81bd"/>
                      </a:solidFill>
                    </a:lnR>
                    <a:lnT w="5760">
                      <a:solidFill>
                        <a:srgbClr val="4f81bd"/>
                      </a:solidFill>
                    </a:lnT>
                    <a:lnB w="5760">
                      <a:solidFill>
                        <a:srgbClr val="4f81bd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 lIns="112680" rIns="112680" anchor="ctr">
                      <a:noAutofit/>
                    </a:bodyPr>
                    <a:p>
                      <a:pPr algn="ctr" rtl="0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0.091厘米</a:t>
                      </a:r>
                      <a:r>
                        <a:rPr b="0" lang="en-US" sz="1600" spc="-1" strike="noStrike" baseline="30000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2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12680" marR="112680">
                    <a:lnL w="5760">
                      <a:solidFill>
                        <a:srgbClr val="4f81bd"/>
                      </a:solidFill>
                    </a:lnL>
                    <a:lnR w="5760">
                      <a:solidFill>
                        <a:srgbClr val="4f81bd"/>
                      </a:solidFill>
                    </a:lnR>
                    <a:lnT w="5760">
                      <a:solidFill>
                        <a:srgbClr val="4f81bd"/>
                      </a:solidFill>
                    </a:lnT>
                    <a:lnB w="5760">
                      <a:solidFill>
                        <a:srgbClr val="4f81bd"/>
                      </a:solidFill>
                    </a:lnB>
                    <a:solidFill>
                      <a:srgbClr val="d0d8e8"/>
                    </a:solidFill>
                  </a:tcPr>
                </a:tc>
              </a:tr>
              <a:tr h="382680">
                <a:tc>
                  <a:txBody>
                    <a:bodyPr lIns="112680" rIns="112680" anchor="ctr">
                      <a:noAutofit/>
                    </a:bodyPr>
                    <a:p>
                      <a:pPr algn="ctr" rtl="0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路径损耗（R=1m）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12680" marR="112680">
                    <a:lnL w="5760">
                      <a:solidFill>
                        <a:srgbClr val="4f81bd"/>
                      </a:solidFill>
                    </a:lnL>
                    <a:lnR w="5760">
                      <a:solidFill>
                        <a:srgbClr val="4f81bd"/>
                      </a:solidFill>
                    </a:lnR>
                    <a:lnT w="5760">
                      <a:solidFill>
                        <a:srgbClr val="4f81bd"/>
                      </a:solidFill>
                    </a:lnT>
                    <a:lnB w="5760">
                      <a:solidFill>
                        <a:srgbClr val="4f81bd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 lIns="112680" rIns="112680" anchor="ctr">
                      <a:noAutofit/>
                    </a:bodyPr>
                    <a:p>
                      <a:pPr algn="ctr" rtl="0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-41.4分贝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12680" marR="112680">
                    <a:lnL w="5760">
                      <a:solidFill>
                        <a:srgbClr val="4f81bd"/>
                      </a:solidFill>
                    </a:lnL>
                    <a:lnR w="5760">
                      <a:solidFill>
                        <a:srgbClr val="4f81bd"/>
                      </a:solidFill>
                    </a:lnR>
                    <a:lnT w="5760">
                      <a:solidFill>
                        <a:srgbClr val="4f81bd"/>
                      </a:solidFill>
                    </a:lnT>
                    <a:lnB w="5760">
                      <a:solidFill>
                        <a:srgbClr val="4f81bd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 lIns="112680" rIns="112680" anchor="ctr">
                      <a:noAutofit/>
                    </a:bodyPr>
                    <a:p>
                      <a:pPr algn="ctr" rtl="0">
                        <a:lnSpc>
                          <a:spcPct val="100000"/>
                        </a:lnSpc>
                        <a:tabLst>
                          <a:tab algn="l" pos="0"/>
                          <a:tab algn="l" pos="1217520"/>
                          <a:tab algn="l" pos="2435040"/>
                          <a:tab algn="l" pos="3652560"/>
                          <a:tab algn="l" pos="4870440"/>
                          <a:tab algn="l" pos="6087960"/>
                          <a:tab algn="l" pos="7305480"/>
                          <a:tab algn="l" pos="8523000"/>
                          <a:tab algn="l" pos="9740880"/>
                          <a:tab algn="l" pos="10958400"/>
                        </a:tabLst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  <a:ea typeface="맑은 고딕"/>
                        </a:rPr>
                        <a:t>-61.4分贝</a:t>
                      </a:r>
                      <a:endParaRPr b="0" lang="en-US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12680" marR="112680">
                    <a:lnL w="5760">
                      <a:solidFill>
                        <a:srgbClr val="4f81bd"/>
                      </a:solidFill>
                    </a:lnL>
                    <a:lnR w="5760">
                      <a:solidFill>
                        <a:srgbClr val="4f81bd"/>
                      </a:solidFill>
                    </a:lnR>
                    <a:lnT w="5760">
                      <a:solidFill>
                        <a:srgbClr val="4f81bd"/>
                      </a:solidFill>
                    </a:lnT>
                    <a:lnB w="5760">
                      <a:solidFill>
                        <a:srgbClr val="4f81bd"/>
                      </a:solidFill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mc:AlternateContent>
        <mc:Choice xmlns:a14="http://schemas.microsoft.com/office/drawing/2010/main" Requires="a14">
          <p:sp>
            <p:nvSpPr>
              <p:cNvPr id="123" name="개체 34"/>
              <p:cNvSpPr txBox="1"/>
              <p:nvPr/>
            </p:nvSpPr>
            <p:spPr>
              <a:xfrm>
                <a:off x="1687680" y="1990800"/>
                <a:ext cx="3068640" cy="2341440"/>
              </a:xfrm>
              <a:prstGeom prst="rect">
                <a:avLst/>
              </a:prstGeom>
            </p:spPr>
            <p:txBody>
              <a:bodyPr/>
              <a:p>
                <a:pPr rtl="0" algn="l"/>
                <a14:m>
                  <m:oMath xmlns:m="http://schemas.openxmlformats.org/officeDocument/2006/math">
                    <m:eqArr>
                      <m:e>
                        <m:sSub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rPr>
                                <m:lit/>
                                <m:nor/>
                              </m:rPr>
                              <m:t xml:space="preserve">RX</m:t>
                            </m:r>
                          </m:sub>
                        </m:sSub>
                        <m:r>
                          <m:t xml:space="preserve">=</m:t>
                        </m:r>
                        <m:sSub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rPr>
                                <m:lit/>
                                <m:nor/>
                              </m:rPr>
                              <m:t xml:space="preserve">TX</m:t>
                            </m:r>
                          </m:sub>
                        </m:sSub>
                        <m:sSub>
                          <m:e>
                            <m:r>
                              <m:t xml:space="preserve">G</m:t>
                            </m:r>
                          </m:e>
                          <m:sub>
                            <m:r>
                              <m:rPr>
                                <m:lit/>
                                <m:nor/>
                              </m:rPr>
                              <m:t xml:space="preserve">TX</m:t>
                            </m:r>
                          </m:sub>
                        </m:sSub>
                        <m:sSub>
                          <m:e>
                            <m:r>
                              <m:t xml:space="preserve">G</m:t>
                            </m:r>
                          </m:e>
                          <m:sub>
                            <m:r>
                              <m:rPr>
                                <m:lit/>
                                <m:nor/>
                              </m:rPr>
                              <m:t xml:space="preserve">RX</m:t>
                            </m:r>
                          </m:sub>
                        </m:sSub>
                        <m:sSup>
                          <m:e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f>
                                  <m:num>
                                    <m:r>
                                      <m:t xml:space="preserve">λ</m:t>
                                    </m:r>
                                  </m:num>
                                  <m:den>
                                    <m:r>
                                      <m:t xml:space="preserve">4</m:t>
                                    </m:r>
                                    <m:r>
                                      <m:t xml:space="preserve">πR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m:t xml:space="preserve">2</m:t>
                            </m:r>
                          </m:sup>
                        </m:sSup>
                      </m:e>
                      <m:e>
                        <m:r>
                          <m:t xml:space="preserve"> </m:t>
                        </m:r>
                      </m:e>
                      <m:e>
                        <m:r>
                          <m:t xml:space="preserve"> </m:t>
                        </m:r>
                        <m:r>
                          <m:t xml:space="preserve">=</m:t>
                        </m:r>
                        <m:sSub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rPr>
                                <m:lit/>
                                <m:nor/>
                              </m:rPr>
                              <m:t xml:space="preserve">TX</m:t>
                            </m:r>
                          </m:sub>
                        </m:sSub>
                        <m:r>
                          <m:t xml:space="preserve">⋅</m:t>
                        </m:r>
                        <m:r>
                          <m:t xml:space="preserve">1</m:t>
                        </m:r>
                        <m:r>
                          <m:t xml:space="preserve">⋅</m:t>
                        </m:r>
                        <m:r>
                          <m:t xml:space="preserve">1</m:t>
                        </m:r>
                        <m:r>
                          <m:t xml:space="preserve">⋅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f>
                              <m:num>
                                <m:sSup>
                                  <m:e>
                                    <m:r>
                                      <m:t xml:space="preserve">λ</m:t>
                                    </m:r>
                                  </m:e>
                                  <m:sup>
                                    <m:r>
                                      <m:t xml:space="preserve"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m:t xml:space="preserve">4</m:t>
                                </m:r>
                                <m:r>
                                  <m:t xml:space="preserve">π</m:t>
                                </m:r>
                              </m:den>
                            </m:f>
                          </m:e>
                        </m:d>
                        <m:d>
                          <m:dPr>
                            <m:begChr m:val="("/>
                            <m:endChr m:val=")"/>
                          </m:dPr>
                          <m:e>
                            <m:f>
                              <m:num>
                                <m:r>
                                  <m:t xml:space="preserve">1</m:t>
                                </m:r>
                              </m:num>
                              <m:den>
                                <m:r>
                                  <m:t xml:space="preserve">4</m:t>
                                </m:r>
                                <m:sSup>
                                  <m:e>
                                    <m:r>
                                      <m:t xml:space="preserve">πR</m:t>
                                    </m:r>
                                  </m:e>
                                  <m:sup>
                                    <m:r>
                                      <m:t xml:space="preserve"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e/>
                      <m:e>
                        <m:r>
                          <m:t xml:space="preserve"> </m:t>
                        </m:r>
                        <m:r>
                          <m:t xml:space="preserve">=</m:t>
                        </m:r>
                        <m:sSub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rPr>
                                <m:lit/>
                                <m:nor/>
                              </m:rPr>
                              <m:t xml:space="preserve">TX</m:t>
                            </m:r>
                          </m:sub>
                        </m:sSub>
                        <m:r>
                          <m:t xml:space="preserve">⋅</m:t>
                        </m:r>
                        <m:r>
                          <m:t xml:space="preserve">1</m:t>
                        </m:r>
                        <m:r>
                          <m:t xml:space="preserve">⋅</m:t>
                        </m:r>
                        <m:r>
                          <m:t xml:space="preserve">1</m:t>
                        </m:r>
                        <m:r>
                          <m:t xml:space="preserve">⋅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f>
                              <m:num>
                                <m:sSup>
                                  <m:e>
                                    <m:r>
                                      <m:t xml:space="preserve">c</m:t>
                                    </m:r>
                                  </m:e>
                                  <m:sup>
                                    <m:r>
                                      <m:t xml:space="preserve"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m:t xml:space="preserve">4</m:t>
                                </m:r>
                                <m:r>
                                  <m:t xml:space="preserve">π</m:t>
                                </m:r>
                                <m:r>
                                  <m:t xml:space="preserve">⋅</m:t>
                                </m:r>
                                <m:sSup>
                                  <m:e>
                                    <m:r>
                                      <m:t xml:space="preserve">f</m:t>
                                    </m:r>
                                  </m:e>
                                  <m:sup>
                                    <m:r>
                                      <m:t xml:space="preserve"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  <m:d>
                          <m:dPr>
                            <m:begChr m:val="("/>
                            <m:endChr m:val=")"/>
                          </m:dPr>
                          <m:e>
                            <m:f>
                              <m:num>
                                <m:r>
                                  <m:t xml:space="preserve">1</m:t>
                                </m:r>
                              </m:num>
                              <m:den>
                                <m:r>
                                  <m:t xml:space="preserve">4</m:t>
                                </m:r>
                                <m:sSup>
                                  <m:e>
                                    <m:r>
                                      <m:t xml:space="preserve">πR</m:t>
                                    </m:r>
                                  </m:e>
                                  <m:sup>
                                    <m:r>
                                      <m:t xml:space="preserve"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</m:eqArr>
                  </m:oMath>
                </a14:m>
              </a:p>
            </p:txBody>
          </p:sp>
        </mc:Choice>
        <mc:Fallback/>
      </mc:AlternateContent>
      <p:sp>
        <p:nvSpPr>
          <p:cNvPr id="124" name="오른쪽 중괄호 35"/>
          <p:cNvSpPr/>
          <p:nvPr/>
        </p:nvSpPr>
        <p:spPr>
          <a:xfrm rot="5400000">
            <a:off x="3240000" y="3300480"/>
            <a:ext cx="169920" cy="426960"/>
          </a:xfrm>
          <a:custGeom>
            <a:avLst/>
            <a:gdLst/>
            <a:ahLst/>
            <a:rect l="0" t="0" r="r" b="b"/>
            <a:pathLst>
              <a:path w="474" h="1188">
                <a:moveTo>
                  <a:pt x="0" y="0"/>
                </a:moveTo>
                <a:cubicBezTo>
                  <a:pt x="118" y="0"/>
                  <a:pt x="236" y="19"/>
                  <a:pt x="236" y="39"/>
                </a:cubicBezTo>
                <a:lnTo>
                  <a:pt x="236" y="852"/>
                </a:lnTo>
                <a:cubicBezTo>
                  <a:pt x="236" y="872"/>
                  <a:pt x="354" y="892"/>
                  <a:pt x="473" y="892"/>
                </a:cubicBezTo>
                <a:cubicBezTo>
                  <a:pt x="354" y="892"/>
                  <a:pt x="236" y="911"/>
                  <a:pt x="236" y="931"/>
                </a:cubicBezTo>
                <a:lnTo>
                  <a:pt x="236" y="1147"/>
                </a:lnTo>
                <a:cubicBezTo>
                  <a:pt x="236" y="1167"/>
                  <a:pt x="118" y="1187"/>
                  <a:pt x="0" y="1187"/>
                </a:cubicBezTo>
              </a:path>
            </a:pathLst>
          </a:custGeom>
          <a:noFill/>
          <a:ln w="9360">
            <a:solidFill>
              <a:srgbClr val="0000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5" name="오른쪽 중괄호 36"/>
          <p:cNvSpPr/>
          <p:nvPr/>
        </p:nvSpPr>
        <p:spPr>
          <a:xfrm rot="5400000">
            <a:off x="3897000" y="3163680"/>
            <a:ext cx="157320" cy="687600"/>
          </a:xfrm>
          <a:custGeom>
            <a:avLst/>
            <a:gdLst/>
            <a:ahLst/>
            <a:rect l="0" t="0" r="r" b="b"/>
            <a:pathLst>
              <a:path w="439" h="1911">
                <a:moveTo>
                  <a:pt x="0" y="0"/>
                </a:moveTo>
                <a:cubicBezTo>
                  <a:pt x="109" y="0"/>
                  <a:pt x="219" y="18"/>
                  <a:pt x="219" y="36"/>
                </a:cubicBezTo>
                <a:lnTo>
                  <a:pt x="219" y="919"/>
                </a:lnTo>
                <a:cubicBezTo>
                  <a:pt x="219" y="937"/>
                  <a:pt x="328" y="955"/>
                  <a:pt x="438" y="955"/>
                </a:cubicBezTo>
                <a:cubicBezTo>
                  <a:pt x="328" y="955"/>
                  <a:pt x="219" y="973"/>
                  <a:pt x="219" y="991"/>
                </a:cubicBezTo>
                <a:lnTo>
                  <a:pt x="219" y="1874"/>
                </a:lnTo>
                <a:cubicBezTo>
                  <a:pt x="219" y="1892"/>
                  <a:pt x="109" y="1910"/>
                  <a:pt x="0" y="1910"/>
                </a:cubicBezTo>
              </a:path>
            </a:pathLst>
          </a:custGeom>
          <a:noFill/>
          <a:ln w="9360">
            <a:solidFill>
              <a:srgbClr val="0000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6" name="TextBox 37"/>
          <p:cNvSpPr/>
          <p:nvPr/>
        </p:nvSpPr>
        <p:spPr>
          <a:xfrm>
            <a:off x="3605040" y="3524400"/>
            <a:ext cx="1287720" cy="27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200" spc="-1" strike="noStrike">
                <a:solidFill>
                  <a:srgbClr val="0000ff"/>
                </a:solidFill>
                <a:latin typeface="Calibri"/>
                <a:ea typeface="맑은 고딕"/>
              </a:rPr>
              <a:t>球形面积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TextBox 38"/>
          <p:cNvSpPr/>
          <p:nvPr/>
        </p:nvSpPr>
        <p:spPr>
          <a:xfrm>
            <a:off x="2308320" y="3524400"/>
            <a:ext cx="1780920" cy="27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200" spc="-1" strike="noStrike">
                <a:solidFill>
                  <a:srgbClr val="0000ff"/>
                </a:solidFill>
                <a:latin typeface="Calibri"/>
                <a:ea typeface="맑은 고딕"/>
              </a:rPr>
              <a:t>光圈尺寸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오른쪽 중괄호 39"/>
          <p:cNvSpPr/>
          <p:nvPr/>
        </p:nvSpPr>
        <p:spPr>
          <a:xfrm rot="5400000">
            <a:off x="3522960" y="2299320"/>
            <a:ext cx="185760" cy="590760"/>
          </a:xfrm>
          <a:custGeom>
            <a:avLst/>
            <a:gdLst/>
            <a:ahLst/>
            <a:rect l="0" t="0" r="r" b="b"/>
            <a:pathLst>
              <a:path w="518" h="1642">
                <a:moveTo>
                  <a:pt x="0" y="0"/>
                </a:moveTo>
                <a:cubicBezTo>
                  <a:pt x="129" y="0"/>
                  <a:pt x="258" y="21"/>
                  <a:pt x="258" y="43"/>
                </a:cubicBezTo>
                <a:lnTo>
                  <a:pt x="258" y="387"/>
                </a:lnTo>
                <a:cubicBezTo>
                  <a:pt x="258" y="409"/>
                  <a:pt x="387" y="430"/>
                  <a:pt x="517" y="430"/>
                </a:cubicBezTo>
                <a:cubicBezTo>
                  <a:pt x="387" y="430"/>
                  <a:pt x="258" y="452"/>
                  <a:pt x="258" y="473"/>
                </a:cubicBezTo>
                <a:lnTo>
                  <a:pt x="258" y="1598"/>
                </a:lnTo>
                <a:cubicBezTo>
                  <a:pt x="258" y="1620"/>
                  <a:pt x="129" y="1641"/>
                  <a:pt x="0" y="1641"/>
                </a:cubicBezTo>
              </a:path>
            </a:pathLst>
          </a:custGeom>
          <a:noFill/>
          <a:ln w="9360">
            <a:solidFill>
              <a:srgbClr val="c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9" name="TextBox 40"/>
          <p:cNvSpPr/>
          <p:nvPr/>
        </p:nvSpPr>
        <p:spPr>
          <a:xfrm>
            <a:off x="3003480" y="2616120"/>
            <a:ext cx="1309680" cy="27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200" spc="-1" strike="noStrike">
                <a:solidFill>
                  <a:srgbClr val="ff0000"/>
                </a:solidFill>
                <a:latin typeface="Calibri"/>
                <a:ea typeface="맑은 고딕"/>
              </a:rPr>
              <a:t>路径损耗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오른쪽 중괄호 41"/>
          <p:cNvSpPr/>
          <p:nvPr/>
        </p:nvSpPr>
        <p:spPr>
          <a:xfrm rot="5400000">
            <a:off x="2772720" y="2209680"/>
            <a:ext cx="185760" cy="617400"/>
          </a:xfrm>
          <a:custGeom>
            <a:avLst/>
            <a:gdLst/>
            <a:ahLst/>
            <a:rect l="0" t="0" r="r" b="b"/>
            <a:pathLst>
              <a:path w="518" h="1717">
                <a:moveTo>
                  <a:pt x="0" y="0"/>
                </a:moveTo>
                <a:cubicBezTo>
                  <a:pt x="129" y="0"/>
                  <a:pt x="258" y="21"/>
                  <a:pt x="258" y="42"/>
                </a:cubicBezTo>
                <a:lnTo>
                  <a:pt x="258" y="1367"/>
                </a:lnTo>
                <a:cubicBezTo>
                  <a:pt x="258" y="1388"/>
                  <a:pt x="387" y="1409"/>
                  <a:pt x="517" y="1409"/>
                </a:cubicBezTo>
                <a:cubicBezTo>
                  <a:pt x="387" y="1409"/>
                  <a:pt x="258" y="1431"/>
                  <a:pt x="258" y="1452"/>
                </a:cubicBezTo>
                <a:lnTo>
                  <a:pt x="258" y="1673"/>
                </a:lnTo>
                <a:cubicBezTo>
                  <a:pt x="258" y="1694"/>
                  <a:pt x="129" y="1716"/>
                  <a:pt x="0" y="1716"/>
                </a:cubicBezTo>
              </a:path>
            </a:pathLst>
          </a:custGeom>
          <a:noFill/>
          <a:ln w="9360">
            <a:solidFill>
              <a:srgbClr val="0000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TextBox 42"/>
          <p:cNvSpPr/>
          <p:nvPr/>
        </p:nvSpPr>
        <p:spPr>
          <a:xfrm>
            <a:off x="1754280" y="2576520"/>
            <a:ext cx="1660320" cy="27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200" spc="-1" strike="noStrike">
                <a:solidFill>
                  <a:srgbClr val="0000ff"/>
                </a:solidFill>
                <a:latin typeface="Calibri"/>
                <a:ea typeface="맑은 고딕"/>
              </a:rPr>
              <a:t> </a:t>
            </a:r>
            <a:r>
              <a:rPr b="0" lang="en-US" sz="1200" spc="-1" strike="noStrike">
                <a:solidFill>
                  <a:srgbClr val="0000ff"/>
                </a:solidFill>
                <a:latin typeface="Calibri"/>
                <a:ea typeface="맑은 고딕"/>
              </a:rPr>
              <a:t>= 1 表示各向同性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TextBox 43"/>
          <p:cNvSpPr/>
          <p:nvPr/>
        </p:nvSpPr>
        <p:spPr>
          <a:xfrm>
            <a:off x="4970520" y="4041720"/>
            <a:ext cx="1488960" cy="261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Times New Roman"/>
                <a:ea typeface="맑은 고딕"/>
              </a:rPr>
              <a:t>（</a:t>
            </a:r>
            <a:r>
              <a:rPr b="0" i="1" lang="en-US" sz="1100" spc="-1" strike="noStrike">
                <a:solidFill>
                  <a:srgbClr val="000000"/>
                </a:solidFill>
                <a:latin typeface="Times New Roman"/>
                <a:ea typeface="맑은 고딕"/>
              </a:rPr>
              <a:t>C</a:t>
            </a:r>
            <a:r>
              <a:rPr b="0" lang="en-US" sz="1100" spc="-1" strike="noStrike">
                <a:solidFill>
                  <a:srgbClr val="000000"/>
                </a:solidFill>
                <a:latin typeface="Calibri"/>
                <a:ea typeface="맑은 고딕"/>
              </a:rPr>
              <a:t>： 光速）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타원 44"/>
          <p:cNvSpPr/>
          <p:nvPr/>
        </p:nvSpPr>
        <p:spPr>
          <a:xfrm>
            <a:off x="3562200" y="4041720"/>
            <a:ext cx="336600" cy="330120"/>
          </a:xfrm>
          <a:prstGeom prst="ellipse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TextBox 40"/>
          <p:cNvSpPr/>
          <p:nvPr/>
        </p:nvSpPr>
        <p:spPr>
          <a:xfrm>
            <a:off x="3746520" y="4294080"/>
            <a:ext cx="1309680" cy="27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200" spc="-1" strike="noStrike">
                <a:solidFill>
                  <a:srgbClr val="ff0000"/>
                </a:solidFill>
                <a:latin typeface="Calibri"/>
                <a:ea typeface="맑은 고딕"/>
              </a:rPr>
              <a:t>载频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5" name="그림 2" descr=""/>
          <p:cNvPicPr/>
          <p:nvPr/>
        </p:nvPicPr>
        <p:blipFill>
          <a:blip r:embed="rId9"/>
          <a:stretch/>
        </p:blipFill>
        <p:spPr>
          <a:xfrm>
            <a:off x="4554360" y="5388120"/>
            <a:ext cx="676440" cy="896760"/>
          </a:xfrm>
          <a:prstGeom prst="rect">
            <a:avLst/>
          </a:prstGeom>
          <a:ln w="0">
            <a:noFill/>
          </a:ln>
        </p:spPr>
      </p:pic>
      <p:pic>
        <p:nvPicPr>
          <p:cNvPr id="136" name="그림 10" descr=""/>
          <p:cNvPicPr/>
          <p:nvPr/>
        </p:nvPicPr>
        <p:blipFill>
          <a:blip r:embed="rId10"/>
          <a:stretch/>
        </p:blipFill>
        <p:spPr>
          <a:xfrm>
            <a:off x="7678800" y="2039760"/>
            <a:ext cx="4106880" cy="4199040"/>
          </a:xfrm>
          <a:prstGeom prst="rect">
            <a:avLst/>
          </a:prstGeom>
          <a:ln w="0">
            <a:noFill/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"/>
          <p:cNvSpPr txBox="1"/>
          <p:nvPr/>
        </p:nvSpPr>
        <p:spPr>
          <a:xfrm>
            <a:off x="652320" y="228240"/>
            <a:ext cx="9102960" cy="11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 rtl="0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4200" spc="-1" strike="noStrike">
                <a:solidFill>
                  <a:srgbClr val="ff0000"/>
                </a:solidFill>
                <a:latin typeface="Calibri"/>
                <a:ea typeface="맑은 고딕"/>
              </a:rPr>
              <a:t>更高频段</a:t>
            </a: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38" name=""/>
          <p:cNvSpPr txBox="1"/>
          <p:nvPr/>
        </p:nvSpPr>
        <p:spPr>
          <a:xfrm>
            <a:off x="647280" y="1453680"/>
            <a:ext cx="11184120" cy="483084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607680" indent="-607680" rtl="0" algn="l">
              <a:spcBef>
                <a:spcPts val="598"/>
              </a:spcBef>
              <a:buSzPct val="158730"/>
              <a:buBlip>
                <a:blip r:embed="rId1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맑은 고딕"/>
              </a:rPr>
              <a:t>较高频率的路径损耗可以通过以下方式克服</a:t>
            </a:r>
            <a:br/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맑은 고딕"/>
              </a:rPr>
              <a:t>利用多天线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988920" indent="-379440" rtl="0" algn="l">
              <a:spcBef>
                <a:spcPts val="499"/>
              </a:spcBef>
              <a:buSzPct val="164742"/>
              <a:buBlip>
                <a:blip r:embed="rId2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굴림"/>
              </a:rPr>
              <a:t>多个接收天线，有效增加孔径尺寸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988920" indent="-379440" rtl="0" algn="l">
              <a:spcBef>
                <a:spcPts val="499"/>
              </a:spcBef>
              <a:buSzPct val="164742"/>
              <a:buBlip>
                <a:blip r:embed="rId3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굴림"/>
              </a:rPr>
              <a:t>多个 Tx 天线来引导能量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988920" indent="-379440" rtl="0" algn="l">
              <a:spcBef>
                <a:spcPts val="499"/>
              </a:spcBef>
              <a:buSzPct val="164742"/>
              <a:buBlip>
                <a:blip r:embed="rId4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598"/>
              </a:spcBef>
              <a:buSzPct val="158730"/>
              <a:buBlip>
                <a:blip r:embed="rId5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맑은 고딕"/>
              </a:rPr>
              <a:t>NR 促进了多天线的使用</a:t>
            </a:r>
            <a:br/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맑은 고딕"/>
              </a:rPr>
              <a:t>在无线电操作的每个阶段：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988920" indent="-379440" rtl="0" algn="l">
              <a:spcBef>
                <a:spcPts val="499"/>
              </a:spcBef>
              <a:buSzPct val="164742"/>
              <a:buBlip>
                <a:blip r:embed="rId6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  <a:ea typeface="굴림"/>
              </a:rPr>
              <a:t>初始/随机访问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988920" indent="-379440" rtl="0" algn="l">
              <a:spcBef>
                <a:spcPts val="499"/>
              </a:spcBef>
              <a:buSzPct val="164742"/>
              <a:buBlip>
                <a:blip r:embed="rId7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  <a:ea typeface="굴림"/>
              </a:rPr>
              <a:t>寻呼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988920" indent="-379440" rtl="0" algn="l">
              <a:spcBef>
                <a:spcPts val="499"/>
              </a:spcBef>
              <a:buSzPct val="164742"/>
              <a:buBlip>
                <a:blip r:embed="rId8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  <a:ea typeface="굴림"/>
              </a:rPr>
              <a:t>数据/控制信息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988920" indent="-379440" rtl="0" algn="l">
              <a:spcBef>
                <a:spcPts val="499"/>
              </a:spcBef>
              <a:buSzPct val="164742"/>
              <a:buBlip>
                <a:blip r:embed="rId9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  <a:ea typeface="굴림"/>
              </a:rPr>
              <a:t>机动性处理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988920" indent="-379440" rtl="0" algn="l">
              <a:spcBef>
                <a:spcPts val="499"/>
              </a:spcBef>
              <a:buSzPct val="164742"/>
              <a:buBlip>
                <a:blip r:embed="rId10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988920" indent="-379440" rtl="0" algn="l">
              <a:spcBef>
                <a:spcPts val="499"/>
              </a:spcBef>
              <a:buSzPct val="164742"/>
              <a:buBlip>
                <a:blip r:embed="rId11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1100"/>
              </a:spcBef>
              <a:buSzPct val="100000"/>
              <a:buBlip>
                <a:blip r:embed="rId12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1100"/>
              </a:spcBef>
              <a:buSzPct val="100000"/>
              <a:buBlip>
                <a:blip r:embed="rId13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9" name="그림 41" descr=""/>
          <p:cNvPicPr/>
          <p:nvPr/>
        </p:nvPicPr>
        <p:blipFill>
          <a:blip r:embed="rId14"/>
          <a:stretch/>
        </p:blipFill>
        <p:spPr>
          <a:xfrm>
            <a:off x="7686720" y="2227320"/>
            <a:ext cx="4032360" cy="4008240"/>
          </a:xfrm>
          <a:prstGeom prst="rect">
            <a:avLst/>
          </a:prstGeom>
          <a:ln w="0">
            <a:noFill/>
          </a:ln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"/>
          <p:cNvSpPr txBox="1"/>
          <p:nvPr/>
        </p:nvSpPr>
        <p:spPr>
          <a:xfrm>
            <a:off x="652320" y="228240"/>
            <a:ext cx="9102960" cy="11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 rtl="0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4200" spc="-1" strike="noStrike">
                <a:solidFill>
                  <a:srgbClr val="ff0000"/>
                </a:solidFill>
                <a:latin typeface="Calibri"/>
                <a:ea typeface="맑은 고딕"/>
              </a:rPr>
              <a:t>模拟和数字波束形成</a:t>
            </a: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41" name=""/>
          <p:cNvSpPr txBox="1"/>
          <p:nvPr/>
        </p:nvSpPr>
        <p:spPr>
          <a:xfrm>
            <a:off x="647640" y="1453680"/>
            <a:ext cx="11334960" cy="483084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607680" indent="-607680" rtl="0" algn="l">
              <a:spcBef>
                <a:spcPts val="598"/>
              </a:spcBef>
              <a:buSzPct val="158730"/>
              <a:buBlip>
                <a:blip r:embed="rId1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맑은 고딕"/>
              </a:rPr>
              <a:t>LTE 的设计假设每个小区有固定的模拟波束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988920" indent="-379440" rtl="0" algn="l">
              <a:spcBef>
                <a:spcPts val="499"/>
              </a:spcBef>
              <a:buSzPct val="164742"/>
              <a:buBlip>
                <a:blip r:embed="rId2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굴림"/>
              </a:rPr>
              <a:t>模拟波束在任何给定时间都可提供整个小区的完全覆盖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598"/>
              </a:spcBef>
              <a:buSzPct val="158730"/>
              <a:buBlip>
                <a:blip r:embed="rId3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맑은 고딕"/>
              </a:rPr>
              <a:t>NR 的设计理念是每个单元多个可操纵模拟光束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988920" indent="-379440" rtl="0" algn="l">
              <a:spcBef>
                <a:spcPts val="499"/>
              </a:spcBef>
              <a:buSzPct val="164742"/>
              <a:buBlip>
                <a:blip r:embed="rId4"/>
              </a:buBlip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굴림"/>
              </a:rPr>
              <a:t>每个模拟光束在给定时间集中在小区的一部分上，以克服大的路径损耗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598"/>
              </a:spcBef>
              <a:buSzPct val="158730"/>
              <a:buBlip>
                <a:blip r:embed="rId5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맑은 고딕"/>
              </a:rPr>
              <a:t>在 LTE 和 NR 中，数字波束赋形应用于模拟波束赋形之上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598"/>
              </a:spcBef>
              <a:buSzPct val="158730"/>
              <a:buBlip>
                <a:blip r:embed="rId6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TextBox 19"/>
          <p:cNvSpPr/>
          <p:nvPr/>
        </p:nvSpPr>
        <p:spPr>
          <a:xfrm>
            <a:off x="2390760" y="3729240"/>
            <a:ext cx="242748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0253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spAutoFit/>
          </a:bodyPr>
          <a:p>
            <a:pPr algn="ctr" rtl="0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맑은 고딕"/>
              </a:rPr>
              <a:t>单固定模拟光束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TextBox 44"/>
          <p:cNvSpPr/>
          <p:nvPr/>
        </p:nvSpPr>
        <p:spPr>
          <a:xfrm>
            <a:off x="7085160" y="3729240"/>
            <a:ext cx="311436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0253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spAutoFit/>
          </a:bodyPr>
          <a:p>
            <a:pPr algn="ctr" rtl="0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맑은 고딕"/>
              </a:rPr>
              <a:t>多个可操纵模拟光束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4" name="그림 18" descr=""/>
          <p:cNvPicPr/>
          <p:nvPr/>
        </p:nvPicPr>
        <p:blipFill>
          <a:blip r:embed="rId7"/>
          <a:stretch/>
        </p:blipFill>
        <p:spPr>
          <a:xfrm>
            <a:off x="1722600" y="4133880"/>
            <a:ext cx="8762760" cy="2189160"/>
          </a:xfrm>
          <a:prstGeom prst="rect">
            <a:avLst/>
          </a:prstGeom>
          <a:ln w="0">
            <a:noFill/>
          </a:ln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"/>
          <p:cNvSpPr txBox="1"/>
          <p:nvPr/>
        </p:nvSpPr>
        <p:spPr>
          <a:xfrm>
            <a:off x="652320" y="228240"/>
            <a:ext cx="9102960" cy="11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 rtl="0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4200" spc="-1" strike="noStrike">
                <a:solidFill>
                  <a:srgbClr val="ff0000"/>
                </a:solidFill>
                <a:latin typeface="Calibri"/>
                <a:ea typeface="맑은 고딕"/>
              </a:rPr>
              <a:t>混合波束形成</a:t>
            </a: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46" name=""/>
          <p:cNvSpPr txBox="1"/>
          <p:nvPr/>
        </p:nvSpPr>
        <p:spPr>
          <a:xfrm>
            <a:off x="647280" y="1453680"/>
            <a:ext cx="11184120" cy="483084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607680" indent="-607680" rtl="0" algn="l">
              <a:spcBef>
                <a:spcPts val="598"/>
              </a:spcBef>
              <a:buSzPct val="158730"/>
              <a:buBlip>
                <a:blip r:embed="rId1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맑은 고딕"/>
              </a:rPr>
              <a:t>数字和模拟波束成形的组合或“混合波束成形”可用于实现大的 BF 增益，而不会过度增加实现复杂性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TextBox 3"/>
          <p:cNvSpPr/>
          <p:nvPr/>
        </p:nvSpPr>
        <p:spPr>
          <a:xfrm>
            <a:off x="1366920" y="2751120"/>
            <a:ext cx="294480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7375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400" spc="-1" strike="noStrike">
                <a:solidFill>
                  <a:srgbClr val="ffffff"/>
                </a:solidFill>
                <a:latin typeface="Calibri"/>
                <a:ea typeface="맑은 고딕"/>
              </a:rPr>
              <a:t>混合波束形成示例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8" name="그림 4" descr=""/>
          <p:cNvPicPr/>
          <p:nvPr/>
        </p:nvPicPr>
        <p:blipFill>
          <a:blip r:embed="rId2"/>
          <a:stretch/>
        </p:blipFill>
        <p:spPr>
          <a:xfrm>
            <a:off x="2486160" y="2962440"/>
            <a:ext cx="7243560" cy="3322440"/>
          </a:xfrm>
          <a:prstGeom prst="rect">
            <a:avLst/>
          </a:prstGeom>
          <a:ln w="0">
            <a:noFill/>
          </a:ln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"/>
          <p:cNvSpPr txBox="1"/>
          <p:nvPr/>
        </p:nvSpPr>
        <p:spPr>
          <a:xfrm>
            <a:off x="652320" y="228240"/>
            <a:ext cx="9102960" cy="11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 rtl="0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4200" spc="-1" strike="noStrike">
                <a:solidFill>
                  <a:srgbClr val="ff0000"/>
                </a:solidFill>
                <a:latin typeface="Calibri"/>
                <a:ea typeface="맑은 고딕"/>
              </a:rPr>
              <a:t>单光束与多光束</a:t>
            </a:r>
            <a:endParaRPr b="0" lang="en-US" sz="4200" spc="-1" strike="noStrike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0" name=""/>
          <p:cNvSpPr txBox="1"/>
          <p:nvPr/>
        </p:nvSpPr>
        <p:spPr>
          <a:xfrm>
            <a:off x="647280" y="1453680"/>
            <a:ext cx="11184120" cy="483084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607680" indent="-607680" rtl="0" algn="l">
              <a:spcBef>
                <a:spcPts val="598"/>
              </a:spcBef>
              <a:buSzPct val="158730"/>
              <a:buBlip>
                <a:blip r:embed="rId1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맑은 고딕"/>
              </a:rPr>
              <a:t>在较低频率下，可以使用单波束来提供广泛的覆盖范围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marL="607680" indent="-607680" rtl="0" algn="l">
              <a:spcBef>
                <a:spcPts val="598"/>
              </a:spcBef>
              <a:buSzPct val="158730"/>
              <a:buBlip>
                <a:blip r:embed="rId2"/>
              </a:buBlip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맑은 고딕"/>
              </a:rPr>
              <a:t>在较高频率下，可以使用多个波束来扩大覆盖范围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TextBox 17"/>
          <p:cNvSpPr/>
          <p:nvPr/>
        </p:nvSpPr>
        <p:spPr>
          <a:xfrm>
            <a:off x="1913400" y="2886120"/>
            <a:ext cx="259488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7375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400" spc="-1" strike="noStrike">
                <a:solidFill>
                  <a:srgbClr val="ffffff"/>
                </a:solidFill>
                <a:latin typeface="Calibri"/>
                <a:ea typeface="맑은 고딕"/>
              </a:rPr>
              <a:t>每个扇区单波束 @2.8GHz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TextBox 19"/>
          <p:cNvSpPr/>
          <p:nvPr/>
        </p:nvSpPr>
        <p:spPr>
          <a:xfrm>
            <a:off x="7532640" y="2886120"/>
            <a:ext cx="2882880" cy="291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7375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 rtl="0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300" spc="-1" strike="noStrike">
                <a:solidFill>
                  <a:srgbClr val="ffffff"/>
                </a:solidFill>
                <a:latin typeface="Calibri"/>
                <a:ea typeface="맑은 고딕"/>
              </a:rPr>
              <a:t>每扇区多波束 @28GHz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3" name="그림 1" descr=""/>
          <p:cNvPicPr/>
          <p:nvPr/>
        </p:nvPicPr>
        <p:blipFill>
          <a:blip r:embed="rId3"/>
          <a:stretch/>
        </p:blipFill>
        <p:spPr>
          <a:xfrm>
            <a:off x="1111320" y="3502080"/>
            <a:ext cx="10463040" cy="2824200"/>
          </a:xfrm>
          <a:prstGeom prst="rect">
            <a:avLst/>
          </a:prstGeom>
          <a:ln w="0">
            <a:noFill/>
          </a:ln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Box 1"/>
          <p:cNvSpPr/>
          <p:nvPr/>
        </p:nvSpPr>
        <p:spPr>
          <a:xfrm>
            <a:off x="1495440" y="2403360"/>
            <a:ext cx="9213480" cy="1068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rtl="0" algn="l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pc="-1" strike="noStrike">
                <a:solidFill>
                  <a:srgbClr val="d9d9d9"/>
                </a:solidFill>
                <a:latin typeface="Arial"/>
                <a:ea typeface="맑은 고딕"/>
              </a:rPr>
              <a:t>NR-MIMO 规范设计的注意事项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rtl="0" algn="l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맑은 고딕"/>
              </a:rPr>
              <a:t>NR-MIMO 规格特点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30774</TotalTime>
  <Application>LibreOffice/7.1.4.2$Linux_X86_64 LibreOffice_project/10$Build-2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2008-08-30T09:32:10Z</dcterms:created>
  <dc:creator>Scrase</dc:creator>
  <dc:description>© 2009  All rights reserved</dc:description>
  <dc:language>en-US</dc:language>
  <cp:lastModifiedBy>김윤선/표준Research팀(SR)/Principal Engineer/삼성전자</cp:lastModifiedBy>
  <dcterms:modified xsi:type="dcterms:W3CDTF">2018-10-22T04:06:25Z</dcterms:modified>
  <cp:revision>873</cp:revision>
  <dc:subject/>
  <dc:title>Presentation title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mplianceAssetId">
    <vt:lpwstr/>
  </property>
  <property fmtid="{D5CDD505-2E9C-101B-9397-08002B2CF9AE}" pid="3" name="ContentTypeId">
    <vt:lpwstr>0x010100A381CE0307D5104CA0897370EEFDD6F2</vt:lpwstr>
  </property>
  <property fmtid="{D5CDD505-2E9C-101B-9397-08002B2CF9AE}" pid="4" name="NSCPROP">
    <vt:lpwstr>NSCCustomProperty</vt:lpwstr>
  </property>
  <property fmtid="{D5CDD505-2E9C-101B-9397-08002B2CF9AE}" pid="5" name="NSCPROP_SA">
    <vt:lpwstr>http://www.3gpp.org/ftp/Information/presentations/3GPP_PowerPoint_template/2018_01_3gpp_template_v1_external.ppt</vt:lpwstr>
  </property>
  <property fmtid="{D5CDD505-2E9C-101B-9397-08002B2CF9AE}" pid="6" name="Order">
    <vt:lpwstr>12200.0000000000</vt:lpwstr>
  </property>
  <property fmtid="{D5CDD505-2E9C-101B-9397-08002B2CF9AE}" pid="7" name="SharedWithUsers">
    <vt:lpwstr/>
  </property>
  <property fmtid="{D5CDD505-2E9C-101B-9397-08002B2CF9AE}" pid="8" name="TemplateUrl">
    <vt:lpwstr/>
  </property>
  <property fmtid="{D5CDD505-2E9C-101B-9397-08002B2CF9AE}" pid="9" name="TriggerFlowInfo">
    <vt:lpwstr/>
  </property>
  <property fmtid="{D5CDD505-2E9C-101B-9397-08002B2CF9AE}" pid="10" name="_ExtendedDescription">
    <vt:lpwstr/>
  </property>
  <property fmtid="{D5CDD505-2E9C-101B-9397-08002B2CF9AE}" pid="11" name="_SharedFileIndex">
    <vt:lpwstr/>
  </property>
  <property fmtid="{D5CDD505-2E9C-101B-9397-08002B2CF9AE}" pid="12" name="_SourceUrl">
    <vt:lpwstr/>
  </property>
  <property fmtid="{D5CDD505-2E9C-101B-9397-08002B2CF9AE}" pid="13" name="display_urn:schemas-microsoft-com:office:office#Author">
    <vt:lpwstr>Yiliang Feng (EXT)</vt:lpwstr>
  </property>
  <property fmtid="{D5CDD505-2E9C-101B-9397-08002B2CF9AE}" pid="14" name="display_urn:schemas-microsoft-com:office:office#Editor">
    <vt:lpwstr>Yiliang Feng (EXT)</vt:lpwstr>
  </property>
  <property fmtid="{D5CDD505-2E9C-101B-9397-08002B2CF9AE}" pid="15" name="xd_ProgID">
    <vt:lpwstr/>
  </property>
  <property fmtid="{D5CDD505-2E9C-101B-9397-08002B2CF9AE}" pid="16" name="xd_Signature">
    <vt:lpwstr/>
  </property>
</Properties>
</file>