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93"/>
  </p:notesMasterIdLst>
  <p:sldIdLst>
    <p:sldId id="256" r:id="rId5"/>
    <p:sldId id="257" r:id="rId6"/>
    <p:sldId id="1566" r:id="rId7"/>
    <p:sldId id="643" r:id="rId8"/>
    <p:sldId id="648" r:id="rId9"/>
    <p:sldId id="349" r:id="rId10"/>
    <p:sldId id="627" r:id="rId11"/>
    <p:sldId id="259" r:id="rId12"/>
    <p:sldId id="258" r:id="rId13"/>
    <p:sldId id="649" r:id="rId14"/>
    <p:sldId id="646" r:id="rId15"/>
    <p:sldId id="651" r:id="rId16"/>
    <p:sldId id="652" r:id="rId17"/>
    <p:sldId id="653" r:id="rId18"/>
    <p:sldId id="387" r:id="rId19"/>
    <p:sldId id="398" r:id="rId20"/>
    <p:sldId id="355" r:id="rId21"/>
    <p:sldId id="384" r:id="rId22"/>
    <p:sldId id="316" r:id="rId23"/>
    <p:sldId id="376" r:id="rId24"/>
    <p:sldId id="390" r:id="rId25"/>
    <p:sldId id="392" r:id="rId26"/>
    <p:sldId id="656" r:id="rId27"/>
    <p:sldId id="691" r:id="rId28"/>
    <p:sldId id="266" r:id="rId29"/>
    <p:sldId id="657" r:id="rId30"/>
    <p:sldId id="1531" r:id="rId31"/>
    <p:sldId id="528" r:id="rId32"/>
    <p:sldId id="666" r:id="rId33"/>
    <p:sldId id="1484" r:id="rId34"/>
    <p:sldId id="1483" r:id="rId35"/>
    <p:sldId id="680" r:id="rId36"/>
    <p:sldId id="664" r:id="rId37"/>
    <p:sldId id="364" r:id="rId38"/>
    <p:sldId id="659" r:id="rId39"/>
    <p:sldId id="670" r:id="rId40"/>
    <p:sldId id="678" r:id="rId41"/>
    <p:sldId id="679" r:id="rId42"/>
    <p:sldId id="1532" r:id="rId43"/>
    <p:sldId id="1534" r:id="rId44"/>
    <p:sldId id="1556" r:id="rId45"/>
    <p:sldId id="1538" r:id="rId46"/>
    <p:sldId id="1533" r:id="rId47"/>
    <p:sldId id="1569" r:id="rId48"/>
    <p:sldId id="1570" r:id="rId49"/>
    <p:sldId id="1535" r:id="rId50"/>
    <p:sldId id="1555" r:id="rId51"/>
    <p:sldId id="1542" r:id="rId52"/>
    <p:sldId id="1540" r:id="rId53"/>
    <p:sldId id="1539" r:id="rId54"/>
    <p:sldId id="1541" r:id="rId55"/>
    <p:sldId id="1543" r:id="rId56"/>
    <p:sldId id="1568" r:id="rId57"/>
    <p:sldId id="638" r:id="rId58"/>
    <p:sldId id="1565" r:id="rId59"/>
    <p:sldId id="1564" r:id="rId60"/>
    <p:sldId id="1537" r:id="rId61"/>
    <p:sldId id="1562" r:id="rId62"/>
    <p:sldId id="690" r:id="rId63"/>
    <p:sldId id="1551" r:id="rId64"/>
    <p:sldId id="1552" r:id="rId65"/>
    <p:sldId id="1553" r:id="rId66"/>
    <p:sldId id="1554" r:id="rId67"/>
    <p:sldId id="736" r:id="rId68"/>
    <p:sldId id="724" r:id="rId69"/>
    <p:sldId id="1548" r:id="rId70"/>
    <p:sldId id="1561" r:id="rId71"/>
    <p:sldId id="1536" r:id="rId72"/>
    <p:sldId id="1557" r:id="rId73"/>
    <p:sldId id="1559" r:id="rId74"/>
    <p:sldId id="671" r:id="rId75"/>
    <p:sldId id="1567" r:id="rId76"/>
    <p:sldId id="287" r:id="rId77"/>
    <p:sldId id="669" r:id="rId78"/>
    <p:sldId id="668" r:id="rId79"/>
    <p:sldId id="663" r:id="rId80"/>
    <p:sldId id="321" r:id="rId81"/>
    <p:sldId id="320" r:id="rId82"/>
    <p:sldId id="681" r:id="rId83"/>
    <p:sldId id="352" r:id="rId84"/>
    <p:sldId id="356" r:id="rId85"/>
    <p:sldId id="353" r:id="rId86"/>
    <p:sldId id="354" r:id="rId87"/>
    <p:sldId id="674" r:id="rId88"/>
    <p:sldId id="319" r:id="rId89"/>
    <p:sldId id="292" r:id="rId90"/>
    <p:sldId id="675" r:id="rId91"/>
    <p:sldId id="363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5D56F0-BA14-4B19-8820-081CB1EBE0DC}">
          <p14:sldIdLst>
            <p14:sldId id="256"/>
            <p14:sldId id="257"/>
            <p14:sldId id="1566"/>
            <p14:sldId id="643"/>
            <p14:sldId id="648"/>
            <p14:sldId id="349"/>
            <p14:sldId id="627"/>
            <p14:sldId id="259"/>
            <p14:sldId id="258"/>
            <p14:sldId id="649"/>
            <p14:sldId id="646"/>
            <p14:sldId id="651"/>
            <p14:sldId id="652"/>
            <p14:sldId id="653"/>
            <p14:sldId id="387"/>
            <p14:sldId id="398"/>
            <p14:sldId id="355"/>
            <p14:sldId id="384"/>
            <p14:sldId id="316"/>
            <p14:sldId id="376"/>
            <p14:sldId id="390"/>
            <p14:sldId id="392"/>
            <p14:sldId id="656"/>
            <p14:sldId id="691"/>
            <p14:sldId id="266"/>
            <p14:sldId id="657"/>
            <p14:sldId id="1531"/>
            <p14:sldId id="528"/>
            <p14:sldId id="666"/>
            <p14:sldId id="1484"/>
            <p14:sldId id="1483"/>
            <p14:sldId id="680"/>
            <p14:sldId id="664"/>
            <p14:sldId id="364"/>
            <p14:sldId id="659"/>
            <p14:sldId id="670"/>
            <p14:sldId id="678"/>
            <p14:sldId id="679"/>
            <p14:sldId id="1532"/>
            <p14:sldId id="1534"/>
            <p14:sldId id="1556"/>
            <p14:sldId id="1538"/>
            <p14:sldId id="1533"/>
            <p14:sldId id="1569"/>
            <p14:sldId id="1570"/>
            <p14:sldId id="1535"/>
            <p14:sldId id="1555"/>
            <p14:sldId id="1542"/>
            <p14:sldId id="1540"/>
            <p14:sldId id="1539"/>
            <p14:sldId id="1541"/>
            <p14:sldId id="1543"/>
            <p14:sldId id="1568"/>
            <p14:sldId id="638"/>
            <p14:sldId id="1565"/>
            <p14:sldId id="1564"/>
            <p14:sldId id="1537"/>
            <p14:sldId id="1562"/>
            <p14:sldId id="690"/>
            <p14:sldId id="1551"/>
            <p14:sldId id="1552"/>
            <p14:sldId id="1553"/>
            <p14:sldId id="1554"/>
            <p14:sldId id="736"/>
            <p14:sldId id="724"/>
            <p14:sldId id="1548"/>
            <p14:sldId id="1561"/>
            <p14:sldId id="1536"/>
            <p14:sldId id="1557"/>
            <p14:sldId id="1559"/>
            <p14:sldId id="671"/>
            <p14:sldId id="1567"/>
          </p14:sldIdLst>
        </p14:section>
        <p14:section name="Untitled Section" id="{497B6E47-E42D-461D-914A-4A8ECA22D1A7}">
          <p14:sldIdLst>
            <p14:sldId id="287"/>
            <p14:sldId id="669"/>
            <p14:sldId id="668"/>
            <p14:sldId id="663"/>
            <p14:sldId id="321"/>
            <p14:sldId id="320"/>
            <p14:sldId id="681"/>
            <p14:sldId id="352"/>
            <p14:sldId id="356"/>
            <p14:sldId id="353"/>
            <p14:sldId id="354"/>
            <p14:sldId id="674"/>
            <p14:sldId id="319"/>
            <p14:sldId id="292"/>
            <p14:sldId id="675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7" autoAdjust="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notesMaster" Target="notesMasters/notesMaster1.xml"/><Relationship Id="rId9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nab Kumar Das" userId="S::pranab.kumar.das@ericsson.com::48904bf7-6095-41d3-8502-bf4d2464eea9" providerId="AD" clId="Web-{CDD7F818-FC14-2685-72DD-6EF62B212814}"/>
  </pc:docChgLst>
  <pc:docChgLst>
    <pc:chgData name="Zhi Sheng Xie" userId="16e31ad0-f125-44dd-b843-48805d4c631e" providerId="ADAL" clId="{730E00ED-AD61-4650-BE53-51E1C271687E}"/>
  </pc:docChgLst>
  <pc:docChgLst>
    <pc:chgData name="Arief Rahmadi" userId="40deed42-8d8e-453c-9dd5-f015a9b6a566" providerId="ADAL" clId="{FE1BD33A-628E-4F7E-8C6A-19FD3B9580B4}"/>
    <pc:docChg chg="modSld">
      <pc:chgData name="Arief Rahmadi" userId="40deed42-8d8e-453c-9dd5-f015a9b6a566" providerId="ADAL" clId="{FE1BD33A-628E-4F7E-8C6A-19FD3B9580B4}" dt="2019-12-09T10:33:52.035" v="1" actId="1076"/>
      <pc:docMkLst>
        <pc:docMk/>
      </pc:docMkLst>
      <pc:sldChg chg="modSp">
        <pc:chgData name="Arief Rahmadi" userId="40deed42-8d8e-453c-9dd5-f015a9b6a566" providerId="ADAL" clId="{FE1BD33A-628E-4F7E-8C6A-19FD3B9580B4}" dt="2019-12-09T10:33:52.035" v="1" actId="1076"/>
        <pc:sldMkLst>
          <pc:docMk/>
          <pc:sldMk cId="3203120268" sldId="646"/>
        </pc:sldMkLst>
        <pc:spChg chg="mod">
          <ac:chgData name="Arief Rahmadi" userId="40deed42-8d8e-453c-9dd5-f015a9b6a566" providerId="ADAL" clId="{FE1BD33A-628E-4F7E-8C6A-19FD3B9580B4}" dt="2019-12-09T10:33:52.035" v="1" actId="1076"/>
          <ac:spMkLst>
            <pc:docMk/>
            <pc:sldMk cId="3203120268" sldId="646"/>
            <ac:spMk id="59" creationId="{4C1EA268-282A-4859-8475-249439BB93C1}"/>
          </ac:spMkLst>
        </pc:spChg>
      </pc:sldChg>
    </pc:docChg>
  </pc:docChgLst>
  <pc:docChgLst>
    <pc:chgData name="Frank Guo" userId="ebf434f8-6a90-4011-8367-495e5b1e16ef" providerId="ADAL" clId="{C2B6E5F3-5DE4-4390-B1B4-315EB5E3C318}"/>
    <pc:docChg chg="modSld">
      <pc:chgData name="Frank Guo" userId="ebf434f8-6a90-4011-8367-495e5b1e16ef" providerId="ADAL" clId="{C2B6E5F3-5DE4-4390-B1B4-315EB5E3C318}" dt="2019-11-03T08:49:56.487" v="0" actId="1076"/>
      <pc:docMkLst>
        <pc:docMk/>
      </pc:docMkLst>
      <pc:sldChg chg="modSp">
        <pc:chgData name="Frank Guo" userId="ebf434f8-6a90-4011-8367-495e5b1e16ef" providerId="ADAL" clId="{C2B6E5F3-5DE4-4390-B1B4-315EB5E3C318}" dt="2019-11-03T08:49:56.487" v="0" actId="1076"/>
        <pc:sldMkLst>
          <pc:docMk/>
          <pc:sldMk cId="3203120268" sldId="646"/>
        </pc:sldMkLst>
        <pc:grpChg chg="mod">
          <ac:chgData name="Frank Guo" userId="ebf434f8-6a90-4011-8367-495e5b1e16ef" providerId="ADAL" clId="{C2B6E5F3-5DE4-4390-B1B4-315EB5E3C318}" dt="2019-11-03T08:49:56.487" v="0" actId="1076"/>
          <ac:grpSpMkLst>
            <pc:docMk/>
            <pc:sldMk cId="3203120268" sldId="646"/>
            <ac:grpSpMk id="21" creationId="{22DFDF62-8572-4B54-A19E-BA00823A746A}"/>
          </ac:grpSpMkLst>
        </pc:grpChg>
      </pc:sldChg>
    </pc:docChg>
  </pc:docChgLst>
  <pc:docChgLst>
    <pc:chgData name="Henglin Bian" userId="466c4547-3d8a-4bc8-9332-14d56a0437c1" providerId="ADAL" clId="{41540D25-0C98-4968-9158-2D38E4EB7C04}"/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93F3F-68DA-43A6-B7FB-8CC0FDBF90A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4F0B9-C854-4E37-B4DE-1E4FA0A7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0C897759-0F8C-4B8B-A28D-6D91BF9987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0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r>
              <a:rPr lang="en-US" altLang="ko-KR" dirty="0"/>
              <a:t>无法遵守 RRCReconfiguration</a:t>
            </a:r>
          </a:p>
          <a:p>
            <a:pPr rtl="0" algn="l"/>
            <a:r>
              <a:rPr lang="en-US" altLang="ko-KR" dirty="0"/>
              <a:t>情况1：SN RRC 重配置包含SCG 中的新Scell 配置。</a:t>
            </a:r>
          </a:p>
          <a:p>
            <a:pPr rtl="0" algn="l"/>
            <a:r>
              <a:rPr lang="en-US" altLang="ko-KR" dirty="0"/>
              <a:t>情况2：SN RRC重配置仅包含当前的重配置</a:t>
            </a:r>
            <a:r>
              <a:rPr lang="en-US" altLang="ko-KR" dirty="0" err="1"/>
              <a:t>斯塞尔斯</a:t>
            </a:r>
            <a:r>
              <a:rPr lang="en-US" altLang="ko-KR" dirty="0"/>
              <a:t>在SCG中。</a:t>
            </a:r>
          </a:p>
          <a:p>
            <a:pPr rtl="0" algn="l"/>
            <a:endParaRPr lang="ko-KR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63D1E-C6C0-4D02-B4FD-E6D465A951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807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ko-KR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1A239-C6AC-4772-8400-437DC1E9E8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578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0C897759-0F8C-4B8B-A28D-6D91BF9987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8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rtl="0" algn="l">
              <a:defRPr/>
            </a:pPr>
            <a:r>
              <a:rPr lang="en-US"/>
              <a:t>研究定义报告 SP866：DL 支路切换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 algn="l">
              <a:defRPr/>
            </a:pPr>
            <a:r>
              <a:rPr lang="en-US"/>
              <a:t>2018-05-21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 algn="l">
              <a:defRPr/>
            </a:pPr>
            <a:r>
              <a:rPr lang="da-DK"/>
              <a:t>40/0363-500/FCP 131 4742 Uen，修订版 PA1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 algn="l">
              <a:defRPr/>
            </a:pPr>
            <a:fld id="{BE7EBFAD-FC73-4353-BC67-0770ED6A8B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30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5G-SP864 OTAC 报告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2019-02-01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117/1597-640/FCP 132 5500 Uen，修订版 PA10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D332B-66DD-435A-8FB7-220896E654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72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5G-SP864 OTAC 报告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2019-02-01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117/1597-640/FCP 132 5500 Uen，修订版 PA10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9EB90-6EC5-4D63-B718-AF9EABE053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09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0C897759-0F8C-4B8B-A28D-6D91BF9987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45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r>
              <a:rPr lang="en-US" altLang="ko-KR" b="1" dirty="0"/>
              <a:t>measResultFreqListNR（MeNB NR IRAT 测量的测量结果）</a:t>
            </a:r>
          </a:p>
          <a:p>
            <a:pPr rtl="0" algn="l"/>
            <a:r>
              <a:rPr lang="en-US" altLang="ko-KR" dirty="0"/>
              <a:t>该字段包含 UE 配置为通过 measConfig 进行测量的 NR 频率上的可用测量结果。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b="1" dirty="0"/>
              <a:t>measResultSCG（SgNB配置的测量的测量结果）</a:t>
            </a:r>
          </a:p>
          <a:p>
            <a:pPr rtl="0" algn="l"/>
            <a:r>
              <a:rPr lang="en-US" altLang="ko-KR" dirty="0"/>
              <a:t>包括 TS 38.331 中指定的 NR MeasResultSCG-Failure IE。该字段包含 UE 配置为通过 NR 测量的 NR 频率的可用测量结果</a:t>
            </a:r>
            <a:r>
              <a:rPr lang="en-US" altLang="ko-KR" dirty="0" err="1"/>
              <a:t>RRC配置</a:t>
            </a:r>
            <a:r>
              <a:rPr lang="en-US" altLang="ko-KR" dirty="0"/>
              <a:t>信息。</a:t>
            </a:r>
          </a:p>
          <a:p>
            <a:pPr rtl="0" algn="l"/>
            <a:endParaRPr lang="en-US" altLang="ko-KR" dirty="0"/>
          </a:p>
          <a:p>
            <a:pPr rtl="0" algn="l"/>
            <a:endParaRPr lang="en-US" altLang="ko-KR" dirty="0"/>
          </a:p>
          <a:p>
            <a:pPr rtl="0" algn="l"/>
            <a:r>
              <a:rPr lang="en-US" altLang="ko-KR" dirty="0"/>
              <a:t>此过程的目的是向 E-UTRAN 通知 UE 已经历的 SCG 故障（例如，SCG 无线链路故障、未能成功完成具有同步的 SCG 重新配置），如 TS 38.331 中所规定。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b="1" u="sng" dirty="0"/>
              <a:t>引发</a:t>
            </a:r>
          </a:p>
          <a:p>
            <a:pPr rtl="0" algn="l"/>
            <a:r>
              <a:rPr lang="en-US" altLang="ko-KR" dirty="0"/>
              <a:t>当 NR SCG 传输未暂停时，UE 根据 TS 38.331 [82, 5.7.3.2] 启动报告 NR SCG 失败的过程。除了与 SCGFailureInformationNR 消息的传输相关之外，UE 在启动该过程时应执行的操作在 TS 38.331 [82, 5.7.3.2] 中指定。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b="1" u="sng" dirty="0"/>
              <a:t>与传播有关的行动</a:t>
            </a:r>
            <a:r>
              <a:rPr lang="en-US" altLang="ko-KR" b="1" i="1" u="sng" dirty="0"/>
              <a:t>SCG故障信息NR</a:t>
            </a:r>
            <a:r>
              <a:rPr lang="en-US" altLang="ko-KR" b="1" u="sng" dirty="0"/>
              <a:t>信息</a:t>
            </a:r>
          </a:p>
          <a:p>
            <a:pPr rtl="0" algn="l"/>
            <a:r>
              <a:rPr lang="en-US" altLang="ko-KR" dirty="0"/>
              <a:t>UE应将SCGFailureInformationNR消息的内容设置如下：</a:t>
            </a:r>
          </a:p>
          <a:p>
            <a:pPr rtl="0" algn="l"/>
            <a:r>
              <a:rPr lang="en-US" altLang="ko-KR" dirty="0"/>
              <a:t>1&gt; 将 failureType 包含在 failureReportSCG-NR 中，并将其设置为根据 TS 38.331 [82, 5.7.3.3] 指示 SCG 故障；</a:t>
            </a:r>
          </a:p>
          <a:p>
            <a:pPr rtl="0" algn="l"/>
            <a:r>
              <a:rPr lang="en-US" altLang="ko-KR" dirty="0"/>
              <a:t>1&gt; 根据 TS 38.331 [82, 5.7.3.4] 包含并设置 measResultSCG：</a:t>
            </a:r>
          </a:p>
          <a:p>
            <a:pPr rtl="0" algn="l"/>
            <a:r>
              <a:rPr lang="en-US" altLang="ko-KR" dirty="0"/>
              <a:t>1&gt; 对于每个 NR 频率，UE 配置为通过 measConfig 进行测量，测量结果可用：</a:t>
            </a:r>
          </a:p>
          <a:p>
            <a:pPr rtl="0" algn="l"/>
            <a:r>
              <a:rPr lang="en-US" altLang="ko-KR" dirty="0"/>
              <a:t>2&gt; 设置 measResultFreqListNR 以包括最佳测量小区，排序后，如果 RSRP 测量结果可用于该频率上的小区，则首先使用 RSRP 列出最佳小区，否则使用 RSRQ 来排序（如果 RSRQ 测量结果可用于小区）在此频率上，否则使用 SINR 进行排序，并基于直到 UE 检测到故障时收集的测量结果，并且对于所包含的每个小区，包括可用的可选字段；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dirty="0"/>
              <a:t>注意：measResultSCG 字段用于报告 UE 配置为通过 NR RRC 信令测量的 NR 频率的可用结果。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dirty="0"/>
              <a:t>启动该过程后，UE 应：</a:t>
            </a:r>
          </a:p>
          <a:p>
            <a:pPr rtl="0" algn="l"/>
            <a:r>
              <a:rPr lang="en-US" altLang="ko-KR" dirty="0"/>
              <a:t>1&gt;暂停所有SRB和DRB的SCG传输；</a:t>
            </a:r>
          </a:p>
          <a:p>
            <a:pPr rtl="0" algn="l"/>
            <a:r>
              <a:rPr lang="en-US" altLang="ko-KR" dirty="0"/>
              <a:t>1&gt;重置SCG-MAC；</a:t>
            </a:r>
          </a:p>
          <a:p>
            <a:pPr rtl="0" algn="l"/>
            <a:r>
              <a:rPr lang="en-US" altLang="ko-KR" dirty="0"/>
              <a:t>1&gt; 停止T304，如果正在运行；</a:t>
            </a:r>
          </a:p>
          <a:p>
            <a:pPr rtl="0" algn="l"/>
            <a:endParaRPr lang="en-US" altLang="ko-KR" dirty="0"/>
          </a:p>
          <a:p>
            <a:pPr rtl="0" algn="l"/>
            <a:endParaRPr lang="en-US" altLang="ko-KR" dirty="0"/>
          </a:p>
          <a:p>
            <a:pPr rtl="0" algn="l"/>
            <a:endParaRPr lang="en-US" altLang="ko-K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64C94-771E-46BA-9AA6-1F59A4B280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922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5034F0B9-C854-4E37-B4DE-1E4FA0A7E7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67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0C897759-0F8C-4B8B-A28D-6D91BF9987B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0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0C897759-0F8C-4B8B-A28D-6D91BF9987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1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两者使用相同的 SCG 计数器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硒NB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银纳米布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以及处理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银纳米粒子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请遵循以下程序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硒NB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甲基NB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应将 16 位计数器 SCG 计数器与 EPS AS 安全上下文相关联。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SCG 计数器用于计算 S-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。UE和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甲基NB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应将 SCG 计数器视为 S-的新输入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推导。这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甲基NB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当支持 DRB 卸载时，应将 SCG 计数器设置为“0”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在关联的 AS 安全上下文中建立。这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甲基NB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应在第一次计算 S-后将 SCG 计数器设置为“1”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，并为每个额外计算的 S- 单调递增它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。因此，SCG 计数器值“0”用于计算第一个 S-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甲基NB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决定关闭卸载连接，稍后决定重新启动卸载到同一连接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硒NB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，SCG计数器值应不断增加，从而保持计算出的S-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新鲜的。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甲基NB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将刷新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 SCG 计数器回绕之前与 SCG 计数器关联的 AS 安全上下文。关于-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清爽的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使用如本说明书第7.2.9.3条中描述的小区内切换来完成。当这个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被刷新后，SCG 计数器将重置为“0”（如上面所定义）。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0C897759-0F8C-4B8B-A28D-6D91BF9987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52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RACH-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通用配置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::= 序列 {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rach-ConfigGeneric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RACH-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通用配置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RA总数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-前导码 INTEGER (1..63) 可选，-- 需要 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SSB-perRACH-场合和CB-前导码PerSSB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 {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八分之一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枚举 {n4,n8,n12,n16,n20,n24,n28,n32,n36,n40,n44,n48,n52,n56,n60,n64},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四分之一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枚举 {n4,n8,n12,n16,n20,n24,n28,n32,n36,n40,n44,n48,n52,n56,n60,n64},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一半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枚举 {n4,n8,n12,n16,n20,n24,n28,n32,n36,n40,n44,n48,n52,n56,n60,n64},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一个枚举 {n4,n8,n12,n16,n20,n24,n28,n32,n36,n40,n44,n48,n52,n56,n60,n64},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两个枚举 {n4,n8,n12,n16,n20,n24,n28,n32},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四个整数 (1..16),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八个整数 (1..8),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十六个整数 (1..4)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可选, -- 需要 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>
              <a:spcAft>
                <a:spcPts val="120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SS/PBCH 块索引按以下顺序映射到 PRACH 时机，其中参数为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描述于[4，TS 38.211]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。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680" marR="0" indent="-180340" rtl="0" algn="l">
              <a:spcBef>
                <a:spcPts val="0"/>
              </a:spcBef>
              <a:spcAft>
                <a:spcPts val="1200"/>
              </a:spcAft>
            </a:pP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第一的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在增加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的顺序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序言工业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前任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在一个单一的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磷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RACH 场合。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680" marR="0" indent="-180340" rtl="0" algn="l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第二，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在增加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命令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的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频率资源指数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频率复用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磷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RACH场合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。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680" marR="0" indent="-180340" rtl="0" algn="l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第三，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在增加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时间资源索引的顺序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时间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多路复用P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RACH场合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在一个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磷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RACH时隙。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680" marR="0" indent="-180340" rtl="0" algn="l">
              <a:spcBef>
                <a:spcPts val="0"/>
              </a:spcBef>
              <a:spcAft>
                <a:spcPts val="1200"/>
              </a:spcAft>
            </a:pP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第四，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在增加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的索引顺序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RACH时隙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5034F0B9-C854-4E37-B4DE-1E4FA0A7E7B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5034F0B9-C854-4E37-B4DE-1E4FA0A7E7B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5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SIB1-&gt;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服务小区配置通用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ServingCellConfigCommonSIB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下行配置公共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</a:p>
          <a:p>
            <a:pPr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下行链路配置CommonSIB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-&gt;PCCH-配置-&gt;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默认分页周期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5034F0B9-C854-4E37-B4DE-1E4FA0A7E7B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22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 rtl="0" algn="l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挂起配置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::= 序列 {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完整的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-RNTI I-RNTI-值，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短I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-RNTI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短I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-RNTI-值，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跑-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分页周期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分页周期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跑-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通知区域信息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通知区域信息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可选，-- 需要 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t380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周期性RNAU-定时器值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可选，--需要 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下一跳链接计数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下一跳链接计数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5034F0B9-C854-4E37-B4DE-1E4FA0A7E7B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55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rtl="0" algn="l"/>
            <a:r>
              <a:rPr lang="en-US"/>
              <a:t>5G QoS 对 RAN 的影响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 algn="l"/>
            <a:r>
              <a:rPr lang="en-US"/>
              <a:t>2016-12-09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 algn="l"/>
            <a:r>
              <a:rPr lang="en-US"/>
              <a:t>189/2882-100/FCP 131 4742 乌恩，修订版 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 algn="l"/>
            <a:fld id="{2FBB7EC0-0E55-4536-9169-30F645F6AC2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39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r>
              <a:rPr lang="en-US" dirty="0"/>
              <a:t>当UE从5GC移动到EPC时，</a:t>
            </a:r>
          </a:p>
          <a:p>
            <a:pPr rtl="0" algn="l"/>
            <a:r>
              <a:rPr lang="en-US" dirty="0"/>
              <a:t>- SMF 确定哪些 PDU 会话可以重新定位到目标 EPC，例如基于所部署的 EPS 的功能、应支持哪些 PDU 会话的运营商策略、无缝会话连续性等。</a:t>
            </a:r>
          </a:p>
          <a:p>
            <a:pPr rtl="0" algn="l"/>
            <a:r>
              <a:rPr lang="en-US" dirty="0"/>
              <a:t>- SMF 可以释放无法作为切换或空闲模式移动性一部分进行传输的 PDU 会话。然而，PDU Session是否成功移动到目标网络是由目标EPC决定的。</a:t>
            </a:r>
          </a:p>
          <a:p>
            <a:pPr rtl="0" algn="l"/>
            <a:endParaRPr lang="en-US" dirty="0"/>
          </a:p>
          <a:p>
            <a:pPr rtl="0" algn="l"/>
            <a:r>
              <a:rPr lang="en-US" dirty="0"/>
              <a:t>当UE从EPS移动到5GS时，</a:t>
            </a:r>
          </a:p>
          <a:p>
            <a:pPr rtl="0" algn="l"/>
            <a:r>
              <a:rPr lang="en-US" dirty="0"/>
              <a:t>对于当MME甚至对于不能被重新定位到目标5GS的PDN连接选择P-GW+SMF的情况，P-GW+SMF例如基于目标5GS的能力来确定哪些PDN连接可以被重新定位到目标5GS部署的 5GS、订阅和运营商策略（应支持 PDN 连接、无缝会话连续性等）。P-GW+SMF 和 NG-RAN 可以拒绝无法作为切换或空闲模式移动性一部分进行传输的 PDN 连接。</a:t>
            </a:r>
          </a:p>
          <a:p>
            <a:pPr rtl="0" algn="l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 algn="l"/>
            <a:r>
              <a:rPr lang="en-US"/>
              <a:t>2018-08-24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 algn="l"/>
            <a:fld id="{7043D8E8-80A0-4919-AADB-9FDF344787B7}" type="slidenum">
              <a:rPr lang="en-US" smtClean="0"/>
              <a:t>58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 algn="l"/>
            <a:r>
              <a:rPr lang="en-US"/>
              <a:t>LTE 与 SA NR 互通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 algn="l"/>
            <a:r>
              <a:rPr lang="en-US"/>
              <a:t>508/2882-100/FCP 131 4742 Uen，修订版 PA33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42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 algn="l"/>
            <a:r>
              <a:rPr lang="en-US"/>
              <a:t>2018-08-24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 algn="l"/>
            <a:fld id="{96693E82-D989-43F6-AA09-B179B08A685A}" type="slidenum">
              <a:rPr lang="en-US" smtClean="0"/>
              <a:t>59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 algn="l"/>
            <a:r>
              <a:rPr lang="en-US"/>
              <a:t>LTE 与 SA NR 互通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 algn="l"/>
            <a:r>
              <a:rPr lang="en-US"/>
              <a:t>508/2882-100/FCP 131 4742 Uen，修订版 PA33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40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r>
              <a:rPr lang="en-GB" dirty="0"/>
              <a:t>服务 PLMN AMF 应在 3GPP 接入的注册过程期间向 UE 发送指示，以指示 3GPP 接入和非 3GPP 接入是否支持 IMS 语音 PS 会话。具有通过 3GPP 接入的“基于 PS 的 IMS 语音”语音能力的 UE 在执行语音域选择时应考虑该指示，如第 5.16.3.5 节中所述。</a:t>
            </a:r>
            <a:endParaRPr lang="en-US" dirty="0"/>
          </a:p>
          <a:p>
            <a:pPr rtl="0" algn="l"/>
            <a:r>
              <a:rPr lang="en-GB" dirty="0"/>
              <a:t>在以下情况之一中，服务 PLMN AMF 可能仅指示通过 3GPP 接入支持的 IMS 语音 PS 会话：</a:t>
            </a:r>
            <a:endParaRPr lang="en-US" dirty="0"/>
          </a:p>
          <a:p>
            <a:pPr marL="0" indent="0" rtl="0" algn="l">
              <a:buNone/>
            </a:pPr>
            <a:r>
              <a:rPr lang="en-GB" dirty="0"/>
              <a:t>- 如果网络能够在当前注册区域中通过支持第 5.7 条中指定的语音的 5G QoS 流提供成功的 IMS 语音 PS 会话。</a:t>
            </a:r>
            <a:endParaRPr lang="en-US" dirty="0"/>
          </a:p>
          <a:p>
            <a:pPr marL="0" indent="0" rtl="0" algn="l">
              <a:buNone/>
            </a:pPr>
            <a:r>
              <a:rPr lang="en-GB" dirty="0"/>
              <a:t>- 如果网络无法通过连接到 5GC 的 NR 提供成功的 IMS PS 语音会话，但能够实现以下其中一项：</a:t>
            </a:r>
            <a:endParaRPr lang="en-US" dirty="0"/>
          </a:p>
          <a:p>
            <a:pPr marL="0" indent="0" rtl="0" algn="l">
              <a:buNone/>
            </a:pPr>
            <a:r>
              <a:rPr lang="en-GB" dirty="0"/>
              <a:t>- 如果连接到 5GC 的 E-UTRA 支持 IMS 语音，并且 NG-RAN 支持在 IMS 语音的 QoS 流建立时将该 UE 切换或重定向到连接到 5GC 的 E-UTRA；</a:t>
            </a:r>
            <a:endParaRPr lang="en-US" dirty="0"/>
          </a:p>
          <a:p>
            <a:pPr marL="0" indent="0" rtl="0" algn="l">
              <a:buNone/>
            </a:pPr>
            <a:r>
              <a:rPr lang="en-GB" dirty="0"/>
              <a:t>- 如果UE支持切换到EPS，则EPS支持IMS语音，并且NG-RAN支持在IMS语音的QoS流建立时将该UE切换到EPS；或者</a:t>
            </a:r>
            <a:endParaRPr lang="en-US" dirty="0"/>
          </a:p>
          <a:p>
            <a:pPr marL="0" indent="0" rtl="0" algn="l">
              <a:buNone/>
            </a:pPr>
            <a:r>
              <a:rPr lang="en-GB" dirty="0"/>
              <a:t>- 如果 UE 支持重定向到 EPS，则 EPS 支持 IMS 语音，并且 NG-RAN 在建立 IMS 语音的 QoS 流时支持该 UE 重定向到 EPS。</a:t>
            </a:r>
            <a:endParaRPr lang="en-US" dirty="0"/>
          </a:p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5034F0B9-C854-4E37-B4DE-1E4FA0A7E7B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766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4.NG-RAN 通过 AMF 向 PGW-C 发送 PDU 会话响应消息，进行响应，指示拒绝对步骤 2 中接收的 IMS 语音设置 QoS 流进行 PDU 会话修改，并指示由于 IMS 语音回退而导致的移动性正在进行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/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6a.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5GS 到 EPS 切换的情况，参见第 4.11.1.2.1 条，以及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 N26 接口进行系统间重定向到 EPS 的情况，请参见第 4.11.1.3.2 节。无论哪种情况，UE都会发起TAU过程；或者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/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6b.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系统间重定向到没有 N26 接口的 EPS 的情况，请参见第 4.11.2.2 节。如果 UE 在附着过程期间支持 PDN 连接请求的请求类型标志“切换”（如 TS 23.401 [13] 的第 5.3.2.1 条所述），并且已收到支持无 N26 互通的指示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然后UE发起附着PDN连接请求，请求类型为“切换”。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5034F0B9-C854-4E37-B4DE-1E4FA0A7E7B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ko-KR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0B005-3643-4D74-A669-9805DAB350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2465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5034F0B9-C854-4E37-B4DE-1E4FA0A7E7B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344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 algn="l"/>
            <a:r>
              <a:rPr lang="en-US"/>
              <a:t>2018-08-24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 algn="l"/>
            <a:fld id="{8058A74C-20D5-440D-9CE1-0B67181016B0}" type="slidenum">
              <a:rPr lang="en-US" smtClean="0"/>
              <a:t>64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 algn="l"/>
            <a:r>
              <a:rPr lang="en-US"/>
              <a:t>LTE 与 SA NR 互通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 algn="l"/>
            <a:r>
              <a:rPr lang="es-ES"/>
              <a:t>508/2882-100/FCP 131 4742 Uen，修订版 PA33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525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rtl="0" algn="l"/>
            <a:r>
              <a:rPr lang="en-US"/>
              <a:t>LTE 与 SA NR 互通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 algn="l"/>
            <a:r>
              <a:rPr lang="en-US"/>
              <a:t>2018-08-24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 algn="l"/>
            <a:r>
              <a:rPr lang="en-US"/>
              <a:t>508/2882-100/FCP 131 4742 Uen，修订版 PA33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 algn="l"/>
            <a:fld id="{25424CF0-1337-4CDE-B474-7EE84F53BBC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00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5034F0B9-C854-4E37-B4DE-1E4FA0A7E7B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264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当UE从EPC移动到5GC时，UE总是执行注册过程。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 UE 从 5GC 移动到 EPC 时，UE 执行跟踪区域更新或初始附着。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UE执行跟踪区域更新过程，如果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/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UE和EPC都支持“无PDN连接的附着”，或者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/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UE 至少有一个 PDU 会话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会议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在互通期间支持连续性，即，UE 具有如第 4.11.1.1 节中所述接收的 EPS 承载 ID 和映射的 EPS QoS 参数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UE执行初始附着过程，如果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/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UE 在 5GC 中注册时没有 PDU 会话，或者 UE 仅注册了不支持会话连续性的 PDU 会话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期间编辑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 EPC 互通，以及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/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UE 或 EPC 不支持没有 PDN 连接的附着。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5034F0B9-C854-4E37-B4DE-1E4FA0A7E7B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257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ko-KR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58CA0A-3373-4DD0-B640-9CFC48104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448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 rtl="0" algn="l"/>
            <a:r>
              <a:rPr lang="en-US" altLang="ko-KR" sz="1200" b="1" i="1" kern="1200" dirty="0" err="1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最大测量频率SCG</a:t>
            </a:r>
            <a:r>
              <a:rPr lang="en-US" altLang="ko-KR" sz="1200" b="1" i="1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-NR</a:t>
            </a:r>
          </a:p>
          <a:p>
            <a:pPr hangingPunct="0" rtl="0" algn="l"/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指示允许 SN 配置 PSCell 进行测量的 NR 异频载波的最大数量。</a:t>
            </a:r>
          </a:p>
          <a:p>
            <a:pPr hangingPunct="0" rtl="0" algn="l"/>
            <a:endParaRPr lang="en-US" altLang="ko-KR" sz="1200" b="1" i="1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hangingPunct="0" rtl="0" algn="l"/>
            <a:r>
              <a:rPr lang="en-US" altLang="ko-KR" sz="1200" b="1" i="1" kern="1200" dirty="0" err="1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最大测量值SCG</a:t>
            </a:r>
            <a:r>
              <a:rPr lang="en-US" altLang="ko-KR" sz="1200" b="1" i="1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-NR</a:t>
            </a:r>
          </a:p>
          <a:p>
            <a:pPr hangingPunct="0" rtl="0" algn="l"/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指示SCG允许配置的最大允许测量标识数。</a:t>
            </a:r>
          </a:p>
          <a:p>
            <a:pPr hangingPunct="0" rtl="0" algn="l"/>
            <a:endParaRPr lang="en-US" altLang="ko-KR" sz="1200" b="1" i="1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hangingPunct="0" rtl="0" algn="l"/>
            <a:r>
              <a:rPr lang="en-US" altLang="ko-KR" sz="1200" b="1" i="1" kern="1200" dirty="0" err="1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测量频率MN</a:t>
            </a:r>
            <a:endParaRPr lang="en-US" altLang="ko-KR" sz="1200" b="1" i="1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hangingPunct="0" rtl="0" algn="l"/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由MN用来指示UE测量的频率列表。</a:t>
            </a:r>
          </a:p>
          <a:p>
            <a:pPr hangingPunct="0" rtl="0" algn="l"/>
            <a:endParaRPr lang="en-US" altLang="ko-KR" sz="1200" b="1" i="1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hangingPunct="0" rtl="0" algn="l"/>
            <a:r>
              <a:rPr lang="en-US" altLang="ko-KR" sz="1200" b="1" i="1" kern="1200" dirty="0" err="1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测量间隙配置</a:t>
            </a:r>
            <a:endParaRPr lang="en-US" altLang="ko-KR" sz="1200" b="1" i="1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hangingPunct="0" rtl="0" algn="l"/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MN配置的测量间隙配置。</a:t>
            </a:r>
          </a:p>
          <a:p>
            <a:pPr hangingPunct="0" rtl="0" algn="l"/>
            <a:endParaRPr lang="en-US" altLang="ko-KR" sz="1200" b="1" i="1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hangingPunct="0" rtl="0" algn="l"/>
            <a:r>
              <a:rPr lang="en-US" altLang="ko-KR" sz="1200" b="1" i="1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mcg-RB-配置</a:t>
            </a:r>
          </a:p>
          <a:p>
            <a:pPr hangingPunct="0" rtl="0" algn="l"/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包含MN的IE RadioBearerConfig，用于支持MN终结承载到SN终结承载之间的承载类型变更以及SN变更的增量配置。</a:t>
            </a:r>
          </a:p>
          <a:p>
            <a:pPr hangingPunct="0" rtl="0" algn="l"/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它还用于在SN添加/修改过程中指示PDCP重复相关信息（是否配置重复，如果是，是否最初激活）。</a:t>
            </a:r>
          </a:p>
          <a:p>
            <a:pPr hangingPunct="0" rtl="0" algn="l"/>
            <a:endParaRPr lang="en-US" altLang="ko-KR" sz="1200" b="0" i="0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hangingPunct="0" rtl="0" algn="l"/>
            <a:r>
              <a:rPr lang="en-US" altLang="ko-KR" sz="1200" b="1" i="1" kern="1200" dirty="0" err="1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SCG</a:t>
            </a:r>
            <a:r>
              <a:rPr lang="en-US" altLang="ko-KR" sz="1200" b="1" i="1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-RB配置</a:t>
            </a:r>
          </a:p>
          <a:p>
            <a:pPr hangingPunct="0" rtl="0" algn="l"/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包含 SN 的 IE RadioBearerConfig，用于支持增量配置，例如在 SN 更改期间。当主eNB使用完整配置选项时，该字段不存在。</a:t>
            </a:r>
          </a:p>
          <a:p>
            <a:pPr hangingPunct="0" rtl="0" algn="l"/>
            <a:endParaRPr lang="en-US" altLang="ko-KR" sz="1200" b="0" i="0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hangingPunct="0" rtl="0" algn="l"/>
            <a:r>
              <a:rPr lang="en-US" altLang="ko-KR" sz="1200" b="1" i="1" kern="1200" dirty="0" err="1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源配置SCG</a:t>
            </a:r>
            <a:endParaRPr lang="en-US" altLang="ko-KR" sz="1200" b="1" i="1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hangingPunct="0" rtl="0" algn="l"/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包括当前专用SCG配置，其格式与RRCReconfiguration消息相同，即不仅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小区组配置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还有例如 measConfig。当主eNB使用完整配置选项时，该字段不存在。</a:t>
            </a:r>
            <a:endParaRPr lang="en-US" altLang="ko-KR" b="0" i="0" dirty="0"/>
          </a:p>
          <a:p>
            <a:pPr rtl="0" algn="l"/>
            <a:endParaRPr lang="en-US" altLang="ko-K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3B622-24DE-4070-A5FB-88B13ADF6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77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355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 rtl="0" algn="l"/>
            <a:r>
              <a:rPr lang="en-US" altLang="ko-KR" sz="1200" b="1" i="1" kern="1200" dirty="0" err="1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测量频率SN</a:t>
            </a:r>
            <a:endParaRPr lang="en-US" altLang="ko-KR" sz="1200" b="1" i="1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hangingPunct="0" rtl="0" algn="l"/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由SN用来指示UE测量的频率列表。</a:t>
            </a:r>
          </a:p>
          <a:p>
            <a:pPr hangingPunct="0" rtl="0" algn="l"/>
            <a:endParaRPr lang="en-GB" altLang="ko-KR" sz="1200" b="1" i="1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hangingPunct="0" rtl="0" algn="l"/>
            <a:r>
              <a:rPr lang="en-GB" altLang="ko-KR" sz="1200" b="1" i="1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scg-小区组配置</a:t>
            </a:r>
            <a:endParaRPr lang="ko-KR" altLang="ko-KR" sz="1200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hangingPunct="0" rtl="0" algn="l"/>
            <a:r>
              <a:rPr lang="en-GB" altLang="ko-KR" sz="1200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包含 RRCReconfiguration 消息，用于在 SCG 建立或修改时（重新）配置 SCG 配置，由（目标）SgNB（全部）生成。</a:t>
            </a:r>
          </a:p>
          <a:p>
            <a:pPr hangingPunct="0" rtl="0" algn="l"/>
            <a:endParaRPr lang="ko-KR" altLang="ko-KR" sz="1200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hangingPunct="0" rtl="0" algn="l"/>
            <a:r>
              <a:rPr lang="en-GB" altLang="ko-KR" sz="1200" b="1" i="1" kern="1200" dirty="0" err="1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SCG</a:t>
            </a:r>
            <a:r>
              <a:rPr lang="en-GB" altLang="ko-KR" sz="1200" b="1" i="1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-RB配置</a:t>
            </a:r>
            <a:endParaRPr lang="ko-KR" altLang="ko-KR" sz="1200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hangingPunct="0" rtl="0" algn="l"/>
            <a:r>
              <a:rPr lang="en-GB" altLang="ko-KR" sz="1200" kern="1200" dirty="0">
                <a:solidFill>
                  <a:schemeClr val="tx1"/>
                </a:solidFill>
                <a:effectLst/>
                <a:latin typeface="Ericsson Hilda Light" panose="00000400000000000000" pitchFamily="2" charset="0"/>
                <a:ea typeface="+mn-ea"/>
                <a:cs typeface="+mn-cs"/>
              </a:rPr>
              <a:t>包含 IE RadioBearerConfig，用于建立或重新配置 SCG 配置，用于在 SCG 建立或修改时（重新）配置 SCG RB 配置，由（目标）SgNB（完全）生成</a:t>
            </a:r>
            <a:endParaRPr lang="ko-KR" altLang="ko-KR" sz="1200" kern="1200" dirty="0">
              <a:solidFill>
                <a:schemeClr val="tx1"/>
              </a:solidFill>
              <a:effectLst/>
              <a:latin typeface="Ericsson Hilda Light" panose="00000400000000000000" pitchFamily="2" charset="0"/>
              <a:ea typeface="+mn-ea"/>
              <a:cs typeface="+mn-cs"/>
            </a:endParaRP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b="1" i="1" dirty="0" err="1"/>
              <a:t>配置限制修改请求</a:t>
            </a:r>
            <a:endParaRPr lang="en-US" altLang="ko-KR" b="1" i="1" dirty="0"/>
          </a:p>
          <a:p>
            <a:pPr rtl="0" algn="l"/>
            <a:r>
              <a:rPr lang="en-US" altLang="ko-KR" dirty="0"/>
              <a:t>SN 用于请求更改 MN 先前设置的 SCG 配置限制，以确保尊重 UE 能力。例如，可以用于请求配置其使用MN先前已禁止的NR频带组合。</a:t>
            </a:r>
          </a:p>
          <a:p>
            <a:pPr rtl="0" algn="l"/>
            <a:endParaRPr lang="en-US" altLang="ko-K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9C532-76A7-4D3D-AA4A-2C41F9F091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78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2395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ServingCellConfigCommon 服务单元配置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IE用于配置UE的服务小区的小区特定参数。IE 包含 UE 在从 IDLE 接入小区时通常从 SSB、MIB 或 SIB 获取的参数。通过此 IE，网络在为 UE 配置时在专用信令中提供此信息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S细胞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或与附加细胞组 (SCG) 一起使用。它还提供了它用于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细胞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（MCG 和 SCG）通过同步重新配置。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BWP-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上行通用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用于配置上行BWP的公共参数。它们是“小区特定的”并且网络确保与其他UE的相应参数的必要对齐。初始带宽部分的常用参数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细胞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也通过系统信息提供。对于所有其他服务小区，网络通过专用信令提供公共参数。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 algn="l"/>
            <a:fld id="{0C897759-0F8C-4B8B-A28D-6D91BF9987B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59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r>
              <a:rPr lang="en-US" altLang="ko-KR" b="1" i="1" dirty="0" err="1"/>
              <a:t>endc-释放并添加</a:t>
            </a:r>
            <a:endParaRPr lang="en-US" altLang="ko-KR" b="1" i="1" dirty="0"/>
          </a:p>
          <a:p>
            <a:pPr rtl="0" algn="l"/>
            <a:r>
              <a:rPr lang="en-US" altLang="ko-KR" dirty="0"/>
              <a:t>one-shot字段指示UE是否同时释放并添加所有NR SCG相关配置</a:t>
            </a:r>
            <a:r>
              <a:rPr lang="en-US" altLang="ko-KR" dirty="0" err="1"/>
              <a:t>号</a:t>
            </a:r>
            <a:r>
              <a:rPr lang="en-US" altLang="ko-KR" dirty="0"/>
              <a:t>-Config，即NR RRCReconfiguration消息设置的配置（例如， secondaryCellGroup、SRB3和measConfig）。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b="1" i="1" dirty="0" err="1"/>
              <a:t>完整配置</a:t>
            </a:r>
            <a:endParaRPr lang="en-US" altLang="ko-KR" b="1" i="1" dirty="0"/>
          </a:p>
          <a:p>
            <a:pPr rtl="0" algn="l"/>
            <a:r>
              <a:rPr lang="en-US" altLang="ko-KR" dirty="0"/>
              <a:t>指示完整配置选项适用于 RRC 连接重新配置消息。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b="1" i="1" dirty="0" err="1"/>
              <a:t>号</a:t>
            </a:r>
            <a:r>
              <a:rPr lang="en-US" altLang="ko-KR" b="1" i="1" dirty="0"/>
              <a:t>-配置</a:t>
            </a:r>
          </a:p>
          <a:p>
            <a:pPr rtl="0" algn="l"/>
            <a:r>
              <a:rPr lang="en-US" altLang="ko-KR" dirty="0"/>
              <a:t>包括NR相关配置。该字段用于配置 EN-DC 配置，可能与字段结合使用</a:t>
            </a:r>
            <a:r>
              <a:rPr lang="en-US" altLang="ko-KR" dirty="0" err="1"/>
              <a:t>斯克</a:t>
            </a:r>
            <a:r>
              <a:rPr lang="en-US" altLang="ko-KR" dirty="0"/>
              <a:t>-计数器和nr-RadioBearerConfig1/2。注意。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b="1" i="1" dirty="0"/>
              <a:t>nr-RadioBearerConfig1、nr-RadioBearerConfig2</a:t>
            </a:r>
          </a:p>
          <a:p>
            <a:pPr rtl="0" algn="l"/>
            <a:r>
              <a:rPr lang="en-US" altLang="ko-KR" dirty="0"/>
              <a:t>包括 TS 38.331 中指定的 NR RadioBearerConfig IE。该字段包括配置了NR PDCP的RB的配置。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b="1" i="1" dirty="0"/>
              <a:t>nr-SecondaryCellGroupConfig</a:t>
            </a:r>
          </a:p>
          <a:p>
            <a:pPr rtl="0" algn="l"/>
            <a:r>
              <a:rPr lang="en-US" altLang="ko-KR" dirty="0"/>
              <a:t>包括 TS 38.331 中指定的 NR RRCReconfiguration 消息。在该版本的规范中，NR RRC消息仅包括字段 secondaryCellGroup 和/或 measConfig。如果配置了 nr-SecondaryCellGroupConfig，则网络始终在 MN 切换时包含此字段，以发起带有同步和密钥更改的 NR SCG 重新配置。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b="1" i="1" dirty="0" err="1"/>
              <a:t>安全配置HO</a:t>
            </a:r>
            <a:endParaRPr lang="en-US" altLang="ko-KR" b="1" i="1" dirty="0"/>
          </a:p>
          <a:p>
            <a:pPr rtl="0" algn="l"/>
            <a:r>
              <a:rPr lang="en-US" altLang="ko-KR" dirty="0"/>
              <a:t>该字段包含切换时更新安全密钥所需的参数。如果E-UTRAN包括</a:t>
            </a:r>
            <a:r>
              <a:rPr lang="en-US" altLang="ko-KR" dirty="0" err="1"/>
              <a:t>安全配置HO</a:t>
            </a:r>
            <a:r>
              <a:rPr lang="en-US" altLang="ko-KR" dirty="0"/>
              <a:t>（即不带后缀），选择</a:t>
            </a:r>
            <a:r>
              <a:rPr lang="en-US" altLang="ko-KR" dirty="0" err="1"/>
              <a:t>LTE内</a:t>
            </a:r>
            <a:r>
              <a:rPr lang="en-US" altLang="ko-KR" dirty="0"/>
              <a:t>用于 LTE/EPC 内的切换，而选择</a:t>
            </a:r>
            <a:r>
              <a:rPr lang="en-US" altLang="ko-KR" dirty="0" err="1"/>
              <a:t>无线接入技术</a:t>
            </a:r>
            <a:r>
              <a:rPr lang="en-US" altLang="ko-KR" dirty="0"/>
              <a:t>用于从GERAN或UTRAN到LTE/EPC的切换。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b="1" i="1" dirty="0" err="1"/>
              <a:t>斯克</a:t>
            </a:r>
            <a:r>
              <a:rPr lang="en-US" altLang="ko-KR" b="1" i="1" dirty="0"/>
              <a:t>-柜台</a:t>
            </a:r>
          </a:p>
          <a:p>
            <a:pPr rtl="0" algn="l"/>
            <a:r>
              <a:rPr lang="en-US" altLang="ko-KR" dirty="0"/>
              <a:t>在 EN-DC 安全性初始配置以及 S-刷新时使用的一次性计数器</a:t>
            </a:r>
            <a:r>
              <a:rPr lang="en-US" altLang="ko-KR" dirty="0" err="1"/>
              <a:t>公斤NB</a:t>
            </a:r>
            <a:r>
              <a:rPr lang="en-US" altLang="ko-KR" dirty="0"/>
              <a:t>。E-UTRAN在配置EN-DC时提供该字段以方便SRB3的配置。</a:t>
            </a:r>
          </a:p>
          <a:p>
            <a:pPr rtl="0" algn="l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网络确保 SCG 计数器和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斯克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-柜台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当导出 S-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和/或S-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来自同一个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ko-KR" dirty="0"/>
          </a:p>
          <a:p>
            <a:pPr rtl="0" algn="l"/>
            <a:endParaRPr lang="en-US" altLang="ko-K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61DBD-2DD5-4EBC-A51E-472E63111F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80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9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ko-KR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1A239-C6AC-4772-8400-437DC1E9E8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399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ko-KR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E6484-344A-43B9-929D-759189CABB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81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8803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altLang="ko-K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94EA7-FE0E-45BB-B589-8AB4F608AE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82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809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r>
              <a:rPr lang="en-US" altLang="ko-KR" b="1" i="1" dirty="0"/>
              <a:t>无线电承载配置</a:t>
            </a:r>
          </a:p>
          <a:p>
            <a:pPr rtl="0" algn="l"/>
            <a:r>
              <a:rPr lang="en-US" altLang="ko-KR" dirty="0"/>
              <a:t>无线承载（DRB、SRB）的配置，包括 SDAP/PDCP。在 EN-DC 中，仅当 RRCReconfiguration 通过 SRB3 传输时，此字段才可能存在。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b="1" i="1" dirty="0"/>
              <a:t>次级细胞组</a:t>
            </a:r>
          </a:p>
          <a:p>
            <a:pPr rtl="0" algn="l"/>
            <a:r>
              <a:rPr lang="en-US" altLang="ko-KR" dirty="0"/>
              <a:t>辅助电池组（EN-DC）的配置。</a:t>
            </a:r>
          </a:p>
          <a:p>
            <a:pPr rtl="0" algn="l"/>
            <a:endParaRPr lang="en-US" altLang="ko-K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2CAA55-F886-4FB6-A203-3A47C11EB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83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8399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r>
              <a:rPr lang="en-US" altLang="ko-KR" b="1" i="1" dirty="0"/>
              <a:t>安全配置</a:t>
            </a:r>
          </a:p>
          <a:p>
            <a:pPr rtl="0" algn="l"/>
            <a:r>
              <a:rPr lang="en-US" altLang="ko-KR" dirty="0"/>
              <a:t>指示用于通过此 radioBearerConfig 中的列表配置的信令和数据无线承载的安全算法和密钥 当不包含该字段时，UE 应继续使用当前配置的 keyToUse 和用于通过列表重新配置的无线承载的安全算法在此 radioBearerConfig 中，除了从 NR 到 E-UTRA/5GC 的移动性之外。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b="1" i="1" dirty="0"/>
              <a:t>使用键</a:t>
            </a:r>
          </a:p>
          <a:p>
            <a:pPr rtl="0" algn="l"/>
            <a:r>
              <a:rPr lang="en-US" altLang="ko-KR" dirty="0"/>
              <a:t>指示使用此 radioBearerConfig 中的列表配置的承载是否正在使用主密钥或辅助密钥来派生加密和/或完整性保护密钥。对于 EN-DC，网络不应将 SRB1 和 SRB2 配置为辅助密钥，将 SRB3 配置为主密钥。当不包括该字段时，除了从 NR 到 E-UTRA/5GC 的移动性之外，UE 应继续使用当前配置的 keyToUse 用于通过此 radioBearerConfig 中的列表重新配置的无线承载。如果未配置 EN-DC，则该字段设置为主。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b="1" dirty="0"/>
              <a:t>&lt; SRB-</a:t>
            </a:r>
            <a:r>
              <a:rPr lang="en-US" altLang="ko-KR" b="1" dirty="0" err="1"/>
              <a:t>添加模组</a:t>
            </a:r>
            <a:r>
              <a:rPr lang="en-US" altLang="ko-KR" b="1" dirty="0"/>
              <a:t>字段描述&gt;</a:t>
            </a:r>
          </a:p>
          <a:p>
            <a:pPr rtl="0" algn="l"/>
            <a:r>
              <a:rPr lang="en-US" altLang="ko-KR" b="1" dirty="0"/>
              <a:t>丢弃PDCP</a:t>
            </a:r>
          </a:p>
          <a:p>
            <a:pPr rtl="0" algn="l"/>
            <a:r>
              <a:rPr lang="en-US" altLang="ko-KR" dirty="0"/>
              <a:t>指示PDCP应根据TS38.323丢弃存储的SDU和PDU。</a:t>
            </a:r>
          </a:p>
          <a:p>
            <a:pPr rtl="0" algn="l"/>
            <a:r>
              <a:rPr lang="en-US" altLang="ko-KR" b="1" dirty="0"/>
              <a:t>重建PDCP</a:t>
            </a:r>
          </a:p>
          <a:p>
            <a:pPr rtl="0" algn="l"/>
            <a:r>
              <a:rPr lang="en-US" altLang="ko-KR" dirty="0"/>
              <a:t>指示应重新建立PDCP。每当用于此无线电承载的安全密钥发生变化时，网络都会将此设置为 TRUE。关键变化可能是由于</a:t>
            </a:r>
            <a:r>
              <a:rPr lang="en-US" altLang="ko-KR" dirty="0" err="1"/>
              <a:t>重新配置</a:t>
            </a:r>
            <a:r>
              <a:rPr lang="en-US" altLang="ko-KR" dirty="0"/>
              <a:t>对于 SRB2，当恢复 RRC 连接时，是 NR 中 RRC 连接重建后的第一次重新配置。</a:t>
            </a:r>
            <a:r>
              <a:rPr lang="en-US" altLang="ko-KR" dirty="0">
                <a:solidFill>
                  <a:srgbClr val="0000FF"/>
                </a:solidFill>
              </a:rPr>
              <a:t>对于使用 NR PDCP 的 LTE SRB，它可以用于切换、RRC 连接重建或恢复。</a:t>
            </a:r>
          </a:p>
          <a:p>
            <a:pPr rtl="0" algn="l"/>
            <a:r>
              <a:rPr lang="en-US" altLang="ko-KR" b="1" dirty="0" err="1"/>
              <a:t>SRB</a:t>
            </a:r>
            <a:r>
              <a:rPr lang="en-US" altLang="ko-KR" b="1" dirty="0"/>
              <a:t>-身份</a:t>
            </a:r>
          </a:p>
          <a:p>
            <a:pPr rtl="0" algn="l"/>
            <a:r>
              <a:rPr lang="en-US" altLang="ko-KR" dirty="0"/>
              <a:t>值 1 仅适用于 SRB1。值 2 仅适用于 SRB2。值 3 仅适用于 SRB3。</a:t>
            </a:r>
          </a:p>
          <a:p>
            <a:pPr rtl="0" algn="l"/>
            <a:endParaRPr lang="en-US" altLang="ko-KR" dirty="0"/>
          </a:p>
          <a:p>
            <a:pPr rtl="0" algn="l"/>
            <a:endParaRPr lang="en-US" altLang="ko-KR" dirty="0"/>
          </a:p>
          <a:p>
            <a:pPr rtl="0" algn="l"/>
            <a:endParaRPr lang="en-US" altLang="ko-K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rtl="0" algn="l"/>
            <a:r>
              <a:rPr lang="en-US"/>
              <a:t>EN-DC 的附加信令无线电承载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 algn="l"/>
            <a:r>
              <a:rPr lang="en-US"/>
              <a:t>2018-12-03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 algn="l"/>
            <a:r>
              <a:rPr lang="en-US"/>
              <a:t>588/2882-100/FCP 131 4742 乌恩，版本 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 algn="l"/>
            <a:fld id="{0B1C3F1A-47B5-4FDE-A9BF-1DA93E31BBCD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188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 rtl="0" algn="l">
              <a:spcAft>
                <a:spcPts val="0"/>
              </a:spcAft>
            </a:pPr>
            <a:r>
              <a:rPr lang="en-GB" altLang="ko-KR" sz="1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pdcp-</a:t>
            </a:r>
            <a:r>
              <a:rPr lang="en-GB" altLang="ko-KR" sz="1200" b="1" i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复制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指示接收该IE时上行链路复制状态是否已配置并激活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按照 TS 38.323 的规定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。该字段的存在表明是否配置了复制。</a:t>
            </a: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LTE RLC 承载的 CA 数据包复制未配置 PDCP 复制。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当该字段存在时，该字段的值指示复制的初始状态。如果设置为 TRUE，则激活复制。</a:t>
            </a: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当配置为 SRB 时，该字段的值始终为 TRUE。</a:t>
            </a:r>
          </a:p>
          <a:p>
            <a:pPr hangingPunct="0" rtl="0" algn="l">
              <a:spcAft>
                <a:spcPts val="0"/>
              </a:spcAft>
            </a:pP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磷酸二钙</a:t>
            </a:r>
            <a:r>
              <a:rPr lang="en-GB" altLang="ko-KR" sz="1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-SN-</a:t>
            </a:r>
            <a:r>
              <a:rPr lang="en-GB" altLang="ko-KR" sz="1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尺码DL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下行链路的 PDCP 序列号大小，12 或 18 位，如 TS 38.323 中指定。对于 SRB，仅值 12 适用。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磷酸二钙</a:t>
            </a:r>
            <a:r>
              <a:rPr lang="en-GB" altLang="ko-KR" sz="1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-SN-</a:t>
            </a:r>
            <a:r>
              <a:rPr lang="en-GB" altLang="ko-KR" sz="1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尺寸UL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上行链路的 PDCP 序列号大小，12 或 18 位，如 TS 38.323 中指定。对于 SRB，仅值 12 适用。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endParaRPr lang="en-GB" altLang="ko-KR" sz="12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主路径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指示当多个 RLC 实体与 PDCP 实体关联时，用于 UL 数据传输的 TS 38.323 第 5.2.1 条中指定的主要 RLC 实体的小区组 ID 和 LCID。</a:t>
            </a: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在该版本的规范中，SRB仅支持MCG对应的小区组ID。</a:t>
            </a:r>
            <a:r>
              <a:rPr lang="en-GB" altLang="ko-KR" sz="1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西北表示</a:t>
            </a:r>
            <a:r>
              <a:rPr lang="en-GB" altLang="ko-K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细胞组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对于使用不同小区组中的逻辑信道的分离承载。西北表示</a:t>
            </a:r>
            <a:r>
              <a:rPr lang="en-GB" altLang="ko-K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逻辑通道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对于基于CA的PDCP复制，即，如果两个逻辑信道终止于同一小区组。</a:t>
            </a:r>
          </a:p>
          <a:p>
            <a:pPr hangingPunct="0" rtl="0" algn="l">
              <a:spcAft>
                <a:spcPts val="0"/>
              </a:spcAft>
            </a:pP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b="1" i="1" dirty="0"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ul-</a:t>
            </a:r>
            <a:r>
              <a:rPr lang="en-GB" altLang="ko-KR" sz="1200" b="1" i="1" dirty="0" err="1"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数据分割阈值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 38.323 中指定的参数。值b0对应于0字节，值b100对应于100字节，值b200对应于200字节，依此类推。对于不支持的 UE，网络将此字段设置为“无穷大”</a:t>
            </a:r>
            <a:r>
              <a:rPr lang="en-GB" altLang="ko-K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分裂DRB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ko-K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与UL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-两者-MCG-SCG。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algn="l"/>
            <a:endParaRPr lang="en-US" altLang="ko-K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rtl="0" algn="l"/>
            <a:r>
              <a:rPr lang="en-US"/>
              <a:t>EN-DC 的附加信令无线电承载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 algn="l"/>
            <a:r>
              <a:rPr lang="en-US"/>
              <a:t>2018-12-03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 algn="l"/>
            <a:r>
              <a:rPr lang="en-US"/>
              <a:t>588/2882-100/FCP 131 4742 乌恩，版本 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 algn="l"/>
            <a:fld id="{081089D8-F0E8-428E-82D6-A186418E3E10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092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 rtl="0" algn="l">
              <a:spcAft>
                <a:spcPts val="0"/>
              </a:spcAft>
            </a:pPr>
            <a:r>
              <a:rPr lang="en-GB" altLang="ko-KR" sz="1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pdcp-</a:t>
            </a:r>
            <a:r>
              <a:rPr lang="en-GB" altLang="ko-KR" sz="1200" b="1" i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复制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指示接收该IE时上行链路复制状态是否已配置并激活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按照 TS 38.323 的规定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。该字段的存在表明是否配置了复制。</a:t>
            </a: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LTE RLC 承载的 CA 数据包复制未配置 PDCP 复制。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当该字段存在时，该字段的值指示复制的初始状态。如果设置为 TRUE，则激活复制。</a:t>
            </a: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当配置为 SRB 时，该字段的值始终为 TRUE。</a:t>
            </a:r>
          </a:p>
          <a:p>
            <a:pPr hangingPunct="0" rtl="0" algn="l">
              <a:spcAft>
                <a:spcPts val="0"/>
              </a:spcAft>
            </a:pP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磷酸二钙</a:t>
            </a:r>
            <a:r>
              <a:rPr lang="en-GB" altLang="ko-KR" sz="1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-SN-</a:t>
            </a:r>
            <a:r>
              <a:rPr lang="en-GB" altLang="ko-KR" sz="1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尺码DL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下行链路的 PDCP 序列号大小，12 或 18 位，如 TS 38.323 中指定。对于 SRB，仅值 12 适用。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磷酸二钙</a:t>
            </a:r>
            <a:r>
              <a:rPr lang="en-GB" altLang="ko-KR" sz="1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-SN-</a:t>
            </a:r>
            <a:r>
              <a:rPr lang="en-GB" altLang="ko-KR" sz="1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尺寸UL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上行链路的 PDCP 序列号大小，12 或 18 位，如 TS 38.323 中指定。对于 SRB，仅值 12 适用。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endParaRPr lang="en-GB" altLang="ko-KR" sz="12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主路径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指示当多个 RLC 实体与 PDCP 实体关联时，用于 UL 数据传输的 TS 38.323 第 5.2.1 条中指定的主要 RLC 实体的小区组 ID 和 LCID。</a:t>
            </a: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在该版本的规范中，SRB仅支持MCG对应的小区组ID。</a:t>
            </a:r>
            <a:r>
              <a:rPr lang="en-GB" altLang="ko-KR" sz="1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西北表示</a:t>
            </a:r>
            <a:r>
              <a:rPr lang="en-GB" altLang="ko-K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细胞组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对于使用不同小区组中的逻辑信道的分离承载。西北表示</a:t>
            </a:r>
            <a:r>
              <a:rPr lang="en-GB" altLang="ko-K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逻辑通道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对于基于CA的PDCP复制，即，如果两个逻辑信道终止于同一小区组。</a:t>
            </a:r>
          </a:p>
          <a:p>
            <a:pPr hangingPunct="0" rtl="0" algn="l">
              <a:spcAft>
                <a:spcPts val="0"/>
              </a:spcAft>
            </a:pP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b="1" i="1" dirty="0"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ul-</a:t>
            </a:r>
            <a:r>
              <a:rPr lang="en-GB" altLang="ko-KR" sz="1200" b="1" i="1" dirty="0" err="1"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数据分割阈值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spcAft>
                <a:spcPts val="0"/>
              </a:spcAft>
            </a:pP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 38.323 中指定的参数。值b0对应于0字节，值b100对应于100字节，值b200对应于200字节，依此类推。对于不支持的 UE，网络将此字段设置为“无穷大”</a:t>
            </a:r>
            <a:r>
              <a:rPr lang="en-GB" altLang="ko-K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分裂DRB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ko-K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与UL</a:t>
            </a:r>
            <a:r>
              <a:rPr lang="en-GB" altLang="ko-K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-两者-MCG-SCG。</a:t>
            </a:r>
            <a:endParaRPr lang="ko-KR" altLang="ko-K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algn="l"/>
            <a:endParaRPr lang="en-US" altLang="ko-K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rtl="0" algn="l"/>
            <a:r>
              <a:rPr lang="en-US"/>
              <a:t>EN-DC 的附加信令无线电承载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 algn="l"/>
            <a:r>
              <a:rPr lang="en-US"/>
              <a:t>2018-12-03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 algn="l"/>
            <a:r>
              <a:rPr lang="en-US"/>
              <a:t>588/2882-100/FCP 131 4742 乌恩，版本 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 algn="l"/>
            <a:fld id="{78F821D6-1FC9-40C8-88D3-CD78F6B4E909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9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altLang="ko-K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421E1-FAE6-438D-870A-CC75A2A2BD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17 号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6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r>
              <a:rPr lang="en-US" altLang="ko-KR" dirty="0"/>
              <a:t>如果SN是gNB（即对于EN-DC和NGEN-DC），则UE可以被配置为与SN建立SRB（SRB3），以使得SN的RRC PDU能够在UE和SN之间直接发送。SN 的 RRC PDU 只能直接传输到 UE 以进行 SN RRC 重新配置，而不需要与 MN 进行任何协调。如果配置了 SRB3，则可以直接从 UE 向 SN 完成 SN 内移动性的测量报告。</a:t>
            </a:r>
          </a:p>
          <a:p>
            <a:pPr rtl="0" algn="l"/>
            <a:endParaRPr lang="en-US" altLang="ko-KR" dirty="0"/>
          </a:p>
          <a:p>
            <a:pPr rtl="0" algn="l"/>
            <a:r>
              <a:rPr lang="en-US" altLang="ko-KR" dirty="0"/>
              <a:t>SN RRCReconfigurationComplete（映射到与启动过程的消息相同的SRB）</a:t>
            </a:r>
          </a:p>
          <a:p>
            <a:pPr rtl="0" algn="l"/>
            <a:r>
              <a:rPr lang="en-US" altLang="ko-KR" dirty="0"/>
              <a:t>SNMeasurementReport：无论配置是直接从SN接收还是通过MN接收。</a:t>
            </a:r>
          </a:p>
          <a:p>
            <a:pPr rtl="0" algn="l"/>
            <a:endParaRPr lang="ko-KR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rtl="0" algn="l"/>
            <a:r>
              <a:rPr lang="en-US"/>
              <a:t>EN-DC 的附加信令无线电承载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 algn="l"/>
            <a:r>
              <a:rPr lang="en-US"/>
              <a:t>2018-12-03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 algn="l"/>
            <a:r>
              <a:rPr lang="en-US"/>
              <a:t>588/2882-100/FCP 131 4742 乌恩，版本 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 algn="l"/>
            <a:fld id="{D7CD93F7-EA2A-451B-A589-0CEFC560E18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8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altLang="ko-K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70A4B-8800-403D-8060-CEEE01C09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67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en-US" altLang="ko-K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AA99E-B687-4EED-A8C3-7BFB867A33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57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algn="l"/>
            <a:endParaRPr lang="ko-KR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EN-DC 的附加信令无线电承载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2018-12-03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588/2882-100/FCP 131 4742 乌恩，版本 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0F4395-B987-4045-AD20-2ACF3D6BA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icsson Hilda Light" panose="00000400000000000000" pitchFamily="2" charset="0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icsson Hilda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44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D3A0-9888-40CE-9E18-2FA232B65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10182-B87D-4027-ADAE-9E033D073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8965F-829D-4B16-B102-456EF56D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4D3-2587-4180-B53A-DE11BCD30C2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84D20-1FB9-4F21-B41F-9005B34E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C635B-7622-48F0-A58C-106E7839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56E4-4FFD-4BC2-8F20-B825F298C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B517-A34C-4C98-9D3F-EBE0BDEC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86655-E46C-462B-8E73-F26B9B46A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FC4D0-758A-4FD5-8D0C-05A17974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4D3-2587-4180-B53A-DE11BCD30C2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BE70-5F62-4E96-BE1E-0CACA985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77E85-C263-4685-8940-1AA77CFA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56E4-4FFD-4BC2-8F20-B825F298C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6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D8BCC5-92FD-466D-968D-FA72F9EE3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FE618-D91F-41F2-B887-58B30A08D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13018-0059-4E07-9E1B-A3B178A0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4D3-2587-4180-B53A-DE11BCD30C2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5A9BA-1DCD-406E-B306-50E7F2A8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D07B1-57A6-4DC5-8636-6C17727C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56E4-4FFD-4BC2-8F20-B825F298C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9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168" y="1800000"/>
            <a:ext cx="11135785" cy="38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832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765747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6193367" y="1795464"/>
            <a:ext cx="5467351" cy="4284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524934" y="1795463"/>
            <a:ext cx="5465233" cy="4284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82254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1ECD8-31AB-413F-984B-8E056330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9DA0E-DB1B-485B-B44D-8B11A9C94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CF48C-CF73-4937-86EE-6487D58C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4D3-2587-4180-B53A-DE11BCD30C2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D1ED8-8F56-4627-B838-68E7A40B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CCE7D-8745-4858-B233-D4B5F605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56E4-4FFD-4BC2-8F20-B825F298C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3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72BF-BE6F-4B88-A59F-3DCEED5E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191EE-F5C0-4A16-BE1C-38195AB81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0EEDB-0770-4CFF-960E-B918E4B1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4D3-2587-4180-B53A-DE11BCD30C2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3677-BAA3-4D66-A5FD-ED0B60EA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DDD58-DE81-402D-A1F8-7CDF6F93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56E4-4FFD-4BC2-8F20-B825F298C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2324-28CB-4844-B35F-C49757D2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71DFF-5FB7-44B8-AB58-53A359E33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4EFB1-E25B-461F-A687-F95996DE4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332A4-287D-43F1-B8B3-4BD6BE7A9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4D3-2587-4180-B53A-DE11BCD30C2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EE6E1-C5D9-46C5-BEEE-30053047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0C611-6E63-4267-A921-1A0A8D65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56E4-4FFD-4BC2-8F20-B825F298C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7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3F59-2011-4E96-A8B5-248BA1A8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E9B14-231D-4A27-840D-11DDC3382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51ABF-4194-491B-A876-6CFF5FFD8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FF538-ACBA-4152-93E8-34C65B434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57619-D9F4-4263-8832-1D1FBAEAF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127813-AC8F-477D-BD61-13A83E83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4D3-2587-4180-B53A-DE11BCD30C2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F0EF8-C84A-4FA2-84DB-B2FCC8E03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505841-0DB4-444C-A566-4476964B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56E4-4FFD-4BC2-8F20-B825F298C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4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A558-F6AD-4C2B-94F8-3322F72F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2C22B-286C-4F87-8EE9-A02DDDF8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4D3-2587-4180-B53A-DE11BCD30C2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F5A4B-68E0-4503-B09E-B6F03A3D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251DB-313E-4913-A3B0-7B1BD9CF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56E4-4FFD-4BC2-8F20-B825F298C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1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7DA9E-5A85-4741-A723-8CCC732AA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4D3-2587-4180-B53A-DE11BCD30C2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13F62-FE3A-463D-87C3-7E0BF39D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ADF42-9A79-4259-B2D9-74AE722A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56E4-4FFD-4BC2-8F20-B825F298C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2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5640-77B3-4927-A578-A58FC108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6A28C-876F-49CF-B37C-06B3656A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37ECF-DE02-452D-9744-EBB5A2300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2DDF9-C5A6-4045-88D3-77EDDBC1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4D3-2587-4180-B53A-DE11BCD30C2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AB8EB-CBDC-4A34-842B-2E008C2C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74239-F42E-425B-83C2-8C0A796B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56E4-4FFD-4BC2-8F20-B825F298C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7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27B-ABB2-4A5C-AAE3-D7BE779D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D19D7-F1BF-4531-B03F-48A336862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756F8-99B1-4658-AD0E-9F0FD9F0D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E60E1-8B04-41CA-825F-4A52AF46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4D3-2587-4180-B53A-DE11BCD30C2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5080E-7B9A-4595-9FC1-FDC2786A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D6493-F351-4FF0-8489-A8F097FA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56E4-4FFD-4BC2-8F20-B825F298C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2879C-6DC6-4831-AAFB-D4F65701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6BFD3-C210-40EA-A432-73BF9AD1E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2B39F-0178-4E82-A020-DC349E019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24D3-2587-4180-B53A-DE11BCD30C2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8ED4-A7FC-4436-A08C-9E190C264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6CCB-1218-420B-9D77-30FCF36BB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956E4-4FFD-4BC2-8F20-B825F298C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2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_odt_hyperlink" Type="http://schemas.openxmlformats.org/officeDocument/2006/relationships/hyperlink" Target="https://www.onlinedoctranslator.com/zh-CN/?utm_source=onlinedoctranslator&amp;utm_medium=pptx&amp;utm_campaign=attribution" TargetMode="External"/><Relationship Id="r_odt_logo" Type="http://schemas.openxmlformats.org/officeDocument/2006/relationships/image" Target="../media/odt_attribution_logo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6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2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9815-51AC-4C1A-886F-3F3A4278E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874" y="0"/>
            <a:ext cx="9991725" cy="3182937"/>
          </a:xfrm>
        </p:spPr>
        <p:txBody>
          <a:bodyPr>
            <a:normAutofit/>
          </a:bodyPr>
          <a:lstStyle/>
          <a:p>
            <a:pPr algn="l" rtl="0"/>
            <a:r>
              <a:rPr lang="en-US" sz="4800" dirty="0">
                <a:latin typeface="Ericsson Capital TT" panose="02000503000000020004" pitchFamily="2" charset="0"/>
              </a:rPr>
              <a:t>5G NR NSA/SA 高级简介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E1010-4E9A-4564-ACFA-9DF227D75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325" y="5202238"/>
            <a:ext cx="9144000" cy="1655762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卞横林(</a:t>
            </a:r>
            <a:r>
              <a:rPr lang="zh-CN" altLang="en-US" dirty="0">
                <a:latin typeface="Ericsson Hilda" panose="00000500000000000000" pitchFamily="2" charset="0"/>
              </a:rPr>
              <a:t>卞恒林）</a:t>
            </a:r>
            <a:endParaRPr lang="en-US" dirty="0">
              <a:latin typeface="Ericsson Hilda" panose="00000500000000000000" pitchFamily="2" charset="0"/>
            </a:endParaRP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0" y="0"/>
            <a:ext cx="5000000" cy="276999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r>
              <a:rPr lang="en-US" sz="100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从英语翻译成中文(简体) - </a:t>
            </a:r>
            <a:r>
              <a:rPr lang="en-US" sz="1000" u="sng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_odt_hyperlink" tooltip="Doc Translator - www.onlinedoctranslator.com"/>
              </a:rPr>
              <a:t>www.onlinedoctranslator.com</a:t>
            </a:r>
            <a:endParaRPr lang="en-US" sz="1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_odt_logo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0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401C-4476-465E-A6F6-20E2F6BDA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320" y="2265045"/>
            <a:ext cx="7228840" cy="1325563"/>
          </a:xfrm>
        </p:spPr>
        <p:txBody>
          <a:bodyPr/>
          <a:lstStyle/>
          <a:p>
            <a:pPr rtl="0" algn="l"/>
            <a:r>
              <a:rPr lang="en-US" b="1" dirty="0">
                <a:latin typeface="Ericsson Hilda" panose="00000500000000000000" pitchFamily="2" charset="0"/>
              </a:rPr>
              <a:t>美国国家安全局概述</a:t>
            </a:r>
          </a:p>
        </p:txBody>
      </p:sp>
    </p:spTree>
    <p:extLst>
      <p:ext uri="{BB962C8B-B14F-4D97-AF65-F5344CB8AC3E}">
        <p14:creationId xmlns:p14="http://schemas.microsoft.com/office/powerpoint/2010/main" val="172243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9903AE7B-8F3C-4229-BA74-790E55E7829F}"/>
              </a:ext>
            </a:extLst>
          </p:cNvPr>
          <p:cNvSpPr/>
          <p:nvPr/>
        </p:nvSpPr>
        <p:spPr>
          <a:xfrm>
            <a:off x="35983" y="0"/>
            <a:ext cx="12191996" cy="6858000"/>
          </a:xfrm>
          <a:prstGeom prst="rect">
            <a:avLst/>
          </a:prstGeom>
          <a:solidFill>
            <a:srgbClr val="00285E"/>
          </a:solidFill>
          <a:ln cap="flat">
            <a:noFill/>
            <a:prstDash val="solid"/>
          </a:ln>
        </p:spPr>
        <p:txBody>
          <a:bodyPr vert="horz" wrap="none" lIns="71999" tIns="45720" rIns="71999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58585A"/>
              </a:solidFill>
              <a:uFillTx/>
              <a:latin typeface="Ericsson Hilda" panose="000005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351E01-AF71-4BE6-B6E5-E580013A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36" y="184056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solidFill>
                  <a:schemeClr val="bg1"/>
                </a:solidFill>
                <a:latin typeface="Ericsson Hilda" panose="00000500000000000000" pitchFamily="2" charset="0"/>
              </a:rPr>
              <a:t>NSA RAN 选项 3、3a、3x</a:t>
            </a:r>
            <a:br>
              <a:rPr lang="en-US" dirty="0">
                <a:solidFill>
                  <a:schemeClr val="bg1"/>
                </a:solidFill>
                <a:latin typeface="Ericsson Hilda" panose="00000500000000000000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Ericsson Hilda" panose="00000500000000000000" pitchFamily="2" charset="0"/>
              </a:rPr>
              <a:t>3GPP TS38.801 概述</a:t>
            </a:r>
            <a:endParaRPr lang="en-US" dirty="0">
              <a:solidFill>
                <a:schemeClr val="bg1"/>
              </a:solidFill>
              <a:latin typeface="Ericsson Hilda" panose="000005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62CD1A-0AD8-42B6-8E7B-C11DA9E30AD3}"/>
              </a:ext>
            </a:extLst>
          </p:cNvPr>
          <p:cNvGrpSpPr/>
          <p:nvPr/>
        </p:nvGrpSpPr>
        <p:grpSpPr>
          <a:xfrm>
            <a:off x="360218" y="3185406"/>
            <a:ext cx="3155754" cy="2022443"/>
            <a:chOff x="617027" y="5157348"/>
            <a:chExt cx="2520752" cy="158353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E7934EE-CAE0-4410-B9B6-9FAB351A63F8}"/>
                </a:ext>
              </a:extLst>
            </p:cNvPr>
            <p:cNvSpPr/>
            <p:nvPr/>
          </p:nvSpPr>
          <p:spPr bwMode="auto">
            <a:xfrm>
              <a:off x="2014151" y="6176137"/>
              <a:ext cx="1123628" cy="564747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F51669-1A0B-4D99-88F5-EAEB40FE7054}"/>
                </a:ext>
              </a:extLst>
            </p:cNvPr>
            <p:cNvSpPr txBox="1"/>
            <p:nvPr/>
          </p:nvSpPr>
          <p:spPr>
            <a:xfrm>
              <a:off x="2382293" y="6447109"/>
              <a:ext cx="312685" cy="216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NR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70E6A64-79F6-47C4-BF43-1E4D97BD3742}"/>
                </a:ext>
              </a:extLst>
            </p:cNvPr>
            <p:cNvSpPr/>
            <p:nvPr/>
          </p:nvSpPr>
          <p:spPr bwMode="auto">
            <a:xfrm>
              <a:off x="617027" y="6176137"/>
              <a:ext cx="1123628" cy="56474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BF295B72-77B1-489E-909F-DC9C135785D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161" y="5792371"/>
              <a:ext cx="507543" cy="656397"/>
            </a:xfrm>
            <a:custGeom>
              <a:avLst/>
              <a:gdLst>
                <a:gd name="T0" fmla="*/ 2147483647 w 363"/>
                <a:gd name="T1" fmla="*/ 2147483647 h 447"/>
                <a:gd name="T2" fmla="*/ 2147483647 w 363"/>
                <a:gd name="T3" fmla="*/ 2147483647 h 447"/>
                <a:gd name="T4" fmla="*/ 2147483647 w 363"/>
                <a:gd name="T5" fmla="*/ 2147483647 h 447"/>
                <a:gd name="T6" fmla="*/ 2147483647 w 363"/>
                <a:gd name="T7" fmla="*/ 2147483647 h 447"/>
                <a:gd name="T8" fmla="*/ 2147483647 w 363"/>
                <a:gd name="T9" fmla="*/ 2147483647 h 447"/>
                <a:gd name="T10" fmla="*/ 2147483647 w 363"/>
                <a:gd name="T11" fmla="*/ 2147483647 h 447"/>
                <a:gd name="T12" fmla="*/ 2147483647 w 363"/>
                <a:gd name="T13" fmla="*/ 2147483647 h 447"/>
                <a:gd name="T14" fmla="*/ 2147483647 w 363"/>
                <a:gd name="T15" fmla="*/ 2147483647 h 447"/>
                <a:gd name="T16" fmla="*/ 2147483647 w 363"/>
                <a:gd name="T17" fmla="*/ 2147483647 h 447"/>
                <a:gd name="T18" fmla="*/ 2147483647 w 363"/>
                <a:gd name="T19" fmla="*/ 2147483647 h 447"/>
                <a:gd name="T20" fmla="*/ 2147483647 w 363"/>
                <a:gd name="T21" fmla="*/ 2147483647 h 447"/>
                <a:gd name="T22" fmla="*/ 2147483647 w 363"/>
                <a:gd name="T23" fmla="*/ 2147483647 h 447"/>
                <a:gd name="T24" fmla="*/ 2147483647 w 363"/>
                <a:gd name="T25" fmla="*/ 2147483647 h 447"/>
                <a:gd name="T26" fmla="*/ 2147483647 w 363"/>
                <a:gd name="T27" fmla="*/ 2147483647 h 447"/>
                <a:gd name="T28" fmla="*/ 2147483647 w 363"/>
                <a:gd name="T29" fmla="*/ 2147483647 h 447"/>
                <a:gd name="T30" fmla="*/ 2147483647 w 363"/>
                <a:gd name="T31" fmla="*/ 2147483647 h 447"/>
                <a:gd name="T32" fmla="*/ 2147483647 w 363"/>
                <a:gd name="T33" fmla="*/ 2147483647 h 447"/>
                <a:gd name="T34" fmla="*/ 2147483647 w 363"/>
                <a:gd name="T35" fmla="*/ 2147483647 h 447"/>
                <a:gd name="T36" fmla="*/ 2147483647 w 363"/>
                <a:gd name="T37" fmla="*/ 2147483647 h 447"/>
                <a:gd name="T38" fmla="*/ 2147483647 w 363"/>
                <a:gd name="T39" fmla="*/ 2147483647 h 447"/>
                <a:gd name="T40" fmla="*/ 2147483647 w 363"/>
                <a:gd name="T41" fmla="*/ 2147483647 h 447"/>
                <a:gd name="T42" fmla="*/ 0 w 363"/>
                <a:gd name="T43" fmla="*/ 2147483647 h 447"/>
                <a:gd name="T44" fmla="*/ 0 w 363"/>
                <a:gd name="T45" fmla="*/ 2147483647 h 447"/>
                <a:gd name="T46" fmla="*/ 2147483647 w 363"/>
                <a:gd name="T47" fmla="*/ 2147483647 h 447"/>
                <a:gd name="T48" fmla="*/ 2147483647 w 363"/>
                <a:gd name="T49" fmla="*/ 2147483647 h 447"/>
                <a:gd name="T50" fmla="*/ 2147483647 w 363"/>
                <a:gd name="T51" fmla="*/ 2147483647 h 447"/>
                <a:gd name="T52" fmla="*/ 2147483647 w 363"/>
                <a:gd name="T53" fmla="*/ 2147483647 h 447"/>
                <a:gd name="T54" fmla="*/ 2147483647 w 363"/>
                <a:gd name="T55" fmla="*/ 2147483647 h 447"/>
                <a:gd name="T56" fmla="*/ 2147483647 w 363"/>
                <a:gd name="T57" fmla="*/ 2147483647 h 447"/>
                <a:gd name="T58" fmla="*/ 2147483647 w 363"/>
                <a:gd name="T59" fmla="*/ 2147483647 h 447"/>
                <a:gd name="T60" fmla="*/ 2147483647 w 363"/>
                <a:gd name="T61" fmla="*/ 2147483647 h 447"/>
                <a:gd name="T62" fmla="*/ 2147483647 w 363"/>
                <a:gd name="T63" fmla="*/ 2147483647 h 447"/>
                <a:gd name="T64" fmla="*/ 2147483647 w 363"/>
                <a:gd name="T65" fmla="*/ 2147483647 h 447"/>
                <a:gd name="T66" fmla="*/ 2147483647 w 363"/>
                <a:gd name="T67" fmla="*/ 2147483647 h 447"/>
                <a:gd name="T68" fmla="*/ 2147483647 w 363"/>
                <a:gd name="T69" fmla="*/ 2147483647 h 447"/>
                <a:gd name="T70" fmla="*/ 2147483647 w 363"/>
                <a:gd name="T71" fmla="*/ 2147483647 h 447"/>
                <a:gd name="T72" fmla="*/ 2147483647 w 363"/>
                <a:gd name="T73" fmla="*/ 2147483647 h 447"/>
                <a:gd name="T74" fmla="*/ 2147483647 w 363"/>
                <a:gd name="T75" fmla="*/ 2147483647 h 447"/>
                <a:gd name="T76" fmla="*/ 2147483647 w 363"/>
                <a:gd name="T77" fmla="*/ 2147483647 h 447"/>
                <a:gd name="T78" fmla="*/ 2147483647 w 363"/>
                <a:gd name="T79" fmla="*/ 2147483647 h 447"/>
                <a:gd name="T80" fmla="*/ 2147483647 w 363"/>
                <a:gd name="T81" fmla="*/ 2147483647 h 447"/>
                <a:gd name="T82" fmla="*/ 2147483647 w 363"/>
                <a:gd name="T83" fmla="*/ 2147483647 h 447"/>
                <a:gd name="T84" fmla="*/ 2147483647 w 363"/>
                <a:gd name="T85" fmla="*/ 2147483647 h 447"/>
                <a:gd name="T86" fmla="*/ 2147483647 w 363"/>
                <a:gd name="T87" fmla="*/ 2147483647 h 447"/>
                <a:gd name="T88" fmla="*/ 2147483647 w 363"/>
                <a:gd name="T89" fmla="*/ 2147483647 h 447"/>
                <a:gd name="T90" fmla="*/ 2147483647 w 363"/>
                <a:gd name="T91" fmla="*/ 2147483647 h 447"/>
                <a:gd name="T92" fmla="*/ 2147483647 w 363"/>
                <a:gd name="T93" fmla="*/ 2147483647 h 447"/>
                <a:gd name="T94" fmla="*/ 2147483647 w 363"/>
                <a:gd name="T95" fmla="*/ 2147483647 h 447"/>
                <a:gd name="T96" fmla="*/ 2147483647 w 363"/>
                <a:gd name="T97" fmla="*/ 2147483647 h 447"/>
                <a:gd name="T98" fmla="*/ 2147483647 w 363"/>
                <a:gd name="T99" fmla="*/ 2147483647 h 4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3" h="447">
                  <a:moveTo>
                    <a:pt x="85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36"/>
                    <a:pt x="84" y="34"/>
                    <a:pt x="83" y="32"/>
                  </a:cubicBezTo>
                  <a:cubicBezTo>
                    <a:pt x="80" y="29"/>
                    <a:pt x="75" y="29"/>
                    <a:pt x="72" y="32"/>
                  </a:cubicBezTo>
                  <a:cubicBezTo>
                    <a:pt x="51" y="53"/>
                    <a:pt x="41" y="79"/>
                    <a:pt x="41" y="106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1" y="132"/>
                    <a:pt x="51" y="159"/>
                    <a:pt x="72" y="179"/>
                  </a:cubicBezTo>
                  <a:cubicBezTo>
                    <a:pt x="75" y="182"/>
                    <a:pt x="80" y="182"/>
                    <a:pt x="83" y="179"/>
                  </a:cubicBezTo>
                  <a:cubicBezTo>
                    <a:pt x="84" y="178"/>
                    <a:pt x="85" y="176"/>
                    <a:pt x="85" y="174"/>
                  </a:cubicBezTo>
                  <a:cubicBezTo>
                    <a:pt x="85" y="174"/>
                    <a:pt x="85" y="174"/>
                    <a:pt x="85" y="174"/>
                  </a:cubicBezTo>
                  <a:cubicBezTo>
                    <a:pt x="85" y="172"/>
                    <a:pt x="84" y="169"/>
                    <a:pt x="83" y="168"/>
                  </a:cubicBezTo>
                  <a:cubicBezTo>
                    <a:pt x="66" y="151"/>
                    <a:pt x="57" y="128"/>
                    <a:pt x="57" y="106"/>
                  </a:cubicBezTo>
                  <a:cubicBezTo>
                    <a:pt x="57" y="83"/>
                    <a:pt x="66" y="61"/>
                    <a:pt x="83" y="44"/>
                  </a:cubicBezTo>
                  <a:cubicBezTo>
                    <a:pt x="84" y="42"/>
                    <a:pt x="85" y="40"/>
                    <a:pt x="85" y="38"/>
                  </a:cubicBezTo>
                  <a:close/>
                  <a:moveTo>
                    <a:pt x="48" y="191"/>
                  </a:moveTo>
                  <a:cubicBezTo>
                    <a:pt x="48" y="191"/>
                    <a:pt x="47" y="191"/>
                    <a:pt x="47" y="190"/>
                  </a:cubicBezTo>
                  <a:cubicBezTo>
                    <a:pt x="45" y="188"/>
                    <a:pt x="44" y="186"/>
                    <a:pt x="42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1" y="182"/>
                    <a:pt x="40" y="181"/>
                    <a:pt x="39" y="180"/>
                  </a:cubicBezTo>
                  <a:cubicBezTo>
                    <a:pt x="33" y="171"/>
                    <a:pt x="28" y="162"/>
                    <a:pt x="24" y="152"/>
                  </a:cubicBezTo>
                  <a:cubicBezTo>
                    <a:pt x="24" y="151"/>
                    <a:pt x="23" y="149"/>
                    <a:pt x="23" y="148"/>
                  </a:cubicBezTo>
                  <a:cubicBezTo>
                    <a:pt x="22" y="147"/>
                    <a:pt x="22" y="147"/>
                    <a:pt x="22" y="146"/>
                  </a:cubicBezTo>
                  <a:cubicBezTo>
                    <a:pt x="22" y="145"/>
                    <a:pt x="21" y="143"/>
                    <a:pt x="21" y="142"/>
                  </a:cubicBezTo>
                  <a:cubicBezTo>
                    <a:pt x="21" y="141"/>
                    <a:pt x="20" y="141"/>
                    <a:pt x="20" y="140"/>
                  </a:cubicBezTo>
                  <a:cubicBezTo>
                    <a:pt x="20" y="139"/>
                    <a:pt x="20" y="137"/>
                    <a:pt x="19" y="136"/>
                  </a:cubicBezTo>
                  <a:cubicBezTo>
                    <a:pt x="19" y="135"/>
                    <a:pt x="19" y="135"/>
                    <a:pt x="19" y="134"/>
                  </a:cubicBezTo>
                  <a:cubicBezTo>
                    <a:pt x="18" y="133"/>
                    <a:pt x="18" y="131"/>
                    <a:pt x="18" y="130"/>
                  </a:cubicBezTo>
                  <a:cubicBezTo>
                    <a:pt x="18" y="129"/>
                    <a:pt x="18" y="128"/>
                    <a:pt x="17" y="127"/>
                  </a:cubicBezTo>
                  <a:cubicBezTo>
                    <a:pt x="17" y="126"/>
                    <a:pt x="17" y="125"/>
                    <a:pt x="17" y="124"/>
                  </a:cubicBezTo>
                  <a:cubicBezTo>
                    <a:pt x="17" y="123"/>
                    <a:pt x="17" y="122"/>
                    <a:pt x="17" y="121"/>
                  </a:cubicBezTo>
                  <a:cubicBezTo>
                    <a:pt x="16" y="120"/>
                    <a:pt x="16" y="119"/>
                    <a:pt x="16" y="118"/>
                  </a:cubicBezTo>
                  <a:cubicBezTo>
                    <a:pt x="16" y="117"/>
                    <a:pt x="16" y="116"/>
                    <a:pt x="16" y="114"/>
                  </a:cubicBezTo>
                  <a:cubicBezTo>
                    <a:pt x="16" y="113"/>
                    <a:pt x="16" y="113"/>
                    <a:pt x="16" y="112"/>
                  </a:cubicBezTo>
                  <a:cubicBezTo>
                    <a:pt x="16" y="110"/>
                    <a:pt x="16" y="108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4"/>
                    <a:pt x="16" y="102"/>
                    <a:pt x="16" y="100"/>
                  </a:cubicBezTo>
                  <a:cubicBezTo>
                    <a:pt x="16" y="99"/>
                    <a:pt x="16" y="98"/>
                    <a:pt x="16" y="97"/>
                  </a:cubicBezTo>
                  <a:cubicBezTo>
                    <a:pt x="16" y="96"/>
                    <a:pt x="16" y="95"/>
                    <a:pt x="16" y="93"/>
                  </a:cubicBezTo>
                  <a:cubicBezTo>
                    <a:pt x="16" y="92"/>
                    <a:pt x="16" y="92"/>
                    <a:pt x="17" y="91"/>
                  </a:cubicBezTo>
                  <a:cubicBezTo>
                    <a:pt x="17" y="90"/>
                    <a:pt x="17" y="88"/>
                    <a:pt x="17" y="87"/>
                  </a:cubicBezTo>
                  <a:cubicBezTo>
                    <a:pt x="17" y="86"/>
                    <a:pt x="17" y="85"/>
                    <a:pt x="17" y="84"/>
                  </a:cubicBezTo>
                  <a:cubicBezTo>
                    <a:pt x="18" y="83"/>
                    <a:pt x="18" y="82"/>
                    <a:pt x="18" y="81"/>
                  </a:cubicBezTo>
                  <a:cubicBezTo>
                    <a:pt x="18" y="80"/>
                    <a:pt x="18" y="79"/>
                    <a:pt x="19" y="78"/>
                  </a:cubicBezTo>
                  <a:cubicBezTo>
                    <a:pt x="19" y="77"/>
                    <a:pt x="19" y="76"/>
                    <a:pt x="19" y="75"/>
                  </a:cubicBezTo>
                  <a:cubicBezTo>
                    <a:pt x="20" y="74"/>
                    <a:pt x="20" y="73"/>
                    <a:pt x="20" y="71"/>
                  </a:cubicBezTo>
                  <a:cubicBezTo>
                    <a:pt x="20" y="71"/>
                    <a:pt x="21" y="70"/>
                    <a:pt x="21" y="70"/>
                  </a:cubicBezTo>
                  <a:cubicBezTo>
                    <a:pt x="21" y="68"/>
                    <a:pt x="22" y="67"/>
                    <a:pt x="22" y="65"/>
                  </a:cubicBezTo>
                  <a:cubicBezTo>
                    <a:pt x="22" y="65"/>
                    <a:pt x="22" y="65"/>
                    <a:pt x="23" y="64"/>
                  </a:cubicBezTo>
                  <a:cubicBezTo>
                    <a:pt x="23" y="63"/>
                    <a:pt x="24" y="61"/>
                    <a:pt x="24" y="60"/>
                  </a:cubicBezTo>
                  <a:cubicBezTo>
                    <a:pt x="28" y="50"/>
                    <a:pt x="33" y="40"/>
                    <a:pt x="39" y="32"/>
                  </a:cubicBezTo>
                  <a:cubicBezTo>
                    <a:pt x="40" y="30"/>
                    <a:pt x="41" y="29"/>
                    <a:pt x="42" y="28"/>
                  </a:cubicBezTo>
                  <a:cubicBezTo>
                    <a:pt x="42" y="28"/>
                    <a:pt x="42" y="27"/>
                    <a:pt x="42" y="27"/>
                  </a:cubicBezTo>
                  <a:cubicBezTo>
                    <a:pt x="44" y="25"/>
                    <a:pt x="45" y="23"/>
                    <a:pt x="47" y="21"/>
                  </a:cubicBezTo>
                  <a:cubicBezTo>
                    <a:pt x="47" y="21"/>
                    <a:pt x="48" y="21"/>
                    <a:pt x="48" y="20"/>
                  </a:cubicBezTo>
                  <a:cubicBezTo>
                    <a:pt x="50" y="18"/>
                    <a:pt x="52" y="16"/>
                    <a:pt x="54" y="14"/>
                  </a:cubicBezTo>
                  <a:cubicBezTo>
                    <a:pt x="55" y="13"/>
                    <a:pt x="56" y="11"/>
                    <a:pt x="56" y="9"/>
                  </a:cubicBezTo>
                  <a:cubicBezTo>
                    <a:pt x="56" y="8"/>
                    <a:pt x="56" y="7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4" y="4"/>
                    <a:pt x="54" y="3"/>
                  </a:cubicBezTo>
                  <a:cubicBezTo>
                    <a:pt x="52" y="2"/>
                    <a:pt x="51" y="1"/>
                    <a:pt x="49" y="1"/>
                  </a:cubicBezTo>
                  <a:cubicBezTo>
                    <a:pt x="47" y="0"/>
                    <a:pt x="44" y="1"/>
                    <a:pt x="42" y="3"/>
                  </a:cubicBezTo>
                  <a:cubicBezTo>
                    <a:pt x="40" y="5"/>
                    <a:pt x="38" y="7"/>
                    <a:pt x="36" y="10"/>
                  </a:cubicBezTo>
                  <a:cubicBezTo>
                    <a:pt x="36" y="10"/>
                    <a:pt x="35" y="11"/>
                    <a:pt x="35" y="11"/>
                  </a:cubicBezTo>
                  <a:cubicBezTo>
                    <a:pt x="33" y="13"/>
                    <a:pt x="31" y="15"/>
                    <a:pt x="30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20"/>
                    <a:pt x="27" y="21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9" y="33"/>
                    <a:pt x="14" y="4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5"/>
                    <a:pt x="8" y="57"/>
                    <a:pt x="7" y="59"/>
                  </a:cubicBezTo>
                  <a:cubicBezTo>
                    <a:pt x="7" y="59"/>
                    <a:pt x="7" y="60"/>
                    <a:pt x="7" y="60"/>
                  </a:cubicBezTo>
                  <a:cubicBezTo>
                    <a:pt x="6" y="62"/>
                    <a:pt x="6" y="64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4" y="69"/>
                    <a:pt x="4" y="70"/>
                    <a:pt x="4" y="72"/>
                  </a:cubicBezTo>
                  <a:cubicBezTo>
                    <a:pt x="3" y="73"/>
                    <a:pt x="3" y="73"/>
                    <a:pt x="3" y="74"/>
                  </a:cubicBezTo>
                  <a:cubicBezTo>
                    <a:pt x="3" y="75"/>
                    <a:pt x="3" y="77"/>
                    <a:pt x="2" y="78"/>
                  </a:cubicBezTo>
                  <a:cubicBezTo>
                    <a:pt x="2" y="79"/>
                    <a:pt x="2" y="80"/>
                    <a:pt x="2" y="81"/>
                  </a:cubicBezTo>
                  <a:cubicBezTo>
                    <a:pt x="2" y="82"/>
                    <a:pt x="1" y="84"/>
                    <a:pt x="1" y="85"/>
                  </a:cubicBezTo>
                  <a:cubicBezTo>
                    <a:pt x="1" y="86"/>
                    <a:pt x="1" y="87"/>
                    <a:pt x="1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3"/>
                    <a:pt x="0" y="95"/>
                    <a:pt x="0" y="96"/>
                  </a:cubicBezTo>
                  <a:cubicBezTo>
                    <a:pt x="0" y="97"/>
                    <a:pt x="0" y="98"/>
                    <a:pt x="0" y="99"/>
                  </a:cubicBezTo>
                  <a:cubicBezTo>
                    <a:pt x="0" y="101"/>
                    <a:pt x="0" y="103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0" y="111"/>
                    <a:pt x="0" y="113"/>
                  </a:cubicBezTo>
                  <a:cubicBezTo>
                    <a:pt x="0" y="114"/>
                    <a:pt x="0" y="115"/>
                    <a:pt x="0" y="115"/>
                  </a:cubicBezTo>
                  <a:cubicBezTo>
                    <a:pt x="0" y="117"/>
                    <a:pt x="0" y="118"/>
                    <a:pt x="0" y="120"/>
                  </a:cubicBezTo>
                  <a:cubicBezTo>
                    <a:pt x="0" y="121"/>
                    <a:pt x="1" y="122"/>
                    <a:pt x="1" y="123"/>
                  </a:cubicBezTo>
                  <a:cubicBezTo>
                    <a:pt x="1" y="124"/>
                    <a:pt x="1" y="125"/>
                    <a:pt x="1" y="127"/>
                  </a:cubicBezTo>
                  <a:cubicBezTo>
                    <a:pt x="1" y="128"/>
                    <a:pt x="2" y="129"/>
                    <a:pt x="2" y="130"/>
                  </a:cubicBezTo>
                  <a:cubicBezTo>
                    <a:pt x="2" y="131"/>
                    <a:pt x="2" y="132"/>
                    <a:pt x="2" y="133"/>
                  </a:cubicBezTo>
                  <a:cubicBezTo>
                    <a:pt x="3" y="135"/>
                    <a:pt x="3" y="136"/>
                    <a:pt x="3" y="138"/>
                  </a:cubicBezTo>
                  <a:cubicBezTo>
                    <a:pt x="3" y="138"/>
                    <a:pt x="3" y="139"/>
                    <a:pt x="4" y="140"/>
                  </a:cubicBezTo>
                  <a:cubicBezTo>
                    <a:pt x="4" y="141"/>
                    <a:pt x="4" y="143"/>
                    <a:pt x="5" y="145"/>
                  </a:cubicBezTo>
                  <a:cubicBezTo>
                    <a:pt x="5" y="145"/>
                    <a:pt x="5" y="146"/>
                    <a:pt x="5" y="146"/>
                  </a:cubicBezTo>
                  <a:cubicBezTo>
                    <a:pt x="6" y="148"/>
                    <a:pt x="6" y="150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8" y="154"/>
                    <a:pt x="9" y="156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4" y="169"/>
                    <a:pt x="19" y="179"/>
                    <a:pt x="25" y="188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5" y="189"/>
                    <a:pt x="26" y="189"/>
                  </a:cubicBezTo>
                  <a:cubicBezTo>
                    <a:pt x="27" y="190"/>
                    <a:pt x="28" y="192"/>
                    <a:pt x="29" y="193"/>
                  </a:cubicBezTo>
                  <a:cubicBezTo>
                    <a:pt x="29" y="193"/>
                    <a:pt x="29" y="194"/>
                    <a:pt x="29" y="194"/>
                  </a:cubicBezTo>
                  <a:cubicBezTo>
                    <a:pt x="29" y="194"/>
                    <a:pt x="29" y="194"/>
                    <a:pt x="30" y="194"/>
                  </a:cubicBezTo>
                  <a:cubicBezTo>
                    <a:pt x="31" y="196"/>
                    <a:pt x="33" y="198"/>
                    <a:pt x="35" y="201"/>
                  </a:cubicBezTo>
                  <a:cubicBezTo>
                    <a:pt x="35" y="201"/>
                    <a:pt x="36" y="201"/>
                    <a:pt x="36" y="202"/>
                  </a:cubicBezTo>
                  <a:cubicBezTo>
                    <a:pt x="38" y="204"/>
                    <a:pt x="40" y="206"/>
                    <a:pt x="42" y="209"/>
                  </a:cubicBezTo>
                  <a:cubicBezTo>
                    <a:pt x="44" y="211"/>
                    <a:pt x="47" y="211"/>
                    <a:pt x="49" y="211"/>
                  </a:cubicBezTo>
                  <a:cubicBezTo>
                    <a:pt x="51" y="211"/>
                    <a:pt x="52" y="210"/>
                    <a:pt x="54" y="209"/>
                  </a:cubicBezTo>
                  <a:cubicBezTo>
                    <a:pt x="54" y="208"/>
                    <a:pt x="55" y="207"/>
                    <a:pt x="55" y="206"/>
                  </a:cubicBezTo>
                  <a:cubicBezTo>
                    <a:pt x="55" y="206"/>
                    <a:pt x="55" y="206"/>
                    <a:pt x="55" y="206"/>
                  </a:cubicBezTo>
                  <a:cubicBezTo>
                    <a:pt x="55" y="206"/>
                    <a:pt x="55" y="206"/>
                    <a:pt x="56" y="205"/>
                  </a:cubicBezTo>
                  <a:cubicBezTo>
                    <a:pt x="56" y="205"/>
                    <a:pt x="56" y="204"/>
                    <a:pt x="56" y="203"/>
                  </a:cubicBezTo>
                  <a:cubicBezTo>
                    <a:pt x="56" y="201"/>
                    <a:pt x="55" y="199"/>
                    <a:pt x="54" y="197"/>
                  </a:cubicBezTo>
                  <a:cubicBezTo>
                    <a:pt x="52" y="195"/>
                    <a:pt x="50" y="193"/>
                    <a:pt x="48" y="191"/>
                  </a:cubicBezTo>
                  <a:close/>
                  <a:moveTo>
                    <a:pt x="207" y="60"/>
                  </a:moveTo>
                  <a:cubicBezTo>
                    <a:pt x="158" y="60"/>
                    <a:pt x="158" y="60"/>
                    <a:pt x="158" y="60"/>
                  </a:cubicBezTo>
                  <a:cubicBezTo>
                    <a:pt x="147" y="60"/>
                    <a:pt x="138" y="69"/>
                    <a:pt x="138" y="80"/>
                  </a:cubicBezTo>
                  <a:cubicBezTo>
                    <a:pt x="138" y="439"/>
                    <a:pt x="138" y="439"/>
                    <a:pt x="138" y="439"/>
                  </a:cubicBezTo>
                  <a:cubicBezTo>
                    <a:pt x="138" y="443"/>
                    <a:pt x="142" y="447"/>
                    <a:pt x="146" y="447"/>
                  </a:cubicBezTo>
                  <a:cubicBezTo>
                    <a:pt x="151" y="447"/>
                    <a:pt x="154" y="443"/>
                    <a:pt x="154" y="439"/>
                  </a:cubicBezTo>
                  <a:cubicBezTo>
                    <a:pt x="154" y="420"/>
                    <a:pt x="154" y="420"/>
                    <a:pt x="154" y="420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1" y="439"/>
                    <a:pt x="211" y="439"/>
                    <a:pt x="211" y="439"/>
                  </a:cubicBezTo>
                  <a:cubicBezTo>
                    <a:pt x="211" y="443"/>
                    <a:pt x="215" y="447"/>
                    <a:pt x="219" y="447"/>
                  </a:cubicBezTo>
                  <a:cubicBezTo>
                    <a:pt x="223" y="447"/>
                    <a:pt x="227" y="443"/>
                    <a:pt x="227" y="439"/>
                  </a:cubicBezTo>
                  <a:cubicBezTo>
                    <a:pt x="227" y="80"/>
                    <a:pt x="227" y="80"/>
                    <a:pt x="227" y="80"/>
                  </a:cubicBezTo>
                  <a:cubicBezTo>
                    <a:pt x="227" y="69"/>
                    <a:pt x="218" y="60"/>
                    <a:pt x="207" y="60"/>
                  </a:cubicBezTo>
                  <a:close/>
                  <a:moveTo>
                    <a:pt x="154" y="80"/>
                  </a:moveTo>
                  <a:cubicBezTo>
                    <a:pt x="154" y="78"/>
                    <a:pt x="156" y="76"/>
                    <a:pt x="15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54" y="120"/>
                    <a:pt x="154" y="120"/>
                    <a:pt x="154" y="120"/>
                  </a:cubicBezTo>
                  <a:lnTo>
                    <a:pt x="154" y="80"/>
                  </a:lnTo>
                  <a:close/>
                  <a:moveTo>
                    <a:pt x="154" y="155"/>
                  </a:moveTo>
                  <a:cubicBezTo>
                    <a:pt x="207" y="207"/>
                    <a:pt x="207" y="207"/>
                    <a:pt x="207" y="207"/>
                  </a:cubicBezTo>
                  <a:cubicBezTo>
                    <a:pt x="154" y="260"/>
                    <a:pt x="154" y="260"/>
                    <a:pt x="154" y="260"/>
                  </a:cubicBezTo>
                  <a:lnTo>
                    <a:pt x="154" y="155"/>
                  </a:lnTo>
                  <a:close/>
                  <a:moveTo>
                    <a:pt x="154" y="397"/>
                  </a:moveTo>
                  <a:cubicBezTo>
                    <a:pt x="154" y="294"/>
                    <a:pt x="154" y="294"/>
                    <a:pt x="154" y="294"/>
                  </a:cubicBezTo>
                  <a:cubicBezTo>
                    <a:pt x="206" y="346"/>
                    <a:pt x="206" y="346"/>
                    <a:pt x="206" y="346"/>
                  </a:cubicBezTo>
                  <a:lnTo>
                    <a:pt x="154" y="397"/>
                  </a:lnTo>
                  <a:close/>
                  <a:moveTo>
                    <a:pt x="211" y="328"/>
                  </a:moveTo>
                  <a:cubicBezTo>
                    <a:pt x="160" y="277"/>
                    <a:pt x="160" y="277"/>
                    <a:pt x="160" y="277"/>
                  </a:cubicBezTo>
                  <a:cubicBezTo>
                    <a:pt x="211" y="226"/>
                    <a:pt x="211" y="226"/>
                    <a:pt x="211" y="226"/>
                  </a:cubicBezTo>
                  <a:lnTo>
                    <a:pt x="211" y="328"/>
                  </a:lnTo>
                  <a:close/>
                  <a:moveTo>
                    <a:pt x="211" y="189"/>
                  </a:moveTo>
                  <a:cubicBezTo>
                    <a:pt x="159" y="137"/>
                    <a:pt x="159" y="137"/>
                    <a:pt x="159" y="137"/>
                  </a:cubicBezTo>
                  <a:cubicBezTo>
                    <a:pt x="211" y="86"/>
                    <a:pt x="211" y="86"/>
                    <a:pt x="211" y="86"/>
                  </a:cubicBezTo>
                  <a:lnTo>
                    <a:pt x="211" y="189"/>
                  </a:lnTo>
                  <a:close/>
                  <a:moveTo>
                    <a:pt x="107" y="58"/>
                  </a:moveTo>
                  <a:cubicBezTo>
                    <a:pt x="103" y="58"/>
                    <a:pt x="99" y="62"/>
                    <a:pt x="99" y="66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9" y="148"/>
                    <a:pt x="103" y="152"/>
                    <a:pt x="107" y="152"/>
                  </a:cubicBezTo>
                  <a:cubicBezTo>
                    <a:pt x="111" y="152"/>
                    <a:pt x="115" y="148"/>
                    <a:pt x="115" y="144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2"/>
                    <a:pt x="111" y="58"/>
                    <a:pt x="107" y="58"/>
                  </a:cubicBezTo>
                  <a:close/>
                  <a:moveTo>
                    <a:pt x="320" y="28"/>
                  </a:moveTo>
                  <a:cubicBezTo>
                    <a:pt x="322" y="29"/>
                    <a:pt x="323" y="31"/>
                    <a:pt x="324" y="33"/>
                  </a:cubicBezTo>
                  <a:cubicBezTo>
                    <a:pt x="327" y="36"/>
                    <a:pt x="332" y="37"/>
                    <a:pt x="335" y="35"/>
                  </a:cubicBezTo>
                  <a:cubicBezTo>
                    <a:pt x="339" y="32"/>
                    <a:pt x="340" y="27"/>
                    <a:pt x="337" y="23"/>
                  </a:cubicBezTo>
                  <a:cubicBezTo>
                    <a:pt x="336" y="22"/>
                    <a:pt x="335" y="20"/>
                    <a:pt x="333" y="18"/>
                  </a:cubicBezTo>
                  <a:cubicBezTo>
                    <a:pt x="329" y="13"/>
                    <a:pt x="325" y="8"/>
                    <a:pt x="320" y="3"/>
                  </a:cubicBezTo>
                  <a:cubicBezTo>
                    <a:pt x="317" y="0"/>
                    <a:pt x="312" y="0"/>
                    <a:pt x="309" y="3"/>
                  </a:cubicBezTo>
                  <a:cubicBezTo>
                    <a:pt x="307" y="4"/>
                    <a:pt x="306" y="7"/>
                    <a:pt x="306" y="9"/>
                  </a:cubicBezTo>
                  <a:cubicBezTo>
                    <a:pt x="306" y="11"/>
                    <a:pt x="307" y="13"/>
                    <a:pt x="309" y="14"/>
                  </a:cubicBezTo>
                  <a:cubicBezTo>
                    <a:pt x="313" y="18"/>
                    <a:pt x="317" y="23"/>
                    <a:pt x="320" y="28"/>
                  </a:cubicBezTo>
                  <a:close/>
                  <a:moveTo>
                    <a:pt x="257" y="59"/>
                  </a:moveTo>
                  <a:cubicBezTo>
                    <a:pt x="252" y="59"/>
                    <a:pt x="249" y="63"/>
                    <a:pt x="249" y="67"/>
                  </a:cubicBezTo>
                  <a:cubicBezTo>
                    <a:pt x="249" y="145"/>
                    <a:pt x="249" y="145"/>
                    <a:pt x="249" y="145"/>
                  </a:cubicBezTo>
                  <a:cubicBezTo>
                    <a:pt x="249" y="149"/>
                    <a:pt x="252" y="153"/>
                    <a:pt x="257" y="153"/>
                  </a:cubicBezTo>
                  <a:cubicBezTo>
                    <a:pt x="261" y="153"/>
                    <a:pt x="265" y="149"/>
                    <a:pt x="265" y="145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3"/>
                    <a:pt x="261" y="59"/>
                    <a:pt x="257" y="59"/>
                  </a:cubicBezTo>
                  <a:close/>
                  <a:moveTo>
                    <a:pt x="291" y="32"/>
                  </a:moveTo>
                  <a:cubicBezTo>
                    <a:pt x="288" y="29"/>
                    <a:pt x="283" y="29"/>
                    <a:pt x="279" y="32"/>
                  </a:cubicBezTo>
                  <a:cubicBezTo>
                    <a:pt x="278" y="34"/>
                    <a:pt x="277" y="36"/>
                    <a:pt x="277" y="38"/>
                  </a:cubicBezTo>
                  <a:cubicBezTo>
                    <a:pt x="277" y="40"/>
                    <a:pt x="278" y="42"/>
                    <a:pt x="279" y="44"/>
                  </a:cubicBezTo>
                  <a:cubicBezTo>
                    <a:pt x="297" y="61"/>
                    <a:pt x="305" y="83"/>
                    <a:pt x="305" y="106"/>
                  </a:cubicBezTo>
                  <a:cubicBezTo>
                    <a:pt x="305" y="128"/>
                    <a:pt x="297" y="151"/>
                    <a:pt x="279" y="168"/>
                  </a:cubicBezTo>
                  <a:cubicBezTo>
                    <a:pt x="279" y="168"/>
                    <a:pt x="279" y="168"/>
                    <a:pt x="279" y="168"/>
                  </a:cubicBezTo>
                  <a:cubicBezTo>
                    <a:pt x="276" y="171"/>
                    <a:pt x="276" y="176"/>
                    <a:pt x="279" y="179"/>
                  </a:cubicBezTo>
                  <a:cubicBezTo>
                    <a:pt x="283" y="182"/>
                    <a:pt x="288" y="182"/>
                    <a:pt x="291" y="179"/>
                  </a:cubicBezTo>
                  <a:cubicBezTo>
                    <a:pt x="311" y="159"/>
                    <a:pt x="321" y="132"/>
                    <a:pt x="321" y="106"/>
                  </a:cubicBezTo>
                  <a:cubicBezTo>
                    <a:pt x="321" y="79"/>
                    <a:pt x="311" y="53"/>
                    <a:pt x="291" y="32"/>
                  </a:cubicBezTo>
                  <a:close/>
                  <a:moveTo>
                    <a:pt x="353" y="53"/>
                  </a:moveTo>
                  <a:cubicBezTo>
                    <a:pt x="351" y="49"/>
                    <a:pt x="347" y="47"/>
                    <a:pt x="343" y="49"/>
                  </a:cubicBezTo>
                  <a:cubicBezTo>
                    <a:pt x="338" y="50"/>
                    <a:pt x="336" y="55"/>
                    <a:pt x="338" y="59"/>
                  </a:cubicBezTo>
                  <a:cubicBezTo>
                    <a:pt x="344" y="74"/>
                    <a:pt x="347" y="90"/>
                    <a:pt x="347" y="106"/>
                  </a:cubicBezTo>
                  <a:cubicBezTo>
                    <a:pt x="347" y="140"/>
                    <a:pt x="333" y="173"/>
                    <a:pt x="309" y="197"/>
                  </a:cubicBezTo>
                  <a:cubicBezTo>
                    <a:pt x="307" y="199"/>
                    <a:pt x="306" y="201"/>
                    <a:pt x="306" y="203"/>
                  </a:cubicBezTo>
                  <a:cubicBezTo>
                    <a:pt x="306" y="205"/>
                    <a:pt x="307" y="207"/>
                    <a:pt x="309" y="209"/>
                  </a:cubicBezTo>
                  <a:cubicBezTo>
                    <a:pt x="312" y="212"/>
                    <a:pt x="317" y="212"/>
                    <a:pt x="320" y="209"/>
                  </a:cubicBezTo>
                  <a:cubicBezTo>
                    <a:pt x="348" y="181"/>
                    <a:pt x="363" y="145"/>
                    <a:pt x="363" y="106"/>
                  </a:cubicBezTo>
                  <a:cubicBezTo>
                    <a:pt x="363" y="88"/>
                    <a:pt x="359" y="70"/>
                    <a:pt x="353" y="5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444BA0-136D-41F0-894D-D4750A2AAA0A}"/>
                </a:ext>
              </a:extLst>
            </p:cNvPr>
            <p:cNvSpPr txBox="1"/>
            <p:nvPr/>
          </p:nvSpPr>
          <p:spPr>
            <a:xfrm>
              <a:off x="985169" y="6447109"/>
              <a:ext cx="358781" cy="216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LTE</a:t>
              </a:r>
            </a:p>
          </p:txBody>
        </p:sp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DC4FFF38-EA9B-46BA-820C-0D80DE82F77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313828" y="5792372"/>
              <a:ext cx="507543" cy="656397"/>
            </a:xfrm>
            <a:custGeom>
              <a:avLst/>
              <a:gdLst>
                <a:gd name="T0" fmla="*/ 2147483647 w 363"/>
                <a:gd name="T1" fmla="*/ 2147483647 h 447"/>
                <a:gd name="T2" fmla="*/ 2147483647 w 363"/>
                <a:gd name="T3" fmla="*/ 2147483647 h 447"/>
                <a:gd name="T4" fmla="*/ 2147483647 w 363"/>
                <a:gd name="T5" fmla="*/ 2147483647 h 447"/>
                <a:gd name="T6" fmla="*/ 2147483647 w 363"/>
                <a:gd name="T7" fmla="*/ 2147483647 h 447"/>
                <a:gd name="T8" fmla="*/ 2147483647 w 363"/>
                <a:gd name="T9" fmla="*/ 2147483647 h 447"/>
                <a:gd name="T10" fmla="*/ 2147483647 w 363"/>
                <a:gd name="T11" fmla="*/ 2147483647 h 447"/>
                <a:gd name="T12" fmla="*/ 2147483647 w 363"/>
                <a:gd name="T13" fmla="*/ 2147483647 h 447"/>
                <a:gd name="T14" fmla="*/ 2147483647 w 363"/>
                <a:gd name="T15" fmla="*/ 2147483647 h 447"/>
                <a:gd name="T16" fmla="*/ 2147483647 w 363"/>
                <a:gd name="T17" fmla="*/ 2147483647 h 447"/>
                <a:gd name="T18" fmla="*/ 2147483647 w 363"/>
                <a:gd name="T19" fmla="*/ 2147483647 h 447"/>
                <a:gd name="T20" fmla="*/ 2147483647 w 363"/>
                <a:gd name="T21" fmla="*/ 2147483647 h 447"/>
                <a:gd name="T22" fmla="*/ 2147483647 w 363"/>
                <a:gd name="T23" fmla="*/ 2147483647 h 447"/>
                <a:gd name="T24" fmla="*/ 2147483647 w 363"/>
                <a:gd name="T25" fmla="*/ 2147483647 h 447"/>
                <a:gd name="T26" fmla="*/ 2147483647 w 363"/>
                <a:gd name="T27" fmla="*/ 2147483647 h 447"/>
                <a:gd name="T28" fmla="*/ 2147483647 w 363"/>
                <a:gd name="T29" fmla="*/ 2147483647 h 447"/>
                <a:gd name="T30" fmla="*/ 2147483647 w 363"/>
                <a:gd name="T31" fmla="*/ 2147483647 h 447"/>
                <a:gd name="T32" fmla="*/ 2147483647 w 363"/>
                <a:gd name="T33" fmla="*/ 2147483647 h 447"/>
                <a:gd name="T34" fmla="*/ 2147483647 w 363"/>
                <a:gd name="T35" fmla="*/ 2147483647 h 447"/>
                <a:gd name="T36" fmla="*/ 2147483647 w 363"/>
                <a:gd name="T37" fmla="*/ 2147483647 h 447"/>
                <a:gd name="T38" fmla="*/ 2147483647 w 363"/>
                <a:gd name="T39" fmla="*/ 2147483647 h 447"/>
                <a:gd name="T40" fmla="*/ 2147483647 w 363"/>
                <a:gd name="T41" fmla="*/ 2147483647 h 447"/>
                <a:gd name="T42" fmla="*/ 0 w 363"/>
                <a:gd name="T43" fmla="*/ 2147483647 h 447"/>
                <a:gd name="T44" fmla="*/ 0 w 363"/>
                <a:gd name="T45" fmla="*/ 2147483647 h 447"/>
                <a:gd name="T46" fmla="*/ 2147483647 w 363"/>
                <a:gd name="T47" fmla="*/ 2147483647 h 447"/>
                <a:gd name="T48" fmla="*/ 2147483647 w 363"/>
                <a:gd name="T49" fmla="*/ 2147483647 h 447"/>
                <a:gd name="T50" fmla="*/ 2147483647 w 363"/>
                <a:gd name="T51" fmla="*/ 2147483647 h 447"/>
                <a:gd name="T52" fmla="*/ 2147483647 w 363"/>
                <a:gd name="T53" fmla="*/ 2147483647 h 447"/>
                <a:gd name="T54" fmla="*/ 2147483647 w 363"/>
                <a:gd name="T55" fmla="*/ 2147483647 h 447"/>
                <a:gd name="T56" fmla="*/ 2147483647 w 363"/>
                <a:gd name="T57" fmla="*/ 2147483647 h 447"/>
                <a:gd name="T58" fmla="*/ 2147483647 w 363"/>
                <a:gd name="T59" fmla="*/ 2147483647 h 447"/>
                <a:gd name="T60" fmla="*/ 2147483647 w 363"/>
                <a:gd name="T61" fmla="*/ 2147483647 h 447"/>
                <a:gd name="T62" fmla="*/ 2147483647 w 363"/>
                <a:gd name="T63" fmla="*/ 2147483647 h 447"/>
                <a:gd name="T64" fmla="*/ 2147483647 w 363"/>
                <a:gd name="T65" fmla="*/ 2147483647 h 447"/>
                <a:gd name="T66" fmla="*/ 2147483647 w 363"/>
                <a:gd name="T67" fmla="*/ 2147483647 h 447"/>
                <a:gd name="T68" fmla="*/ 2147483647 w 363"/>
                <a:gd name="T69" fmla="*/ 2147483647 h 447"/>
                <a:gd name="T70" fmla="*/ 2147483647 w 363"/>
                <a:gd name="T71" fmla="*/ 2147483647 h 447"/>
                <a:gd name="T72" fmla="*/ 2147483647 w 363"/>
                <a:gd name="T73" fmla="*/ 2147483647 h 447"/>
                <a:gd name="T74" fmla="*/ 2147483647 w 363"/>
                <a:gd name="T75" fmla="*/ 2147483647 h 447"/>
                <a:gd name="T76" fmla="*/ 2147483647 w 363"/>
                <a:gd name="T77" fmla="*/ 2147483647 h 447"/>
                <a:gd name="T78" fmla="*/ 2147483647 w 363"/>
                <a:gd name="T79" fmla="*/ 2147483647 h 447"/>
                <a:gd name="T80" fmla="*/ 2147483647 w 363"/>
                <a:gd name="T81" fmla="*/ 2147483647 h 447"/>
                <a:gd name="T82" fmla="*/ 2147483647 w 363"/>
                <a:gd name="T83" fmla="*/ 2147483647 h 447"/>
                <a:gd name="T84" fmla="*/ 2147483647 w 363"/>
                <a:gd name="T85" fmla="*/ 2147483647 h 447"/>
                <a:gd name="T86" fmla="*/ 2147483647 w 363"/>
                <a:gd name="T87" fmla="*/ 2147483647 h 447"/>
                <a:gd name="T88" fmla="*/ 2147483647 w 363"/>
                <a:gd name="T89" fmla="*/ 2147483647 h 447"/>
                <a:gd name="T90" fmla="*/ 2147483647 w 363"/>
                <a:gd name="T91" fmla="*/ 2147483647 h 447"/>
                <a:gd name="T92" fmla="*/ 2147483647 w 363"/>
                <a:gd name="T93" fmla="*/ 2147483647 h 447"/>
                <a:gd name="T94" fmla="*/ 2147483647 w 363"/>
                <a:gd name="T95" fmla="*/ 2147483647 h 447"/>
                <a:gd name="T96" fmla="*/ 2147483647 w 363"/>
                <a:gd name="T97" fmla="*/ 2147483647 h 447"/>
                <a:gd name="T98" fmla="*/ 2147483647 w 363"/>
                <a:gd name="T99" fmla="*/ 2147483647 h 4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3" h="447">
                  <a:moveTo>
                    <a:pt x="85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36"/>
                    <a:pt x="84" y="34"/>
                    <a:pt x="83" y="32"/>
                  </a:cubicBezTo>
                  <a:cubicBezTo>
                    <a:pt x="80" y="29"/>
                    <a:pt x="75" y="29"/>
                    <a:pt x="72" y="32"/>
                  </a:cubicBezTo>
                  <a:cubicBezTo>
                    <a:pt x="51" y="53"/>
                    <a:pt x="41" y="79"/>
                    <a:pt x="41" y="106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1" y="132"/>
                    <a:pt x="51" y="159"/>
                    <a:pt x="72" y="179"/>
                  </a:cubicBezTo>
                  <a:cubicBezTo>
                    <a:pt x="75" y="182"/>
                    <a:pt x="80" y="182"/>
                    <a:pt x="83" y="179"/>
                  </a:cubicBezTo>
                  <a:cubicBezTo>
                    <a:pt x="84" y="178"/>
                    <a:pt x="85" y="176"/>
                    <a:pt x="85" y="174"/>
                  </a:cubicBezTo>
                  <a:cubicBezTo>
                    <a:pt x="85" y="174"/>
                    <a:pt x="85" y="174"/>
                    <a:pt x="85" y="174"/>
                  </a:cubicBezTo>
                  <a:cubicBezTo>
                    <a:pt x="85" y="172"/>
                    <a:pt x="84" y="169"/>
                    <a:pt x="83" y="168"/>
                  </a:cubicBezTo>
                  <a:cubicBezTo>
                    <a:pt x="66" y="151"/>
                    <a:pt x="57" y="128"/>
                    <a:pt x="57" y="106"/>
                  </a:cubicBezTo>
                  <a:cubicBezTo>
                    <a:pt x="57" y="83"/>
                    <a:pt x="66" y="61"/>
                    <a:pt x="83" y="44"/>
                  </a:cubicBezTo>
                  <a:cubicBezTo>
                    <a:pt x="84" y="42"/>
                    <a:pt x="85" y="40"/>
                    <a:pt x="85" y="38"/>
                  </a:cubicBezTo>
                  <a:close/>
                  <a:moveTo>
                    <a:pt x="48" y="191"/>
                  </a:moveTo>
                  <a:cubicBezTo>
                    <a:pt x="48" y="191"/>
                    <a:pt x="47" y="191"/>
                    <a:pt x="47" y="190"/>
                  </a:cubicBezTo>
                  <a:cubicBezTo>
                    <a:pt x="45" y="188"/>
                    <a:pt x="44" y="186"/>
                    <a:pt x="42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1" y="182"/>
                    <a:pt x="40" y="181"/>
                    <a:pt x="39" y="180"/>
                  </a:cubicBezTo>
                  <a:cubicBezTo>
                    <a:pt x="33" y="171"/>
                    <a:pt x="28" y="162"/>
                    <a:pt x="24" y="152"/>
                  </a:cubicBezTo>
                  <a:cubicBezTo>
                    <a:pt x="24" y="151"/>
                    <a:pt x="23" y="149"/>
                    <a:pt x="23" y="148"/>
                  </a:cubicBezTo>
                  <a:cubicBezTo>
                    <a:pt x="22" y="147"/>
                    <a:pt x="22" y="147"/>
                    <a:pt x="22" y="146"/>
                  </a:cubicBezTo>
                  <a:cubicBezTo>
                    <a:pt x="22" y="145"/>
                    <a:pt x="21" y="143"/>
                    <a:pt x="21" y="142"/>
                  </a:cubicBezTo>
                  <a:cubicBezTo>
                    <a:pt x="21" y="141"/>
                    <a:pt x="20" y="141"/>
                    <a:pt x="20" y="140"/>
                  </a:cubicBezTo>
                  <a:cubicBezTo>
                    <a:pt x="20" y="139"/>
                    <a:pt x="20" y="137"/>
                    <a:pt x="19" y="136"/>
                  </a:cubicBezTo>
                  <a:cubicBezTo>
                    <a:pt x="19" y="135"/>
                    <a:pt x="19" y="135"/>
                    <a:pt x="19" y="134"/>
                  </a:cubicBezTo>
                  <a:cubicBezTo>
                    <a:pt x="18" y="133"/>
                    <a:pt x="18" y="131"/>
                    <a:pt x="18" y="130"/>
                  </a:cubicBezTo>
                  <a:cubicBezTo>
                    <a:pt x="18" y="129"/>
                    <a:pt x="18" y="128"/>
                    <a:pt x="17" y="127"/>
                  </a:cubicBezTo>
                  <a:cubicBezTo>
                    <a:pt x="17" y="126"/>
                    <a:pt x="17" y="125"/>
                    <a:pt x="17" y="124"/>
                  </a:cubicBezTo>
                  <a:cubicBezTo>
                    <a:pt x="17" y="123"/>
                    <a:pt x="17" y="122"/>
                    <a:pt x="17" y="121"/>
                  </a:cubicBezTo>
                  <a:cubicBezTo>
                    <a:pt x="16" y="120"/>
                    <a:pt x="16" y="119"/>
                    <a:pt x="16" y="118"/>
                  </a:cubicBezTo>
                  <a:cubicBezTo>
                    <a:pt x="16" y="117"/>
                    <a:pt x="16" y="116"/>
                    <a:pt x="16" y="114"/>
                  </a:cubicBezTo>
                  <a:cubicBezTo>
                    <a:pt x="16" y="113"/>
                    <a:pt x="16" y="113"/>
                    <a:pt x="16" y="112"/>
                  </a:cubicBezTo>
                  <a:cubicBezTo>
                    <a:pt x="16" y="110"/>
                    <a:pt x="16" y="108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4"/>
                    <a:pt x="16" y="102"/>
                    <a:pt x="16" y="100"/>
                  </a:cubicBezTo>
                  <a:cubicBezTo>
                    <a:pt x="16" y="99"/>
                    <a:pt x="16" y="98"/>
                    <a:pt x="16" y="97"/>
                  </a:cubicBezTo>
                  <a:cubicBezTo>
                    <a:pt x="16" y="96"/>
                    <a:pt x="16" y="95"/>
                    <a:pt x="16" y="93"/>
                  </a:cubicBezTo>
                  <a:cubicBezTo>
                    <a:pt x="16" y="92"/>
                    <a:pt x="16" y="92"/>
                    <a:pt x="17" y="91"/>
                  </a:cubicBezTo>
                  <a:cubicBezTo>
                    <a:pt x="17" y="90"/>
                    <a:pt x="17" y="88"/>
                    <a:pt x="17" y="87"/>
                  </a:cubicBezTo>
                  <a:cubicBezTo>
                    <a:pt x="17" y="86"/>
                    <a:pt x="17" y="85"/>
                    <a:pt x="17" y="84"/>
                  </a:cubicBezTo>
                  <a:cubicBezTo>
                    <a:pt x="18" y="83"/>
                    <a:pt x="18" y="82"/>
                    <a:pt x="18" y="81"/>
                  </a:cubicBezTo>
                  <a:cubicBezTo>
                    <a:pt x="18" y="80"/>
                    <a:pt x="18" y="79"/>
                    <a:pt x="19" y="78"/>
                  </a:cubicBezTo>
                  <a:cubicBezTo>
                    <a:pt x="19" y="77"/>
                    <a:pt x="19" y="76"/>
                    <a:pt x="19" y="75"/>
                  </a:cubicBezTo>
                  <a:cubicBezTo>
                    <a:pt x="20" y="74"/>
                    <a:pt x="20" y="73"/>
                    <a:pt x="20" y="71"/>
                  </a:cubicBezTo>
                  <a:cubicBezTo>
                    <a:pt x="20" y="71"/>
                    <a:pt x="21" y="70"/>
                    <a:pt x="21" y="70"/>
                  </a:cubicBezTo>
                  <a:cubicBezTo>
                    <a:pt x="21" y="68"/>
                    <a:pt x="22" y="67"/>
                    <a:pt x="22" y="65"/>
                  </a:cubicBezTo>
                  <a:cubicBezTo>
                    <a:pt x="22" y="65"/>
                    <a:pt x="22" y="65"/>
                    <a:pt x="23" y="64"/>
                  </a:cubicBezTo>
                  <a:cubicBezTo>
                    <a:pt x="23" y="63"/>
                    <a:pt x="24" y="61"/>
                    <a:pt x="24" y="60"/>
                  </a:cubicBezTo>
                  <a:cubicBezTo>
                    <a:pt x="28" y="50"/>
                    <a:pt x="33" y="40"/>
                    <a:pt x="39" y="32"/>
                  </a:cubicBezTo>
                  <a:cubicBezTo>
                    <a:pt x="40" y="30"/>
                    <a:pt x="41" y="29"/>
                    <a:pt x="42" y="28"/>
                  </a:cubicBezTo>
                  <a:cubicBezTo>
                    <a:pt x="42" y="28"/>
                    <a:pt x="42" y="27"/>
                    <a:pt x="42" y="27"/>
                  </a:cubicBezTo>
                  <a:cubicBezTo>
                    <a:pt x="44" y="25"/>
                    <a:pt x="45" y="23"/>
                    <a:pt x="47" y="21"/>
                  </a:cubicBezTo>
                  <a:cubicBezTo>
                    <a:pt x="47" y="21"/>
                    <a:pt x="48" y="21"/>
                    <a:pt x="48" y="20"/>
                  </a:cubicBezTo>
                  <a:cubicBezTo>
                    <a:pt x="50" y="18"/>
                    <a:pt x="52" y="16"/>
                    <a:pt x="54" y="14"/>
                  </a:cubicBezTo>
                  <a:cubicBezTo>
                    <a:pt x="55" y="13"/>
                    <a:pt x="56" y="11"/>
                    <a:pt x="56" y="9"/>
                  </a:cubicBezTo>
                  <a:cubicBezTo>
                    <a:pt x="56" y="8"/>
                    <a:pt x="56" y="7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4" y="4"/>
                    <a:pt x="54" y="3"/>
                  </a:cubicBezTo>
                  <a:cubicBezTo>
                    <a:pt x="52" y="2"/>
                    <a:pt x="51" y="1"/>
                    <a:pt x="49" y="1"/>
                  </a:cubicBezTo>
                  <a:cubicBezTo>
                    <a:pt x="47" y="0"/>
                    <a:pt x="44" y="1"/>
                    <a:pt x="42" y="3"/>
                  </a:cubicBezTo>
                  <a:cubicBezTo>
                    <a:pt x="40" y="5"/>
                    <a:pt x="38" y="7"/>
                    <a:pt x="36" y="10"/>
                  </a:cubicBezTo>
                  <a:cubicBezTo>
                    <a:pt x="36" y="10"/>
                    <a:pt x="35" y="11"/>
                    <a:pt x="35" y="11"/>
                  </a:cubicBezTo>
                  <a:cubicBezTo>
                    <a:pt x="33" y="13"/>
                    <a:pt x="31" y="15"/>
                    <a:pt x="30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20"/>
                    <a:pt x="27" y="21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9" y="33"/>
                    <a:pt x="14" y="4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5"/>
                    <a:pt x="8" y="57"/>
                    <a:pt x="7" y="59"/>
                  </a:cubicBezTo>
                  <a:cubicBezTo>
                    <a:pt x="7" y="59"/>
                    <a:pt x="7" y="60"/>
                    <a:pt x="7" y="60"/>
                  </a:cubicBezTo>
                  <a:cubicBezTo>
                    <a:pt x="6" y="62"/>
                    <a:pt x="6" y="64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4" y="69"/>
                    <a:pt x="4" y="70"/>
                    <a:pt x="4" y="72"/>
                  </a:cubicBezTo>
                  <a:cubicBezTo>
                    <a:pt x="3" y="73"/>
                    <a:pt x="3" y="73"/>
                    <a:pt x="3" y="74"/>
                  </a:cubicBezTo>
                  <a:cubicBezTo>
                    <a:pt x="3" y="75"/>
                    <a:pt x="3" y="77"/>
                    <a:pt x="2" y="78"/>
                  </a:cubicBezTo>
                  <a:cubicBezTo>
                    <a:pt x="2" y="79"/>
                    <a:pt x="2" y="80"/>
                    <a:pt x="2" y="81"/>
                  </a:cubicBezTo>
                  <a:cubicBezTo>
                    <a:pt x="2" y="82"/>
                    <a:pt x="1" y="84"/>
                    <a:pt x="1" y="85"/>
                  </a:cubicBezTo>
                  <a:cubicBezTo>
                    <a:pt x="1" y="86"/>
                    <a:pt x="1" y="87"/>
                    <a:pt x="1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3"/>
                    <a:pt x="0" y="95"/>
                    <a:pt x="0" y="96"/>
                  </a:cubicBezTo>
                  <a:cubicBezTo>
                    <a:pt x="0" y="97"/>
                    <a:pt x="0" y="98"/>
                    <a:pt x="0" y="99"/>
                  </a:cubicBezTo>
                  <a:cubicBezTo>
                    <a:pt x="0" y="101"/>
                    <a:pt x="0" y="103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0" y="111"/>
                    <a:pt x="0" y="113"/>
                  </a:cubicBezTo>
                  <a:cubicBezTo>
                    <a:pt x="0" y="114"/>
                    <a:pt x="0" y="115"/>
                    <a:pt x="0" y="115"/>
                  </a:cubicBezTo>
                  <a:cubicBezTo>
                    <a:pt x="0" y="117"/>
                    <a:pt x="0" y="118"/>
                    <a:pt x="0" y="120"/>
                  </a:cubicBezTo>
                  <a:cubicBezTo>
                    <a:pt x="0" y="121"/>
                    <a:pt x="1" y="122"/>
                    <a:pt x="1" y="123"/>
                  </a:cubicBezTo>
                  <a:cubicBezTo>
                    <a:pt x="1" y="124"/>
                    <a:pt x="1" y="125"/>
                    <a:pt x="1" y="127"/>
                  </a:cubicBezTo>
                  <a:cubicBezTo>
                    <a:pt x="1" y="128"/>
                    <a:pt x="2" y="129"/>
                    <a:pt x="2" y="130"/>
                  </a:cubicBezTo>
                  <a:cubicBezTo>
                    <a:pt x="2" y="131"/>
                    <a:pt x="2" y="132"/>
                    <a:pt x="2" y="133"/>
                  </a:cubicBezTo>
                  <a:cubicBezTo>
                    <a:pt x="3" y="135"/>
                    <a:pt x="3" y="136"/>
                    <a:pt x="3" y="138"/>
                  </a:cubicBezTo>
                  <a:cubicBezTo>
                    <a:pt x="3" y="138"/>
                    <a:pt x="3" y="139"/>
                    <a:pt x="4" y="140"/>
                  </a:cubicBezTo>
                  <a:cubicBezTo>
                    <a:pt x="4" y="141"/>
                    <a:pt x="4" y="143"/>
                    <a:pt x="5" y="145"/>
                  </a:cubicBezTo>
                  <a:cubicBezTo>
                    <a:pt x="5" y="145"/>
                    <a:pt x="5" y="146"/>
                    <a:pt x="5" y="146"/>
                  </a:cubicBezTo>
                  <a:cubicBezTo>
                    <a:pt x="6" y="148"/>
                    <a:pt x="6" y="150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8" y="154"/>
                    <a:pt x="9" y="156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4" y="169"/>
                    <a:pt x="19" y="179"/>
                    <a:pt x="25" y="188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5" y="189"/>
                    <a:pt x="26" y="189"/>
                  </a:cubicBezTo>
                  <a:cubicBezTo>
                    <a:pt x="27" y="190"/>
                    <a:pt x="28" y="192"/>
                    <a:pt x="29" y="193"/>
                  </a:cubicBezTo>
                  <a:cubicBezTo>
                    <a:pt x="29" y="193"/>
                    <a:pt x="29" y="194"/>
                    <a:pt x="29" y="194"/>
                  </a:cubicBezTo>
                  <a:cubicBezTo>
                    <a:pt x="29" y="194"/>
                    <a:pt x="29" y="194"/>
                    <a:pt x="30" y="194"/>
                  </a:cubicBezTo>
                  <a:cubicBezTo>
                    <a:pt x="31" y="196"/>
                    <a:pt x="33" y="198"/>
                    <a:pt x="35" y="201"/>
                  </a:cubicBezTo>
                  <a:cubicBezTo>
                    <a:pt x="35" y="201"/>
                    <a:pt x="36" y="201"/>
                    <a:pt x="36" y="202"/>
                  </a:cubicBezTo>
                  <a:cubicBezTo>
                    <a:pt x="38" y="204"/>
                    <a:pt x="40" y="206"/>
                    <a:pt x="42" y="209"/>
                  </a:cubicBezTo>
                  <a:cubicBezTo>
                    <a:pt x="44" y="211"/>
                    <a:pt x="47" y="211"/>
                    <a:pt x="49" y="211"/>
                  </a:cubicBezTo>
                  <a:cubicBezTo>
                    <a:pt x="51" y="211"/>
                    <a:pt x="52" y="210"/>
                    <a:pt x="54" y="209"/>
                  </a:cubicBezTo>
                  <a:cubicBezTo>
                    <a:pt x="54" y="208"/>
                    <a:pt x="55" y="207"/>
                    <a:pt x="55" y="206"/>
                  </a:cubicBezTo>
                  <a:cubicBezTo>
                    <a:pt x="55" y="206"/>
                    <a:pt x="55" y="206"/>
                    <a:pt x="55" y="206"/>
                  </a:cubicBezTo>
                  <a:cubicBezTo>
                    <a:pt x="55" y="206"/>
                    <a:pt x="55" y="206"/>
                    <a:pt x="56" y="205"/>
                  </a:cubicBezTo>
                  <a:cubicBezTo>
                    <a:pt x="56" y="205"/>
                    <a:pt x="56" y="204"/>
                    <a:pt x="56" y="203"/>
                  </a:cubicBezTo>
                  <a:cubicBezTo>
                    <a:pt x="56" y="201"/>
                    <a:pt x="55" y="199"/>
                    <a:pt x="54" y="197"/>
                  </a:cubicBezTo>
                  <a:cubicBezTo>
                    <a:pt x="52" y="195"/>
                    <a:pt x="50" y="193"/>
                    <a:pt x="48" y="191"/>
                  </a:cubicBezTo>
                  <a:close/>
                  <a:moveTo>
                    <a:pt x="207" y="60"/>
                  </a:moveTo>
                  <a:cubicBezTo>
                    <a:pt x="158" y="60"/>
                    <a:pt x="158" y="60"/>
                    <a:pt x="158" y="60"/>
                  </a:cubicBezTo>
                  <a:cubicBezTo>
                    <a:pt x="147" y="60"/>
                    <a:pt x="138" y="69"/>
                    <a:pt x="138" y="80"/>
                  </a:cubicBezTo>
                  <a:cubicBezTo>
                    <a:pt x="138" y="439"/>
                    <a:pt x="138" y="439"/>
                    <a:pt x="138" y="439"/>
                  </a:cubicBezTo>
                  <a:cubicBezTo>
                    <a:pt x="138" y="443"/>
                    <a:pt x="142" y="447"/>
                    <a:pt x="146" y="447"/>
                  </a:cubicBezTo>
                  <a:cubicBezTo>
                    <a:pt x="151" y="447"/>
                    <a:pt x="154" y="443"/>
                    <a:pt x="154" y="439"/>
                  </a:cubicBezTo>
                  <a:cubicBezTo>
                    <a:pt x="154" y="420"/>
                    <a:pt x="154" y="420"/>
                    <a:pt x="154" y="420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1" y="439"/>
                    <a:pt x="211" y="439"/>
                    <a:pt x="211" y="439"/>
                  </a:cubicBezTo>
                  <a:cubicBezTo>
                    <a:pt x="211" y="443"/>
                    <a:pt x="215" y="447"/>
                    <a:pt x="219" y="447"/>
                  </a:cubicBezTo>
                  <a:cubicBezTo>
                    <a:pt x="223" y="447"/>
                    <a:pt x="227" y="443"/>
                    <a:pt x="227" y="439"/>
                  </a:cubicBezTo>
                  <a:cubicBezTo>
                    <a:pt x="227" y="80"/>
                    <a:pt x="227" y="80"/>
                    <a:pt x="227" y="80"/>
                  </a:cubicBezTo>
                  <a:cubicBezTo>
                    <a:pt x="227" y="69"/>
                    <a:pt x="218" y="60"/>
                    <a:pt x="207" y="60"/>
                  </a:cubicBezTo>
                  <a:close/>
                  <a:moveTo>
                    <a:pt x="154" y="80"/>
                  </a:moveTo>
                  <a:cubicBezTo>
                    <a:pt x="154" y="78"/>
                    <a:pt x="156" y="76"/>
                    <a:pt x="15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54" y="120"/>
                    <a:pt x="154" y="120"/>
                    <a:pt x="154" y="120"/>
                  </a:cubicBezTo>
                  <a:lnTo>
                    <a:pt x="154" y="80"/>
                  </a:lnTo>
                  <a:close/>
                  <a:moveTo>
                    <a:pt x="154" y="155"/>
                  </a:moveTo>
                  <a:cubicBezTo>
                    <a:pt x="207" y="207"/>
                    <a:pt x="207" y="207"/>
                    <a:pt x="207" y="207"/>
                  </a:cubicBezTo>
                  <a:cubicBezTo>
                    <a:pt x="154" y="260"/>
                    <a:pt x="154" y="260"/>
                    <a:pt x="154" y="260"/>
                  </a:cubicBezTo>
                  <a:lnTo>
                    <a:pt x="154" y="155"/>
                  </a:lnTo>
                  <a:close/>
                  <a:moveTo>
                    <a:pt x="154" y="397"/>
                  </a:moveTo>
                  <a:cubicBezTo>
                    <a:pt x="154" y="294"/>
                    <a:pt x="154" y="294"/>
                    <a:pt x="154" y="294"/>
                  </a:cubicBezTo>
                  <a:cubicBezTo>
                    <a:pt x="206" y="346"/>
                    <a:pt x="206" y="346"/>
                    <a:pt x="206" y="346"/>
                  </a:cubicBezTo>
                  <a:lnTo>
                    <a:pt x="154" y="397"/>
                  </a:lnTo>
                  <a:close/>
                  <a:moveTo>
                    <a:pt x="211" y="328"/>
                  </a:moveTo>
                  <a:cubicBezTo>
                    <a:pt x="160" y="277"/>
                    <a:pt x="160" y="277"/>
                    <a:pt x="160" y="277"/>
                  </a:cubicBezTo>
                  <a:cubicBezTo>
                    <a:pt x="211" y="226"/>
                    <a:pt x="211" y="226"/>
                    <a:pt x="211" y="226"/>
                  </a:cubicBezTo>
                  <a:lnTo>
                    <a:pt x="211" y="328"/>
                  </a:lnTo>
                  <a:close/>
                  <a:moveTo>
                    <a:pt x="211" y="189"/>
                  </a:moveTo>
                  <a:cubicBezTo>
                    <a:pt x="159" y="137"/>
                    <a:pt x="159" y="137"/>
                    <a:pt x="159" y="137"/>
                  </a:cubicBezTo>
                  <a:cubicBezTo>
                    <a:pt x="211" y="86"/>
                    <a:pt x="211" y="86"/>
                    <a:pt x="211" y="86"/>
                  </a:cubicBezTo>
                  <a:lnTo>
                    <a:pt x="211" y="189"/>
                  </a:lnTo>
                  <a:close/>
                  <a:moveTo>
                    <a:pt x="107" y="58"/>
                  </a:moveTo>
                  <a:cubicBezTo>
                    <a:pt x="103" y="58"/>
                    <a:pt x="99" y="62"/>
                    <a:pt x="99" y="66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9" y="148"/>
                    <a:pt x="103" y="152"/>
                    <a:pt x="107" y="152"/>
                  </a:cubicBezTo>
                  <a:cubicBezTo>
                    <a:pt x="111" y="152"/>
                    <a:pt x="115" y="148"/>
                    <a:pt x="115" y="144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2"/>
                    <a:pt x="111" y="58"/>
                    <a:pt x="107" y="58"/>
                  </a:cubicBezTo>
                  <a:close/>
                  <a:moveTo>
                    <a:pt x="320" y="28"/>
                  </a:moveTo>
                  <a:cubicBezTo>
                    <a:pt x="322" y="29"/>
                    <a:pt x="323" y="31"/>
                    <a:pt x="324" y="33"/>
                  </a:cubicBezTo>
                  <a:cubicBezTo>
                    <a:pt x="327" y="36"/>
                    <a:pt x="332" y="37"/>
                    <a:pt x="335" y="35"/>
                  </a:cubicBezTo>
                  <a:cubicBezTo>
                    <a:pt x="339" y="32"/>
                    <a:pt x="340" y="27"/>
                    <a:pt x="337" y="23"/>
                  </a:cubicBezTo>
                  <a:cubicBezTo>
                    <a:pt x="336" y="22"/>
                    <a:pt x="335" y="20"/>
                    <a:pt x="333" y="18"/>
                  </a:cubicBezTo>
                  <a:cubicBezTo>
                    <a:pt x="329" y="13"/>
                    <a:pt x="325" y="8"/>
                    <a:pt x="320" y="3"/>
                  </a:cubicBezTo>
                  <a:cubicBezTo>
                    <a:pt x="317" y="0"/>
                    <a:pt x="312" y="0"/>
                    <a:pt x="309" y="3"/>
                  </a:cubicBezTo>
                  <a:cubicBezTo>
                    <a:pt x="307" y="4"/>
                    <a:pt x="306" y="7"/>
                    <a:pt x="306" y="9"/>
                  </a:cubicBezTo>
                  <a:cubicBezTo>
                    <a:pt x="306" y="11"/>
                    <a:pt x="307" y="13"/>
                    <a:pt x="309" y="14"/>
                  </a:cubicBezTo>
                  <a:cubicBezTo>
                    <a:pt x="313" y="18"/>
                    <a:pt x="317" y="23"/>
                    <a:pt x="320" y="28"/>
                  </a:cubicBezTo>
                  <a:close/>
                  <a:moveTo>
                    <a:pt x="257" y="59"/>
                  </a:moveTo>
                  <a:cubicBezTo>
                    <a:pt x="252" y="59"/>
                    <a:pt x="249" y="63"/>
                    <a:pt x="249" y="67"/>
                  </a:cubicBezTo>
                  <a:cubicBezTo>
                    <a:pt x="249" y="145"/>
                    <a:pt x="249" y="145"/>
                    <a:pt x="249" y="145"/>
                  </a:cubicBezTo>
                  <a:cubicBezTo>
                    <a:pt x="249" y="149"/>
                    <a:pt x="252" y="153"/>
                    <a:pt x="257" y="153"/>
                  </a:cubicBezTo>
                  <a:cubicBezTo>
                    <a:pt x="261" y="153"/>
                    <a:pt x="265" y="149"/>
                    <a:pt x="265" y="145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3"/>
                    <a:pt x="261" y="59"/>
                    <a:pt x="257" y="59"/>
                  </a:cubicBezTo>
                  <a:close/>
                  <a:moveTo>
                    <a:pt x="291" y="32"/>
                  </a:moveTo>
                  <a:cubicBezTo>
                    <a:pt x="288" y="29"/>
                    <a:pt x="283" y="29"/>
                    <a:pt x="279" y="32"/>
                  </a:cubicBezTo>
                  <a:cubicBezTo>
                    <a:pt x="278" y="34"/>
                    <a:pt x="277" y="36"/>
                    <a:pt x="277" y="38"/>
                  </a:cubicBezTo>
                  <a:cubicBezTo>
                    <a:pt x="277" y="40"/>
                    <a:pt x="278" y="42"/>
                    <a:pt x="279" y="44"/>
                  </a:cubicBezTo>
                  <a:cubicBezTo>
                    <a:pt x="297" y="61"/>
                    <a:pt x="305" y="83"/>
                    <a:pt x="305" y="106"/>
                  </a:cubicBezTo>
                  <a:cubicBezTo>
                    <a:pt x="305" y="128"/>
                    <a:pt x="297" y="151"/>
                    <a:pt x="279" y="168"/>
                  </a:cubicBezTo>
                  <a:cubicBezTo>
                    <a:pt x="279" y="168"/>
                    <a:pt x="279" y="168"/>
                    <a:pt x="279" y="168"/>
                  </a:cubicBezTo>
                  <a:cubicBezTo>
                    <a:pt x="276" y="171"/>
                    <a:pt x="276" y="176"/>
                    <a:pt x="279" y="179"/>
                  </a:cubicBezTo>
                  <a:cubicBezTo>
                    <a:pt x="283" y="182"/>
                    <a:pt x="288" y="182"/>
                    <a:pt x="291" y="179"/>
                  </a:cubicBezTo>
                  <a:cubicBezTo>
                    <a:pt x="311" y="159"/>
                    <a:pt x="321" y="132"/>
                    <a:pt x="321" y="106"/>
                  </a:cubicBezTo>
                  <a:cubicBezTo>
                    <a:pt x="321" y="79"/>
                    <a:pt x="311" y="53"/>
                    <a:pt x="291" y="32"/>
                  </a:cubicBezTo>
                  <a:close/>
                  <a:moveTo>
                    <a:pt x="353" y="53"/>
                  </a:moveTo>
                  <a:cubicBezTo>
                    <a:pt x="351" y="49"/>
                    <a:pt x="347" y="47"/>
                    <a:pt x="343" y="49"/>
                  </a:cubicBezTo>
                  <a:cubicBezTo>
                    <a:pt x="338" y="50"/>
                    <a:pt x="336" y="55"/>
                    <a:pt x="338" y="59"/>
                  </a:cubicBezTo>
                  <a:cubicBezTo>
                    <a:pt x="344" y="74"/>
                    <a:pt x="347" y="90"/>
                    <a:pt x="347" y="106"/>
                  </a:cubicBezTo>
                  <a:cubicBezTo>
                    <a:pt x="347" y="140"/>
                    <a:pt x="333" y="173"/>
                    <a:pt x="309" y="197"/>
                  </a:cubicBezTo>
                  <a:cubicBezTo>
                    <a:pt x="307" y="199"/>
                    <a:pt x="306" y="201"/>
                    <a:pt x="306" y="203"/>
                  </a:cubicBezTo>
                  <a:cubicBezTo>
                    <a:pt x="306" y="205"/>
                    <a:pt x="307" y="207"/>
                    <a:pt x="309" y="209"/>
                  </a:cubicBezTo>
                  <a:cubicBezTo>
                    <a:pt x="312" y="212"/>
                    <a:pt x="317" y="212"/>
                    <a:pt x="320" y="209"/>
                  </a:cubicBezTo>
                  <a:cubicBezTo>
                    <a:pt x="348" y="181"/>
                    <a:pt x="363" y="145"/>
                    <a:pt x="363" y="106"/>
                  </a:cubicBezTo>
                  <a:cubicBezTo>
                    <a:pt x="363" y="88"/>
                    <a:pt x="359" y="70"/>
                    <a:pt x="353" y="53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454B060-2FA0-43A3-AE90-CD1D21FE13DC}"/>
                </a:ext>
              </a:extLst>
            </p:cNvPr>
            <p:cNvSpPr/>
            <p:nvPr/>
          </p:nvSpPr>
          <p:spPr bwMode="auto">
            <a:xfrm>
              <a:off x="1402763" y="5356087"/>
              <a:ext cx="923136" cy="270108"/>
            </a:xfrm>
            <a:prstGeom prst="roundRect">
              <a:avLst/>
            </a:prstGeom>
            <a:noFill/>
            <a:ln w="12700" cap="flat" cmpd="sng" algn="ctr">
              <a:solidFill>
                <a:srgbClr val="C70BB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77E016-CE67-4F11-805A-A43140079761}"/>
                </a:ext>
              </a:extLst>
            </p:cNvPr>
            <p:cNvSpPr/>
            <p:nvPr/>
          </p:nvSpPr>
          <p:spPr bwMode="auto">
            <a:xfrm>
              <a:off x="1432751" y="5385024"/>
              <a:ext cx="409741" cy="21263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微机电系统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9FD6ECE-6B4E-4602-803B-69B700827051}"/>
                </a:ext>
              </a:extLst>
            </p:cNvPr>
            <p:cNvSpPr/>
            <p:nvPr/>
          </p:nvSpPr>
          <p:spPr bwMode="auto">
            <a:xfrm>
              <a:off x="1888422" y="5385024"/>
              <a:ext cx="405444" cy="21263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S-GW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F1F822-905C-493C-A569-4513E1FC970C}"/>
                </a:ext>
              </a:extLst>
            </p:cNvPr>
            <p:cNvSpPr txBox="1"/>
            <p:nvPr/>
          </p:nvSpPr>
          <p:spPr>
            <a:xfrm>
              <a:off x="1319181" y="5157348"/>
              <a:ext cx="938823" cy="216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5G 启用 CN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BAF02F-341C-4C95-A451-8DD23D799CD8}"/>
                </a:ext>
              </a:extLst>
            </p:cNvPr>
            <p:cNvCxnSpPr>
              <a:cxnSpLocks/>
              <a:stCxn id="14" idx="2"/>
              <a:endCxn id="10" idx="0"/>
            </p:cNvCxnSpPr>
            <p:nvPr/>
          </p:nvCxnSpPr>
          <p:spPr bwMode="auto">
            <a:xfrm flipH="1">
              <a:off x="1164560" y="5597659"/>
              <a:ext cx="926584" cy="8494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97AEA20-032F-4D26-9D50-07325C70D1F3}"/>
                </a:ext>
              </a:extLst>
            </p:cNvPr>
            <p:cNvCxnSpPr>
              <a:cxnSpLocks/>
              <a:stCxn id="10" idx="0"/>
              <a:endCxn id="7" idx="0"/>
            </p:cNvCxnSpPr>
            <p:nvPr/>
          </p:nvCxnSpPr>
          <p:spPr bwMode="auto">
            <a:xfrm>
              <a:off x="1164560" y="6447109"/>
              <a:ext cx="137407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F66392F-A6CA-476B-899F-8FA2DC52BBD6}"/>
                </a:ext>
              </a:extLst>
            </p:cNvPr>
            <p:cNvSpPr/>
            <p:nvPr/>
          </p:nvSpPr>
          <p:spPr bwMode="auto">
            <a:xfrm>
              <a:off x="1334530" y="5609968"/>
              <a:ext cx="1050324" cy="780053"/>
            </a:xfrm>
            <a:custGeom>
              <a:avLst/>
              <a:gdLst>
                <a:gd name="connsiteX0" fmla="*/ 321275 w 1050324"/>
                <a:gd name="connsiteY0" fmla="*/ 0 h 780053"/>
                <a:gd name="connsiteX1" fmla="*/ 271848 w 1050324"/>
                <a:gd name="connsiteY1" fmla="*/ 61783 h 780053"/>
                <a:gd name="connsiteX2" fmla="*/ 247135 w 1050324"/>
                <a:gd name="connsiteY2" fmla="*/ 111210 h 780053"/>
                <a:gd name="connsiteX3" fmla="*/ 222421 w 1050324"/>
                <a:gd name="connsiteY3" fmla="*/ 148281 h 780053"/>
                <a:gd name="connsiteX4" fmla="*/ 172994 w 1050324"/>
                <a:gd name="connsiteY4" fmla="*/ 234778 h 780053"/>
                <a:gd name="connsiteX5" fmla="*/ 123567 w 1050324"/>
                <a:gd name="connsiteY5" fmla="*/ 383059 h 780053"/>
                <a:gd name="connsiteX6" fmla="*/ 111211 w 1050324"/>
                <a:gd name="connsiteY6" fmla="*/ 420129 h 780053"/>
                <a:gd name="connsiteX7" fmla="*/ 61784 w 1050324"/>
                <a:gd name="connsiteY7" fmla="*/ 531340 h 780053"/>
                <a:gd name="connsiteX8" fmla="*/ 49427 w 1050324"/>
                <a:gd name="connsiteY8" fmla="*/ 568410 h 780053"/>
                <a:gd name="connsiteX9" fmla="*/ 0 w 1050324"/>
                <a:gd name="connsiteY9" fmla="*/ 642551 h 780053"/>
                <a:gd name="connsiteX10" fmla="*/ 12356 w 1050324"/>
                <a:gd name="connsiteY10" fmla="*/ 704335 h 780053"/>
                <a:gd name="connsiteX11" fmla="*/ 61784 w 1050324"/>
                <a:gd name="connsiteY11" fmla="*/ 766118 h 780053"/>
                <a:gd name="connsiteX12" fmla="*/ 197708 w 1050324"/>
                <a:gd name="connsiteY12" fmla="*/ 778475 h 780053"/>
                <a:gd name="connsiteX13" fmla="*/ 1050324 w 1050324"/>
                <a:gd name="connsiteY13" fmla="*/ 778475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24" h="780053">
                  <a:moveTo>
                    <a:pt x="321275" y="0"/>
                  </a:moveTo>
                  <a:cubicBezTo>
                    <a:pt x="304799" y="20594"/>
                    <a:pt x="286478" y="39839"/>
                    <a:pt x="271848" y="61783"/>
                  </a:cubicBezTo>
                  <a:cubicBezTo>
                    <a:pt x="261630" y="77110"/>
                    <a:pt x="256274" y="95217"/>
                    <a:pt x="247135" y="111210"/>
                  </a:cubicBezTo>
                  <a:cubicBezTo>
                    <a:pt x="239767" y="124105"/>
                    <a:pt x="229789" y="135386"/>
                    <a:pt x="222421" y="148281"/>
                  </a:cubicBezTo>
                  <a:cubicBezTo>
                    <a:pt x="159716" y="258016"/>
                    <a:pt x="233202" y="144469"/>
                    <a:pt x="172994" y="234778"/>
                  </a:cubicBezTo>
                  <a:lnTo>
                    <a:pt x="123567" y="383059"/>
                  </a:lnTo>
                  <a:cubicBezTo>
                    <a:pt x="119448" y="395416"/>
                    <a:pt x="118436" y="409292"/>
                    <a:pt x="111211" y="420129"/>
                  </a:cubicBezTo>
                  <a:cubicBezTo>
                    <a:pt x="72047" y="478876"/>
                    <a:pt x="91194" y="443110"/>
                    <a:pt x="61784" y="531340"/>
                  </a:cubicBezTo>
                  <a:cubicBezTo>
                    <a:pt x="57665" y="543697"/>
                    <a:pt x="56652" y="557572"/>
                    <a:pt x="49427" y="568410"/>
                  </a:cubicBezTo>
                  <a:lnTo>
                    <a:pt x="0" y="642551"/>
                  </a:lnTo>
                  <a:cubicBezTo>
                    <a:pt x="4119" y="663146"/>
                    <a:pt x="7262" y="683960"/>
                    <a:pt x="12356" y="704335"/>
                  </a:cubicBezTo>
                  <a:cubicBezTo>
                    <a:pt x="19883" y="734445"/>
                    <a:pt x="24737" y="758179"/>
                    <a:pt x="61784" y="766118"/>
                  </a:cubicBezTo>
                  <a:cubicBezTo>
                    <a:pt x="106269" y="775650"/>
                    <a:pt x="152217" y="777906"/>
                    <a:pt x="197708" y="778475"/>
                  </a:cubicBezTo>
                  <a:cubicBezTo>
                    <a:pt x="481891" y="782027"/>
                    <a:pt x="766119" y="778475"/>
                    <a:pt x="1050324" y="778475"/>
                  </a:cubicBez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D59F06-E15E-4324-9FE7-5C270D7A4B8C}"/>
                </a:ext>
              </a:extLst>
            </p:cNvPr>
            <p:cNvSpPr txBox="1"/>
            <p:nvPr/>
          </p:nvSpPr>
          <p:spPr>
            <a:xfrm rot="18953134">
              <a:off x="1598609" y="5882997"/>
              <a:ext cx="403597" cy="19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S1'-U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0A8D4C-6489-43C0-A56D-0534DE7433E2}"/>
                </a:ext>
              </a:extLst>
            </p:cNvPr>
            <p:cNvSpPr txBox="1"/>
            <p:nvPr/>
          </p:nvSpPr>
          <p:spPr>
            <a:xfrm rot="18032023">
              <a:off x="1461548" y="5694525"/>
              <a:ext cx="386829" cy="202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S1'-C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DFDF62-8572-4B54-A19E-BA00823A746A}"/>
              </a:ext>
            </a:extLst>
          </p:cNvPr>
          <p:cNvGrpSpPr/>
          <p:nvPr/>
        </p:nvGrpSpPr>
        <p:grpSpPr>
          <a:xfrm>
            <a:off x="4032591" y="3171670"/>
            <a:ext cx="3231423" cy="2074432"/>
            <a:chOff x="3845054" y="5141207"/>
            <a:chExt cx="2520752" cy="158353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26F5141-2395-40D2-A709-F776DC24419F}"/>
                </a:ext>
              </a:extLst>
            </p:cNvPr>
            <p:cNvSpPr/>
            <p:nvPr/>
          </p:nvSpPr>
          <p:spPr bwMode="auto">
            <a:xfrm>
              <a:off x="5242178" y="6159996"/>
              <a:ext cx="1123628" cy="564747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547EB8-E419-42B3-A150-EC6EF4A51E32}"/>
                </a:ext>
              </a:extLst>
            </p:cNvPr>
            <p:cNvSpPr txBox="1"/>
            <p:nvPr/>
          </p:nvSpPr>
          <p:spPr>
            <a:xfrm>
              <a:off x="5610320" y="6430968"/>
              <a:ext cx="316617" cy="211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NR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A7824D-FF4B-4265-9B8A-85CF08DBA1C8}"/>
                </a:ext>
              </a:extLst>
            </p:cNvPr>
            <p:cNvSpPr/>
            <p:nvPr/>
          </p:nvSpPr>
          <p:spPr bwMode="auto">
            <a:xfrm>
              <a:off x="3845054" y="6159996"/>
              <a:ext cx="1123628" cy="56474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39BA42AE-106C-46A4-8068-47529CFEA14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157188" y="5776230"/>
              <a:ext cx="507543" cy="656397"/>
            </a:xfrm>
            <a:custGeom>
              <a:avLst/>
              <a:gdLst>
                <a:gd name="T0" fmla="*/ 2147483647 w 363"/>
                <a:gd name="T1" fmla="*/ 2147483647 h 447"/>
                <a:gd name="T2" fmla="*/ 2147483647 w 363"/>
                <a:gd name="T3" fmla="*/ 2147483647 h 447"/>
                <a:gd name="T4" fmla="*/ 2147483647 w 363"/>
                <a:gd name="T5" fmla="*/ 2147483647 h 447"/>
                <a:gd name="T6" fmla="*/ 2147483647 w 363"/>
                <a:gd name="T7" fmla="*/ 2147483647 h 447"/>
                <a:gd name="T8" fmla="*/ 2147483647 w 363"/>
                <a:gd name="T9" fmla="*/ 2147483647 h 447"/>
                <a:gd name="T10" fmla="*/ 2147483647 w 363"/>
                <a:gd name="T11" fmla="*/ 2147483647 h 447"/>
                <a:gd name="T12" fmla="*/ 2147483647 w 363"/>
                <a:gd name="T13" fmla="*/ 2147483647 h 447"/>
                <a:gd name="T14" fmla="*/ 2147483647 w 363"/>
                <a:gd name="T15" fmla="*/ 2147483647 h 447"/>
                <a:gd name="T16" fmla="*/ 2147483647 w 363"/>
                <a:gd name="T17" fmla="*/ 2147483647 h 447"/>
                <a:gd name="T18" fmla="*/ 2147483647 w 363"/>
                <a:gd name="T19" fmla="*/ 2147483647 h 447"/>
                <a:gd name="T20" fmla="*/ 2147483647 w 363"/>
                <a:gd name="T21" fmla="*/ 2147483647 h 447"/>
                <a:gd name="T22" fmla="*/ 2147483647 w 363"/>
                <a:gd name="T23" fmla="*/ 2147483647 h 447"/>
                <a:gd name="T24" fmla="*/ 2147483647 w 363"/>
                <a:gd name="T25" fmla="*/ 2147483647 h 447"/>
                <a:gd name="T26" fmla="*/ 2147483647 w 363"/>
                <a:gd name="T27" fmla="*/ 2147483647 h 447"/>
                <a:gd name="T28" fmla="*/ 2147483647 w 363"/>
                <a:gd name="T29" fmla="*/ 2147483647 h 447"/>
                <a:gd name="T30" fmla="*/ 2147483647 w 363"/>
                <a:gd name="T31" fmla="*/ 2147483647 h 447"/>
                <a:gd name="T32" fmla="*/ 2147483647 w 363"/>
                <a:gd name="T33" fmla="*/ 2147483647 h 447"/>
                <a:gd name="T34" fmla="*/ 2147483647 w 363"/>
                <a:gd name="T35" fmla="*/ 2147483647 h 447"/>
                <a:gd name="T36" fmla="*/ 2147483647 w 363"/>
                <a:gd name="T37" fmla="*/ 2147483647 h 447"/>
                <a:gd name="T38" fmla="*/ 2147483647 w 363"/>
                <a:gd name="T39" fmla="*/ 2147483647 h 447"/>
                <a:gd name="T40" fmla="*/ 2147483647 w 363"/>
                <a:gd name="T41" fmla="*/ 2147483647 h 447"/>
                <a:gd name="T42" fmla="*/ 0 w 363"/>
                <a:gd name="T43" fmla="*/ 2147483647 h 447"/>
                <a:gd name="T44" fmla="*/ 0 w 363"/>
                <a:gd name="T45" fmla="*/ 2147483647 h 447"/>
                <a:gd name="T46" fmla="*/ 2147483647 w 363"/>
                <a:gd name="T47" fmla="*/ 2147483647 h 447"/>
                <a:gd name="T48" fmla="*/ 2147483647 w 363"/>
                <a:gd name="T49" fmla="*/ 2147483647 h 447"/>
                <a:gd name="T50" fmla="*/ 2147483647 w 363"/>
                <a:gd name="T51" fmla="*/ 2147483647 h 447"/>
                <a:gd name="T52" fmla="*/ 2147483647 w 363"/>
                <a:gd name="T53" fmla="*/ 2147483647 h 447"/>
                <a:gd name="T54" fmla="*/ 2147483647 w 363"/>
                <a:gd name="T55" fmla="*/ 2147483647 h 447"/>
                <a:gd name="T56" fmla="*/ 2147483647 w 363"/>
                <a:gd name="T57" fmla="*/ 2147483647 h 447"/>
                <a:gd name="T58" fmla="*/ 2147483647 w 363"/>
                <a:gd name="T59" fmla="*/ 2147483647 h 447"/>
                <a:gd name="T60" fmla="*/ 2147483647 w 363"/>
                <a:gd name="T61" fmla="*/ 2147483647 h 447"/>
                <a:gd name="T62" fmla="*/ 2147483647 w 363"/>
                <a:gd name="T63" fmla="*/ 2147483647 h 447"/>
                <a:gd name="T64" fmla="*/ 2147483647 w 363"/>
                <a:gd name="T65" fmla="*/ 2147483647 h 447"/>
                <a:gd name="T66" fmla="*/ 2147483647 w 363"/>
                <a:gd name="T67" fmla="*/ 2147483647 h 447"/>
                <a:gd name="T68" fmla="*/ 2147483647 w 363"/>
                <a:gd name="T69" fmla="*/ 2147483647 h 447"/>
                <a:gd name="T70" fmla="*/ 2147483647 w 363"/>
                <a:gd name="T71" fmla="*/ 2147483647 h 447"/>
                <a:gd name="T72" fmla="*/ 2147483647 w 363"/>
                <a:gd name="T73" fmla="*/ 2147483647 h 447"/>
                <a:gd name="T74" fmla="*/ 2147483647 w 363"/>
                <a:gd name="T75" fmla="*/ 2147483647 h 447"/>
                <a:gd name="T76" fmla="*/ 2147483647 w 363"/>
                <a:gd name="T77" fmla="*/ 2147483647 h 447"/>
                <a:gd name="T78" fmla="*/ 2147483647 w 363"/>
                <a:gd name="T79" fmla="*/ 2147483647 h 447"/>
                <a:gd name="T80" fmla="*/ 2147483647 w 363"/>
                <a:gd name="T81" fmla="*/ 2147483647 h 447"/>
                <a:gd name="T82" fmla="*/ 2147483647 w 363"/>
                <a:gd name="T83" fmla="*/ 2147483647 h 447"/>
                <a:gd name="T84" fmla="*/ 2147483647 w 363"/>
                <a:gd name="T85" fmla="*/ 2147483647 h 447"/>
                <a:gd name="T86" fmla="*/ 2147483647 w 363"/>
                <a:gd name="T87" fmla="*/ 2147483647 h 447"/>
                <a:gd name="T88" fmla="*/ 2147483647 w 363"/>
                <a:gd name="T89" fmla="*/ 2147483647 h 447"/>
                <a:gd name="T90" fmla="*/ 2147483647 w 363"/>
                <a:gd name="T91" fmla="*/ 2147483647 h 447"/>
                <a:gd name="T92" fmla="*/ 2147483647 w 363"/>
                <a:gd name="T93" fmla="*/ 2147483647 h 447"/>
                <a:gd name="T94" fmla="*/ 2147483647 w 363"/>
                <a:gd name="T95" fmla="*/ 2147483647 h 447"/>
                <a:gd name="T96" fmla="*/ 2147483647 w 363"/>
                <a:gd name="T97" fmla="*/ 2147483647 h 447"/>
                <a:gd name="T98" fmla="*/ 2147483647 w 363"/>
                <a:gd name="T99" fmla="*/ 2147483647 h 4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3" h="447">
                  <a:moveTo>
                    <a:pt x="85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36"/>
                    <a:pt x="84" y="34"/>
                    <a:pt x="83" y="32"/>
                  </a:cubicBezTo>
                  <a:cubicBezTo>
                    <a:pt x="80" y="29"/>
                    <a:pt x="75" y="29"/>
                    <a:pt x="72" y="32"/>
                  </a:cubicBezTo>
                  <a:cubicBezTo>
                    <a:pt x="51" y="53"/>
                    <a:pt x="41" y="79"/>
                    <a:pt x="41" y="106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1" y="132"/>
                    <a:pt x="51" y="159"/>
                    <a:pt x="72" y="179"/>
                  </a:cubicBezTo>
                  <a:cubicBezTo>
                    <a:pt x="75" y="182"/>
                    <a:pt x="80" y="182"/>
                    <a:pt x="83" y="179"/>
                  </a:cubicBezTo>
                  <a:cubicBezTo>
                    <a:pt x="84" y="178"/>
                    <a:pt x="85" y="176"/>
                    <a:pt x="85" y="174"/>
                  </a:cubicBezTo>
                  <a:cubicBezTo>
                    <a:pt x="85" y="174"/>
                    <a:pt x="85" y="174"/>
                    <a:pt x="85" y="174"/>
                  </a:cubicBezTo>
                  <a:cubicBezTo>
                    <a:pt x="85" y="172"/>
                    <a:pt x="84" y="169"/>
                    <a:pt x="83" y="168"/>
                  </a:cubicBezTo>
                  <a:cubicBezTo>
                    <a:pt x="66" y="151"/>
                    <a:pt x="57" y="128"/>
                    <a:pt x="57" y="106"/>
                  </a:cubicBezTo>
                  <a:cubicBezTo>
                    <a:pt x="57" y="83"/>
                    <a:pt x="66" y="61"/>
                    <a:pt x="83" y="44"/>
                  </a:cubicBezTo>
                  <a:cubicBezTo>
                    <a:pt x="84" y="42"/>
                    <a:pt x="85" y="40"/>
                    <a:pt x="85" y="38"/>
                  </a:cubicBezTo>
                  <a:close/>
                  <a:moveTo>
                    <a:pt x="48" y="191"/>
                  </a:moveTo>
                  <a:cubicBezTo>
                    <a:pt x="48" y="191"/>
                    <a:pt x="47" y="191"/>
                    <a:pt x="47" y="190"/>
                  </a:cubicBezTo>
                  <a:cubicBezTo>
                    <a:pt x="45" y="188"/>
                    <a:pt x="44" y="186"/>
                    <a:pt x="42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1" y="182"/>
                    <a:pt x="40" y="181"/>
                    <a:pt x="39" y="180"/>
                  </a:cubicBezTo>
                  <a:cubicBezTo>
                    <a:pt x="33" y="171"/>
                    <a:pt x="28" y="162"/>
                    <a:pt x="24" y="152"/>
                  </a:cubicBezTo>
                  <a:cubicBezTo>
                    <a:pt x="24" y="151"/>
                    <a:pt x="23" y="149"/>
                    <a:pt x="23" y="148"/>
                  </a:cubicBezTo>
                  <a:cubicBezTo>
                    <a:pt x="22" y="147"/>
                    <a:pt x="22" y="147"/>
                    <a:pt x="22" y="146"/>
                  </a:cubicBezTo>
                  <a:cubicBezTo>
                    <a:pt x="22" y="145"/>
                    <a:pt x="21" y="143"/>
                    <a:pt x="21" y="142"/>
                  </a:cubicBezTo>
                  <a:cubicBezTo>
                    <a:pt x="21" y="141"/>
                    <a:pt x="20" y="141"/>
                    <a:pt x="20" y="140"/>
                  </a:cubicBezTo>
                  <a:cubicBezTo>
                    <a:pt x="20" y="139"/>
                    <a:pt x="20" y="137"/>
                    <a:pt x="19" y="136"/>
                  </a:cubicBezTo>
                  <a:cubicBezTo>
                    <a:pt x="19" y="135"/>
                    <a:pt x="19" y="135"/>
                    <a:pt x="19" y="134"/>
                  </a:cubicBezTo>
                  <a:cubicBezTo>
                    <a:pt x="18" y="133"/>
                    <a:pt x="18" y="131"/>
                    <a:pt x="18" y="130"/>
                  </a:cubicBezTo>
                  <a:cubicBezTo>
                    <a:pt x="18" y="129"/>
                    <a:pt x="18" y="128"/>
                    <a:pt x="17" y="127"/>
                  </a:cubicBezTo>
                  <a:cubicBezTo>
                    <a:pt x="17" y="126"/>
                    <a:pt x="17" y="125"/>
                    <a:pt x="17" y="124"/>
                  </a:cubicBezTo>
                  <a:cubicBezTo>
                    <a:pt x="17" y="123"/>
                    <a:pt x="17" y="122"/>
                    <a:pt x="17" y="121"/>
                  </a:cubicBezTo>
                  <a:cubicBezTo>
                    <a:pt x="16" y="120"/>
                    <a:pt x="16" y="119"/>
                    <a:pt x="16" y="118"/>
                  </a:cubicBezTo>
                  <a:cubicBezTo>
                    <a:pt x="16" y="117"/>
                    <a:pt x="16" y="116"/>
                    <a:pt x="16" y="114"/>
                  </a:cubicBezTo>
                  <a:cubicBezTo>
                    <a:pt x="16" y="113"/>
                    <a:pt x="16" y="113"/>
                    <a:pt x="16" y="112"/>
                  </a:cubicBezTo>
                  <a:cubicBezTo>
                    <a:pt x="16" y="110"/>
                    <a:pt x="16" y="108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4"/>
                    <a:pt x="16" y="102"/>
                    <a:pt x="16" y="100"/>
                  </a:cubicBezTo>
                  <a:cubicBezTo>
                    <a:pt x="16" y="99"/>
                    <a:pt x="16" y="98"/>
                    <a:pt x="16" y="97"/>
                  </a:cubicBezTo>
                  <a:cubicBezTo>
                    <a:pt x="16" y="96"/>
                    <a:pt x="16" y="95"/>
                    <a:pt x="16" y="93"/>
                  </a:cubicBezTo>
                  <a:cubicBezTo>
                    <a:pt x="16" y="92"/>
                    <a:pt x="16" y="92"/>
                    <a:pt x="17" y="91"/>
                  </a:cubicBezTo>
                  <a:cubicBezTo>
                    <a:pt x="17" y="90"/>
                    <a:pt x="17" y="88"/>
                    <a:pt x="17" y="87"/>
                  </a:cubicBezTo>
                  <a:cubicBezTo>
                    <a:pt x="17" y="86"/>
                    <a:pt x="17" y="85"/>
                    <a:pt x="17" y="84"/>
                  </a:cubicBezTo>
                  <a:cubicBezTo>
                    <a:pt x="18" y="83"/>
                    <a:pt x="18" y="82"/>
                    <a:pt x="18" y="81"/>
                  </a:cubicBezTo>
                  <a:cubicBezTo>
                    <a:pt x="18" y="80"/>
                    <a:pt x="18" y="79"/>
                    <a:pt x="19" y="78"/>
                  </a:cubicBezTo>
                  <a:cubicBezTo>
                    <a:pt x="19" y="77"/>
                    <a:pt x="19" y="76"/>
                    <a:pt x="19" y="75"/>
                  </a:cubicBezTo>
                  <a:cubicBezTo>
                    <a:pt x="20" y="74"/>
                    <a:pt x="20" y="73"/>
                    <a:pt x="20" y="71"/>
                  </a:cubicBezTo>
                  <a:cubicBezTo>
                    <a:pt x="20" y="71"/>
                    <a:pt x="21" y="70"/>
                    <a:pt x="21" y="70"/>
                  </a:cubicBezTo>
                  <a:cubicBezTo>
                    <a:pt x="21" y="68"/>
                    <a:pt x="22" y="67"/>
                    <a:pt x="22" y="65"/>
                  </a:cubicBezTo>
                  <a:cubicBezTo>
                    <a:pt x="22" y="65"/>
                    <a:pt x="22" y="65"/>
                    <a:pt x="23" y="64"/>
                  </a:cubicBezTo>
                  <a:cubicBezTo>
                    <a:pt x="23" y="63"/>
                    <a:pt x="24" y="61"/>
                    <a:pt x="24" y="60"/>
                  </a:cubicBezTo>
                  <a:cubicBezTo>
                    <a:pt x="28" y="50"/>
                    <a:pt x="33" y="40"/>
                    <a:pt x="39" y="32"/>
                  </a:cubicBezTo>
                  <a:cubicBezTo>
                    <a:pt x="40" y="30"/>
                    <a:pt x="41" y="29"/>
                    <a:pt x="42" y="28"/>
                  </a:cubicBezTo>
                  <a:cubicBezTo>
                    <a:pt x="42" y="28"/>
                    <a:pt x="42" y="27"/>
                    <a:pt x="42" y="27"/>
                  </a:cubicBezTo>
                  <a:cubicBezTo>
                    <a:pt x="44" y="25"/>
                    <a:pt x="45" y="23"/>
                    <a:pt x="47" y="21"/>
                  </a:cubicBezTo>
                  <a:cubicBezTo>
                    <a:pt x="47" y="21"/>
                    <a:pt x="48" y="21"/>
                    <a:pt x="48" y="20"/>
                  </a:cubicBezTo>
                  <a:cubicBezTo>
                    <a:pt x="50" y="18"/>
                    <a:pt x="52" y="16"/>
                    <a:pt x="54" y="14"/>
                  </a:cubicBezTo>
                  <a:cubicBezTo>
                    <a:pt x="55" y="13"/>
                    <a:pt x="56" y="11"/>
                    <a:pt x="56" y="9"/>
                  </a:cubicBezTo>
                  <a:cubicBezTo>
                    <a:pt x="56" y="8"/>
                    <a:pt x="56" y="7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4" y="4"/>
                    <a:pt x="54" y="3"/>
                  </a:cubicBezTo>
                  <a:cubicBezTo>
                    <a:pt x="52" y="2"/>
                    <a:pt x="51" y="1"/>
                    <a:pt x="49" y="1"/>
                  </a:cubicBezTo>
                  <a:cubicBezTo>
                    <a:pt x="47" y="0"/>
                    <a:pt x="44" y="1"/>
                    <a:pt x="42" y="3"/>
                  </a:cubicBezTo>
                  <a:cubicBezTo>
                    <a:pt x="40" y="5"/>
                    <a:pt x="38" y="7"/>
                    <a:pt x="36" y="10"/>
                  </a:cubicBezTo>
                  <a:cubicBezTo>
                    <a:pt x="36" y="10"/>
                    <a:pt x="35" y="11"/>
                    <a:pt x="35" y="11"/>
                  </a:cubicBezTo>
                  <a:cubicBezTo>
                    <a:pt x="33" y="13"/>
                    <a:pt x="31" y="15"/>
                    <a:pt x="30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20"/>
                    <a:pt x="27" y="21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9" y="33"/>
                    <a:pt x="14" y="4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5"/>
                    <a:pt x="8" y="57"/>
                    <a:pt x="7" y="59"/>
                  </a:cubicBezTo>
                  <a:cubicBezTo>
                    <a:pt x="7" y="59"/>
                    <a:pt x="7" y="60"/>
                    <a:pt x="7" y="60"/>
                  </a:cubicBezTo>
                  <a:cubicBezTo>
                    <a:pt x="6" y="62"/>
                    <a:pt x="6" y="64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4" y="69"/>
                    <a:pt x="4" y="70"/>
                    <a:pt x="4" y="72"/>
                  </a:cubicBezTo>
                  <a:cubicBezTo>
                    <a:pt x="3" y="73"/>
                    <a:pt x="3" y="73"/>
                    <a:pt x="3" y="74"/>
                  </a:cubicBezTo>
                  <a:cubicBezTo>
                    <a:pt x="3" y="75"/>
                    <a:pt x="3" y="77"/>
                    <a:pt x="2" y="78"/>
                  </a:cubicBezTo>
                  <a:cubicBezTo>
                    <a:pt x="2" y="79"/>
                    <a:pt x="2" y="80"/>
                    <a:pt x="2" y="81"/>
                  </a:cubicBezTo>
                  <a:cubicBezTo>
                    <a:pt x="2" y="82"/>
                    <a:pt x="1" y="84"/>
                    <a:pt x="1" y="85"/>
                  </a:cubicBezTo>
                  <a:cubicBezTo>
                    <a:pt x="1" y="86"/>
                    <a:pt x="1" y="87"/>
                    <a:pt x="1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3"/>
                    <a:pt x="0" y="95"/>
                    <a:pt x="0" y="96"/>
                  </a:cubicBezTo>
                  <a:cubicBezTo>
                    <a:pt x="0" y="97"/>
                    <a:pt x="0" y="98"/>
                    <a:pt x="0" y="99"/>
                  </a:cubicBezTo>
                  <a:cubicBezTo>
                    <a:pt x="0" y="101"/>
                    <a:pt x="0" y="103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0" y="111"/>
                    <a:pt x="0" y="113"/>
                  </a:cubicBezTo>
                  <a:cubicBezTo>
                    <a:pt x="0" y="114"/>
                    <a:pt x="0" y="115"/>
                    <a:pt x="0" y="115"/>
                  </a:cubicBezTo>
                  <a:cubicBezTo>
                    <a:pt x="0" y="117"/>
                    <a:pt x="0" y="118"/>
                    <a:pt x="0" y="120"/>
                  </a:cubicBezTo>
                  <a:cubicBezTo>
                    <a:pt x="0" y="121"/>
                    <a:pt x="1" y="122"/>
                    <a:pt x="1" y="123"/>
                  </a:cubicBezTo>
                  <a:cubicBezTo>
                    <a:pt x="1" y="124"/>
                    <a:pt x="1" y="125"/>
                    <a:pt x="1" y="127"/>
                  </a:cubicBezTo>
                  <a:cubicBezTo>
                    <a:pt x="1" y="128"/>
                    <a:pt x="2" y="129"/>
                    <a:pt x="2" y="130"/>
                  </a:cubicBezTo>
                  <a:cubicBezTo>
                    <a:pt x="2" y="131"/>
                    <a:pt x="2" y="132"/>
                    <a:pt x="2" y="133"/>
                  </a:cubicBezTo>
                  <a:cubicBezTo>
                    <a:pt x="3" y="135"/>
                    <a:pt x="3" y="136"/>
                    <a:pt x="3" y="138"/>
                  </a:cubicBezTo>
                  <a:cubicBezTo>
                    <a:pt x="3" y="138"/>
                    <a:pt x="3" y="139"/>
                    <a:pt x="4" y="140"/>
                  </a:cubicBezTo>
                  <a:cubicBezTo>
                    <a:pt x="4" y="141"/>
                    <a:pt x="4" y="143"/>
                    <a:pt x="5" y="145"/>
                  </a:cubicBezTo>
                  <a:cubicBezTo>
                    <a:pt x="5" y="145"/>
                    <a:pt x="5" y="146"/>
                    <a:pt x="5" y="146"/>
                  </a:cubicBezTo>
                  <a:cubicBezTo>
                    <a:pt x="6" y="148"/>
                    <a:pt x="6" y="150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8" y="154"/>
                    <a:pt x="9" y="156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4" y="169"/>
                    <a:pt x="19" y="179"/>
                    <a:pt x="25" y="188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5" y="189"/>
                    <a:pt x="26" y="189"/>
                  </a:cubicBezTo>
                  <a:cubicBezTo>
                    <a:pt x="27" y="190"/>
                    <a:pt x="28" y="192"/>
                    <a:pt x="29" y="193"/>
                  </a:cubicBezTo>
                  <a:cubicBezTo>
                    <a:pt x="29" y="193"/>
                    <a:pt x="29" y="194"/>
                    <a:pt x="29" y="194"/>
                  </a:cubicBezTo>
                  <a:cubicBezTo>
                    <a:pt x="29" y="194"/>
                    <a:pt x="29" y="194"/>
                    <a:pt x="30" y="194"/>
                  </a:cubicBezTo>
                  <a:cubicBezTo>
                    <a:pt x="31" y="196"/>
                    <a:pt x="33" y="198"/>
                    <a:pt x="35" y="201"/>
                  </a:cubicBezTo>
                  <a:cubicBezTo>
                    <a:pt x="35" y="201"/>
                    <a:pt x="36" y="201"/>
                    <a:pt x="36" y="202"/>
                  </a:cubicBezTo>
                  <a:cubicBezTo>
                    <a:pt x="38" y="204"/>
                    <a:pt x="40" y="206"/>
                    <a:pt x="42" y="209"/>
                  </a:cubicBezTo>
                  <a:cubicBezTo>
                    <a:pt x="44" y="211"/>
                    <a:pt x="47" y="211"/>
                    <a:pt x="49" y="211"/>
                  </a:cubicBezTo>
                  <a:cubicBezTo>
                    <a:pt x="51" y="211"/>
                    <a:pt x="52" y="210"/>
                    <a:pt x="54" y="209"/>
                  </a:cubicBezTo>
                  <a:cubicBezTo>
                    <a:pt x="54" y="208"/>
                    <a:pt x="55" y="207"/>
                    <a:pt x="55" y="206"/>
                  </a:cubicBezTo>
                  <a:cubicBezTo>
                    <a:pt x="55" y="206"/>
                    <a:pt x="55" y="206"/>
                    <a:pt x="55" y="206"/>
                  </a:cubicBezTo>
                  <a:cubicBezTo>
                    <a:pt x="55" y="206"/>
                    <a:pt x="55" y="206"/>
                    <a:pt x="56" y="205"/>
                  </a:cubicBezTo>
                  <a:cubicBezTo>
                    <a:pt x="56" y="205"/>
                    <a:pt x="56" y="204"/>
                    <a:pt x="56" y="203"/>
                  </a:cubicBezTo>
                  <a:cubicBezTo>
                    <a:pt x="56" y="201"/>
                    <a:pt x="55" y="199"/>
                    <a:pt x="54" y="197"/>
                  </a:cubicBezTo>
                  <a:cubicBezTo>
                    <a:pt x="52" y="195"/>
                    <a:pt x="50" y="193"/>
                    <a:pt x="48" y="191"/>
                  </a:cubicBezTo>
                  <a:close/>
                  <a:moveTo>
                    <a:pt x="207" y="60"/>
                  </a:moveTo>
                  <a:cubicBezTo>
                    <a:pt x="158" y="60"/>
                    <a:pt x="158" y="60"/>
                    <a:pt x="158" y="60"/>
                  </a:cubicBezTo>
                  <a:cubicBezTo>
                    <a:pt x="147" y="60"/>
                    <a:pt x="138" y="69"/>
                    <a:pt x="138" y="80"/>
                  </a:cubicBezTo>
                  <a:cubicBezTo>
                    <a:pt x="138" y="439"/>
                    <a:pt x="138" y="439"/>
                    <a:pt x="138" y="439"/>
                  </a:cubicBezTo>
                  <a:cubicBezTo>
                    <a:pt x="138" y="443"/>
                    <a:pt x="142" y="447"/>
                    <a:pt x="146" y="447"/>
                  </a:cubicBezTo>
                  <a:cubicBezTo>
                    <a:pt x="151" y="447"/>
                    <a:pt x="154" y="443"/>
                    <a:pt x="154" y="439"/>
                  </a:cubicBezTo>
                  <a:cubicBezTo>
                    <a:pt x="154" y="420"/>
                    <a:pt x="154" y="420"/>
                    <a:pt x="154" y="420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1" y="439"/>
                    <a:pt x="211" y="439"/>
                    <a:pt x="211" y="439"/>
                  </a:cubicBezTo>
                  <a:cubicBezTo>
                    <a:pt x="211" y="443"/>
                    <a:pt x="215" y="447"/>
                    <a:pt x="219" y="447"/>
                  </a:cubicBezTo>
                  <a:cubicBezTo>
                    <a:pt x="223" y="447"/>
                    <a:pt x="227" y="443"/>
                    <a:pt x="227" y="439"/>
                  </a:cubicBezTo>
                  <a:cubicBezTo>
                    <a:pt x="227" y="80"/>
                    <a:pt x="227" y="80"/>
                    <a:pt x="227" y="80"/>
                  </a:cubicBezTo>
                  <a:cubicBezTo>
                    <a:pt x="227" y="69"/>
                    <a:pt x="218" y="60"/>
                    <a:pt x="207" y="60"/>
                  </a:cubicBezTo>
                  <a:close/>
                  <a:moveTo>
                    <a:pt x="154" y="80"/>
                  </a:moveTo>
                  <a:cubicBezTo>
                    <a:pt x="154" y="78"/>
                    <a:pt x="156" y="76"/>
                    <a:pt x="15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54" y="120"/>
                    <a:pt x="154" y="120"/>
                    <a:pt x="154" y="120"/>
                  </a:cubicBezTo>
                  <a:lnTo>
                    <a:pt x="154" y="80"/>
                  </a:lnTo>
                  <a:close/>
                  <a:moveTo>
                    <a:pt x="154" y="155"/>
                  </a:moveTo>
                  <a:cubicBezTo>
                    <a:pt x="207" y="207"/>
                    <a:pt x="207" y="207"/>
                    <a:pt x="207" y="207"/>
                  </a:cubicBezTo>
                  <a:cubicBezTo>
                    <a:pt x="154" y="260"/>
                    <a:pt x="154" y="260"/>
                    <a:pt x="154" y="260"/>
                  </a:cubicBezTo>
                  <a:lnTo>
                    <a:pt x="154" y="155"/>
                  </a:lnTo>
                  <a:close/>
                  <a:moveTo>
                    <a:pt x="154" y="397"/>
                  </a:moveTo>
                  <a:cubicBezTo>
                    <a:pt x="154" y="294"/>
                    <a:pt x="154" y="294"/>
                    <a:pt x="154" y="294"/>
                  </a:cubicBezTo>
                  <a:cubicBezTo>
                    <a:pt x="206" y="346"/>
                    <a:pt x="206" y="346"/>
                    <a:pt x="206" y="346"/>
                  </a:cubicBezTo>
                  <a:lnTo>
                    <a:pt x="154" y="397"/>
                  </a:lnTo>
                  <a:close/>
                  <a:moveTo>
                    <a:pt x="211" y="328"/>
                  </a:moveTo>
                  <a:cubicBezTo>
                    <a:pt x="160" y="277"/>
                    <a:pt x="160" y="277"/>
                    <a:pt x="160" y="277"/>
                  </a:cubicBezTo>
                  <a:cubicBezTo>
                    <a:pt x="211" y="226"/>
                    <a:pt x="211" y="226"/>
                    <a:pt x="211" y="226"/>
                  </a:cubicBezTo>
                  <a:lnTo>
                    <a:pt x="211" y="328"/>
                  </a:lnTo>
                  <a:close/>
                  <a:moveTo>
                    <a:pt x="211" y="189"/>
                  </a:moveTo>
                  <a:cubicBezTo>
                    <a:pt x="159" y="137"/>
                    <a:pt x="159" y="137"/>
                    <a:pt x="159" y="137"/>
                  </a:cubicBezTo>
                  <a:cubicBezTo>
                    <a:pt x="211" y="86"/>
                    <a:pt x="211" y="86"/>
                    <a:pt x="211" y="86"/>
                  </a:cubicBezTo>
                  <a:lnTo>
                    <a:pt x="211" y="189"/>
                  </a:lnTo>
                  <a:close/>
                  <a:moveTo>
                    <a:pt x="107" y="58"/>
                  </a:moveTo>
                  <a:cubicBezTo>
                    <a:pt x="103" y="58"/>
                    <a:pt x="99" y="62"/>
                    <a:pt x="99" y="66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9" y="148"/>
                    <a:pt x="103" y="152"/>
                    <a:pt x="107" y="152"/>
                  </a:cubicBezTo>
                  <a:cubicBezTo>
                    <a:pt x="111" y="152"/>
                    <a:pt x="115" y="148"/>
                    <a:pt x="115" y="144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2"/>
                    <a:pt x="111" y="58"/>
                    <a:pt x="107" y="58"/>
                  </a:cubicBezTo>
                  <a:close/>
                  <a:moveTo>
                    <a:pt x="320" y="28"/>
                  </a:moveTo>
                  <a:cubicBezTo>
                    <a:pt x="322" y="29"/>
                    <a:pt x="323" y="31"/>
                    <a:pt x="324" y="33"/>
                  </a:cubicBezTo>
                  <a:cubicBezTo>
                    <a:pt x="327" y="36"/>
                    <a:pt x="332" y="37"/>
                    <a:pt x="335" y="35"/>
                  </a:cubicBezTo>
                  <a:cubicBezTo>
                    <a:pt x="339" y="32"/>
                    <a:pt x="340" y="27"/>
                    <a:pt x="337" y="23"/>
                  </a:cubicBezTo>
                  <a:cubicBezTo>
                    <a:pt x="336" y="22"/>
                    <a:pt x="335" y="20"/>
                    <a:pt x="333" y="18"/>
                  </a:cubicBezTo>
                  <a:cubicBezTo>
                    <a:pt x="329" y="13"/>
                    <a:pt x="325" y="8"/>
                    <a:pt x="320" y="3"/>
                  </a:cubicBezTo>
                  <a:cubicBezTo>
                    <a:pt x="317" y="0"/>
                    <a:pt x="312" y="0"/>
                    <a:pt x="309" y="3"/>
                  </a:cubicBezTo>
                  <a:cubicBezTo>
                    <a:pt x="307" y="4"/>
                    <a:pt x="306" y="7"/>
                    <a:pt x="306" y="9"/>
                  </a:cubicBezTo>
                  <a:cubicBezTo>
                    <a:pt x="306" y="11"/>
                    <a:pt x="307" y="13"/>
                    <a:pt x="309" y="14"/>
                  </a:cubicBezTo>
                  <a:cubicBezTo>
                    <a:pt x="313" y="18"/>
                    <a:pt x="317" y="23"/>
                    <a:pt x="320" y="28"/>
                  </a:cubicBezTo>
                  <a:close/>
                  <a:moveTo>
                    <a:pt x="257" y="59"/>
                  </a:moveTo>
                  <a:cubicBezTo>
                    <a:pt x="252" y="59"/>
                    <a:pt x="249" y="63"/>
                    <a:pt x="249" y="67"/>
                  </a:cubicBezTo>
                  <a:cubicBezTo>
                    <a:pt x="249" y="145"/>
                    <a:pt x="249" y="145"/>
                    <a:pt x="249" y="145"/>
                  </a:cubicBezTo>
                  <a:cubicBezTo>
                    <a:pt x="249" y="149"/>
                    <a:pt x="252" y="153"/>
                    <a:pt x="257" y="153"/>
                  </a:cubicBezTo>
                  <a:cubicBezTo>
                    <a:pt x="261" y="153"/>
                    <a:pt x="265" y="149"/>
                    <a:pt x="265" y="145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3"/>
                    <a:pt x="261" y="59"/>
                    <a:pt x="257" y="59"/>
                  </a:cubicBezTo>
                  <a:close/>
                  <a:moveTo>
                    <a:pt x="291" y="32"/>
                  </a:moveTo>
                  <a:cubicBezTo>
                    <a:pt x="288" y="29"/>
                    <a:pt x="283" y="29"/>
                    <a:pt x="279" y="32"/>
                  </a:cubicBezTo>
                  <a:cubicBezTo>
                    <a:pt x="278" y="34"/>
                    <a:pt x="277" y="36"/>
                    <a:pt x="277" y="38"/>
                  </a:cubicBezTo>
                  <a:cubicBezTo>
                    <a:pt x="277" y="40"/>
                    <a:pt x="278" y="42"/>
                    <a:pt x="279" y="44"/>
                  </a:cubicBezTo>
                  <a:cubicBezTo>
                    <a:pt x="297" y="61"/>
                    <a:pt x="305" y="83"/>
                    <a:pt x="305" y="106"/>
                  </a:cubicBezTo>
                  <a:cubicBezTo>
                    <a:pt x="305" y="128"/>
                    <a:pt x="297" y="151"/>
                    <a:pt x="279" y="168"/>
                  </a:cubicBezTo>
                  <a:cubicBezTo>
                    <a:pt x="279" y="168"/>
                    <a:pt x="279" y="168"/>
                    <a:pt x="279" y="168"/>
                  </a:cubicBezTo>
                  <a:cubicBezTo>
                    <a:pt x="276" y="171"/>
                    <a:pt x="276" y="176"/>
                    <a:pt x="279" y="179"/>
                  </a:cubicBezTo>
                  <a:cubicBezTo>
                    <a:pt x="283" y="182"/>
                    <a:pt x="288" y="182"/>
                    <a:pt x="291" y="179"/>
                  </a:cubicBezTo>
                  <a:cubicBezTo>
                    <a:pt x="311" y="159"/>
                    <a:pt x="321" y="132"/>
                    <a:pt x="321" y="106"/>
                  </a:cubicBezTo>
                  <a:cubicBezTo>
                    <a:pt x="321" y="79"/>
                    <a:pt x="311" y="53"/>
                    <a:pt x="291" y="32"/>
                  </a:cubicBezTo>
                  <a:close/>
                  <a:moveTo>
                    <a:pt x="353" y="53"/>
                  </a:moveTo>
                  <a:cubicBezTo>
                    <a:pt x="351" y="49"/>
                    <a:pt x="347" y="47"/>
                    <a:pt x="343" y="49"/>
                  </a:cubicBezTo>
                  <a:cubicBezTo>
                    <a:pt x="338" y="50"/>
                    <a:pt x="336" y="55"/>
                    <a:pt x="338" y="59"/>
                  </a:cubicBezTo>
                  <a:cubicBezTo>
                    <a:pt x="344" y="74"/>
                    <a:pt x="347" y="90"/>
                    <a:pt x="347" y="106"/>
                  </a:cubicBezTo>
                  <a:cubicBezTo>
                    <a:pt x="347" y="140"/>
                    <a:pt x="333" y="173"/>
                    <a:pt x="309" y="197"/>
                  </a:cubicBezTo>
                  <a:cubicBezTo>
                    <a:pt x="307" y="199"/>
                    <a:pt x="306" y="201"/>
                    <a:pt x="306" y="203"/>
                  </a:cubicBezTo>
                  <a:cubicBezTo>
                    <a:pt x="306" y="205"/>
                    <a:pt x="307" y="207"/>
                    <a:pt x="309" y="209"/>
                  </a:cubicBezTo>
                  <a:cubicBezTo>
                    <a:pt x="312" y="212"/>
                    <a:pt x="317" y="212"/>
                    <a:pt x="320" y="209"/>
                  </a:cubicBezTo>
                  <a:cubicBezTo>
                    <a:pt x="348" y="181"/>
                    <a:pt x="363" y="145"/>
                    <a:pt x="363" y="106"/>
                  </a:cubicBezTo>
                  <a:cubicBezTo>
                    <a:pt x="363" y="88"/>
                    <a:pt x="359" y="70"/>
                    <a:pt x="353" y="5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7EFB11-8108-4B10-91EA-3F621864977F}"/>
                </a:ext>
              </a:extLst>
            </p:cNvPr>
            <p:cNvSpPr txBox="1"/>
            <p:nvPr/>
          </p:nvSpPr>
          <p:spPr>
            <a:xfrm>
              <a:off x="4213196" y="6430968"/>
              <a:ext cx="355231" cy="211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LTE</a:t>
              </a:r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746159A0-44C4-47D7-A870-96B4711A732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541855" y="5776231"/>
              <a:ext cx="507543" cy="656397"/>
            </a:xfrm>
            <a:custGeom>
              <a:avLst/>
              <a:gdLst>
                <a:gd name="T0" fmla="*/ 2147483647 w 363"/>
                <a:gd name="T1" fmla="*/ 2147483647 h 447"/>
                <a:gd name="T2" fmla="*/ 2147483647 w 363"/>
                <a:gd name="T3" fmla="*/ 2147483647 h 447"/>
                <a:gd name="T4" fmla="*/ 2147483647 w 363"/>
                <a:gd name="T5" fmla="*/ 2147483647 h 447"/>
                <a:gd name="T6" fmla="*/ 2147483647 w 363"/>
                <a:gd name="T7" fmla="*/ 2147483647 h 447"/>
                <a:gd name="T8" fmla="*/ 2147483647 w 363"/>
                <a:gd name="T9" fmla="*/ 2147483647 h 447"/>
                <a:gd name="T10" fmla="*/ 2147483647 w 363"/>
                <a:gd name="T11" fmla="*/ 2147483647 h 447"/>
                <a:gd name="T12" fmla="*/ 2147483647 w 363"/>
                <a:gd name="T13" fmla="*/ 2147483647 h 447"/>
                <a:gd name="T14" fmla="*/ 2147483647 w 363"/>
                <a:gd name="T15" fmla="*/ 2147483647 h 447"/>
                <a:gd name="T16" fmla="*/ 2147483647 w 363"/>
                <a:gd name="T17" fmla="*/ 2147483647 h 447"/>
                <a:gd name="T18" fmla="*/ 2147483647 w 363"/>
                <a:gd name="T19" fmla="*/ 2147483647 h 447"/>
                <a:gd name="T20" fmla="*/ 2147483647 w 363"/>
                <a:gd name="T21" fmla="*/ 2147483647 h 447"/>
                <a:gd name="T22" fmla="*/ 2147483647 w 363"/>
                <a:gd name="T23" fmla="*/ 2147483647 h 447"/>
                <a:gd name="T24" fmla="*/ 2147483647 w 363"/>
                <a:gd name="T25" fmla="*/ 2147483647 h 447"/>
                <a:gd name="T26" fmla="*/ 2147483647 w 363"/>
                <a:gd name="T27" fmla="*/ 2147483647 h 447"/>
                <a:gd name="T28" fmla="*/ 2147483647 w 363"/>
                <a:gd name="T29" fmla="*/ 2147483647 h 447"/>
                <a:gd name="T30" fmla="*/ 2147483647 w 363"/>
                <a:gd name="T31" fmla="*/ 2147483647 h 447"/>
                <a:gd name="T32" fmla="*/ 2147483647 w 363"/>
                <a:gd name="T33" fmla="*/ 2147483647 h 447"/>
                <a:gd name="T34" fmla="*/ 2147483647 w 363"/>
                <a:gd name="T35" fmla="*/ 2147483647 h 447"/>
                <a:gd name="T36" fmla="*/ 2147483647 w 363"/>
                <a:gd name="T37" fmla="*/ 2147483647 h 447"/>
                <a:gd name="T38" fmla="*/ 2147483647 w 363"/>
                <a:gd name="T39" fmla="*/ 2147483647 h 447"/>
                <a:gd name="T40" fmla="*/ 2147483647 w 363"/>
                <a:gd name="T41" fmla="*/ 2147483647 h 447"/>
                <a:gd name="T42" fmla="*/ 0 w 363"/>
                <a:gd name="T43" fmla="*/ 2147483647 h 447"/>
                <a:gd name="T44" fmla="*/ 0 w 363"/>
                <a:gd name="T45" fmla="*/ 2147483647 h 447"/>
                <a:gd name="T46" fmla="*/ 2147483647 w 363"/>
                <a:gd name="T47" fmla="*/ 2147483647 h 447"/>
                <a:gd name="T48" fmla="*/ 2147483647 w 363"/>
                <a:gd name="T49" fmla="*/ 2147483647 h 447"/>
                <a:gd name="T50" fmla="*/ 2147483647 w 363"/>
                <a:gd name="T51" fmla="*/ 2147483647 h 447"/>
                <a:gd name="T52" fmla="*/ 2147483647 w 363"/>
                <a:gd name="T53" fmla="*/ 2147483647 h 447"/>
                <a:gd name="T54" fmla="*/ 2147483647 w 363"/>
                <a:gd name="T55" fmla="*/ 2147483647 h 447"/>
                <a:gd name="T56" fmla="*/ 2147483647 w 363"/>
                <a:gd name="T57" fmla="*/ 2147483647 h 447"/>
                <a:gd name="T58" fmla="*/ 2147483647 w 363"/>
                <a:gd name="T59" fmla="*/ 2147483647 h 447"/>
                <a:gd name="T60" fmla="*/ 2147483647 w 363"/>
                <a:gd name="T61" fmla="*/ 2147483647 h 447"/>
                <a:gd name="T62" fmla="*/ 2147483647 w 363"/>
                <a:gd name="T63" fmla="*/ 2147483647 h 447"/>
                <a:gd name="T64" fmla="*/ 2147483647 w 363"/>
                <a:gd name="T65" fmla="*/ 2147483647 h 447"/>
                <a:gd name="T66" fmla="*/ 2147483647 w 363"/>
                <a:gd name="T67" fmla="*/ 2147483647 h 447"/>
                <a:gd name="T68" fmla="*/ 2147483647 w 363"/>
                <a:gd name="T69" fmla="*/ 2147483647 h 447"/>
                <a:gd name="T70" fmla="*/ 2147483647 w 363"/>
                <a:gd name="T71" fmla="*/ 2147483647 h 447"/>
                <a:gd name="T72" fmla="*/ 2147483647 w 363"/>
                <a:gd name="T73" fmla="*/ 2147483647 h 447"/>
                <a:gd name="T74" fmla="*/ 2147483647 w 363"/>
                <a:gd name="T75" fmla="*/ 2147483647 h 447"/>
                <a:gd name="T76" fmla="*/ 2147483647 w 363"/>
                <a:gd name="T77" fmla="*/ 2147483647 h 447"/>
                <a:gd name="T78" fmla="*/ 2147483647 w 363"/>
                <a:gd name="T79" fmla="*/ 2147483647 h 447"/>
                <a:gd name="T80" fmla="*/ 2147483647 w 363"/>
                <a:gd name="T81" fmla="*/ 2147483647 h 447"/>
                <a:gd name="T82" fmla="*/ 2147483647 w 363"/>
                <a:gd name="T83" fmla="*/ 2147483647 h 447"/>
                <a:gd name="T84" fmla="*/ 2147483647 w 363"/>
                <a:gd name="T85" fmla="*/ 2147483647 h 447"/>
                <a:gd name="T86" fmla="*/ 2147483647 w 363"/>
                <a:gd name="T87" fmla="*/ 2147483647 h 447"/>
                <a:gd name="T88" fmla="*/ 2147483647 w 363"/>
                <a:gd name="T89" fmla="*/ 2147483647 h 447"/>
                <a:gd name="T90" fmla="*/ 2147483647 w 363"/>
                <a:gd name="T91" fmla="*/ 2147483647 h 447"/>
                <a:gd name="T92" fmla="*/ 2147483647 w 363"/>
                <a:gd name="T93" fmla="*/ 2147483647 h 447"/>
                <a:gd name="T94" fmla="*/ 2147483647 w 363"/>
                <a:gd name="T95" fmla="*/ 2147483647 h 447"/>
                <a:gd name="T96" fmla="*/ 2147483647 w 363"/>
                <a:gd name="T97" fmla="*/ 2147483647 h 447"/>
                <a:gd name="T98" fmla="*/ 2147483647 w 363"/>
                <a:gd name="T99" fmla="*/ 2147483647 h 4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3" h="447">
                  <a:moveTo>
                    <a:pt x="85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36"/>
                    <a:pt x="84" y="34"/>
                    <a:pt x="83" y="32"/>
                  </a:cubicBezTo>
                  <a:cubicBezTo>
                    <a:pt x="80" y="29"/>
                    <a:pt x="75" y="29"/>
                    <a:pt x="72" y="32"/>
                  </a:cubicBezTo>
                  <a:cubicBezTo>
                    <a:pt x="51" y="53"/>
                    <a:pt x="41" y="79"/>
                    <a:pt x="41" y="106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1" y="132"/>
                    <a:pt x="51" y="159"/>
                    <a:pt x="72" y="179"/>
                  </a:cubicBezTo>
                  <a:cubicBezTo>
                    <a:pt x="75" y="182"/>
                    <a:pt x="80" y="182"/>
                    <a:pt x="83" y="179"/>
                  </a:cubicBezTo>
                  <a:cubicBezTo>
                    <a:pt x="84" y="178"/>
                    <a:pt x="85" y="176"/>
                    <a:pt x="85" y="174"/>
                  </a:cubicBezTo>
                  <a:cubicBezTo>
                    <a:pt x="85" y="174"/>
                    <a:pt x="85" y="174"/>
                    <a:pt x="85" y="174"/>
                  </a:cubicBezTo>
                  <a:cubicBezTo>
                    <a:pt x="85" y="172"/>
                    <a:pt x="84" y="169"/>
                    <a:pt x="83" y="168"/>
                  </a:cubicBezTo>
                  <a:cubicBezTo>
                    <a:pt x="66" y="151"/>
                    <a:pt x="57" y="128"/>
                    <a:pt x="57" y="106"/>
                  </a:cubicBezTo>
                  <a:cubicBezTo>
                    <a:pt x="57" y="83"/>
                    <a:pt x="66" y="61"/>
                    <a:pt x="83" y="44"/>
                  </a:cubicBezTo>
                  <a:cubicBezTo>
                    <a:pt x="84" y="42"/>
                    <a:pt x="85" y="40"/>
                    <a:pt x="85" y="38"/>
                  </a:cubicBezTo>
                  <a:close/>
                  <a:moveTo>
                    <a:pt x="48" y="191"/>
                  </a:moveTo>
                  <a:cubicBezTo>
                    <a:pt x="48" y="191"/>
                    <a:pt x="47" y="191"/>
                    <a:pt x="47" y="190"/>
                  </a:cubicBezTo>
                  <a:cubicBezTo>
                    <a:pt x="45" y="188"/>
                    <a:pt x="44" y="186"/>
                    <a:pt x="42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1" y="182"/>
                    <a:pt x="40" y="181"/>
                    <a:pt x="39" y="180"/>
                  </a:cubicBezTo>
                  <a:cubicBezTo>
                    <a:pt x="33" y="171"/>
                    <a:pt x="28" y="162"/>
                    <a:pt x="24" y="152"/>
                  </a:cubicBezTo>
                  <a:cubicBezTo>
                    <a:pt x="24" y="151"/>
                    <a:pt x="23" y="149"/>
                    <a:pt x="23" y="148"/>
                  </a:cubicBezTo>
                  <a:cubicBezTo>
                    <a:pt x="22" y="147"/>
                    <a:pt x="22" y="147"/>
                    <a:pt x="22" y="146"/>
                  </a:cubicBezTo>
                  <a:cubicBezTo>
                    <a:pt x="22" y="145"/>
                    <a:pt x="21" y="143"/>
                    <a:pt x="21" y="142"/>
                  </a:cubicBezTo>
                  <a:cubicBezTo>
                    <a:pt x="21" y="141"/>
                    <a:pt x="20" y="141"/>
                    <a:pt x="20" y="140"/>
                  </a:cubicBezTo>
                  <a:cubicBezTo>
                    <a:pt x="20" y="139"/>
                    <a:pt x="20" y="137"/>
                    <a:pt x="19" y="136"/>
                  </a:cubicBezTo>
                  <a:cubicBezTo>
                    <a:pt x="19" y="135"/>
                    <a:pt x="19" y="135"/>
                    <a:pt x="19" y="134"/>
                  </a:cubicBezTo>
                  <a:cubicBezTo>
                    <a:pt x="18" y="133"/>
                    <a:pt x="18" y="131"/>
                    <a:pt x="18" y="130"/>
                  </a:cubicBezTo>
                  <a:cubicBezTo>
                    <a:pt x="18" y="129"/>
                    <a:pt x="18" y="128"/>
                    <a:pt x="17" y="127"/>
                  </a:cubicBezTo>
                  <a:cubicBezTo>
                    <a:pt x="17" y="126"/>
                    <a:pt x="17" y="125"/>
                    <a:pt x="17" y="124"/>
                  </a:cubicBezTo>
                  <a:cubicBezTo>
                    <a:pt x="17" y="123"/>
                    <a:pt x="17" y="122"/>
                    <a:pt x="17" y="121"/>
                  </a:cubicBezTo>
                  <a:cubicBezTo>
                    <a:pt x="16" y="120"/>
                    <a:pt x="16" y="119"/>
                    <a:pt x="16" y="118"/>
                  </a:cubicBezTo>
                  <a:cubicBezTo>
                    <a:pt x="16" y="117"/>
                    <a:pt x="16" y="116"/>
                    <a:pt x="16" y="114"/>
                  </a:cubicBezTo>
                  <a:cubicBezTo>
                    <a:pt x="16" y="113"/>
                    <a:pt x="16" y="113"/>
                    <a:pt x="16" y="112"/>
                  </a:cubicBezTo>
                  <a:cubicBezTo>
                    <a:pt x="16" y="110"/>
                    <a:pt x="16" y="108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4"/>
                    <a:pt x="16" y="102"/>
                    <a:pt x="16" y="100"/>
                  </a:cubicBezTo>
                  <a:cubicBezTo>
                    <a:pt x="16" y="99"/>
                    <a:pt x="16" y="98"/>
                    <a:pt x="16" y="97"/>
                  </a:cubicBezTo>
                  <a:cubicBezTo>
                    <a:pt x="16" y="96"/>
                    <a:pt x="16" y="95"/>
                    <a:pt x="16" y="93"/>
                  </a:cubicBezTo>
                  <a:cubicBezTo>
                    <a:pt x="16" y="92"/>
                    <a:pt x="16" y="92"/>
                    <a:pt x="17" y="91"/>
                  </a:cubicBezTo>
                  <a:cubicBezTo>
                    <a:pt x="17" y="90"/>
                    <a:pt x="17" y="88"/>
                    <a:pt x="17" y="87"/>
                  </a:cubicBezTo>
                  <a:cubicBezTo>
                    <a:pt x="17" y="86"/>
                    <a:pt x="17" y="85"/>
                    <a:pt x="17" y="84"/>
                  </a:cubicBezTo>
                  <a:cubicBezTo>
                    <a:pt x="18" y="83"/>
                    <a:pt x="18" y="82"/>
                    <a:pt x="18" y="81"/>
                  </a:cubicBezTo>
                  <a:cubicBezTo>
                    <a:pt x="18" y="80"/>
                    <a:pt x="18" y="79"/>
                    <a:pt x="19" y="78"/>
                  </a:cubicBezTo>
                  <a:cubicBezTo>
                    <a:pt x="19" y="77"/>
                    <a:pt x="19" y="76"/>
                    <a:pt x="19" y="75"/>
                  </a:cubicBezTo>
                  <a:cubicBezTo>
                    <a:pt x="20" y="74"/>
                    <a:pt x="20" y="73"/>
                    <a:pt x="20" y="71"/>
                  </a:cubicBezTo>
                  <a:cubicBezTo>
                    <a:pt x="20" y="71"/>
                    <a:pt x="21" y="70"/>
                    <a:pt x="21" y="70"/>
                  </a:cubicBezTo>
                  <a:cubicBezTo>
                    <a:pt x="21" y="68"/>
                    <a:pt x="22" y="67"/>
                    <a:pt x="22" y="65"/>
                  </a:cubicBezTo>
                  <a:cubicBezTo>
                    <a:pt x="22" y="65"/>
                    <a:pt x="22" y="65"/>
                    <a:pt x="23" y="64"/>
                  </a:cubicBezTo>
                  <a:cubicBezTo>
                    <a:pt x="23" y="63"/>
                    <a:pt x="24" y="61"/>
                    <a:pt x="24" y="60"/>
                  </a:cubicBezTo>
                  <a:cubicBezTo>
                    <a:pt x="28" y="50"/>
                    <a:pt x="33" y="40"/>
                    <a:pt x="39" y="32"/>
                  </a:cubicBezTo>
                  <a:cubicBezTo>
                    <a:pt x="40" y="30"/>
                    <a:pt x="41" y="29"/>
                    <a:pt x="42" y="28"/>
                  </a:cubicBezTo>
                  <a:cubicBezTo>
                    <a:pt x="42" y="28"/>
                    <a:pt x="42" y="27"/>
                    <a:pt x="42" y="27"/>
                  </a:cubicBezTo>
                  <a:cubicBezTo>
                    <a:pt x="44" y="25"/>
                    <a:pt x="45" y="23"/>
                    <a:pt x="47" y="21"/>
                  </a:cubicBezTo>
                  <a:cubicBezTo>
                    <a:pt x="47" y="21"/>
                    <a:pt x="48" y="21"/>
                    <a:pt x="48" y="20"/>
                  </a:cubicBezTo>
                  <a:cubicBezTo>
                    <a:pt x="50" y="18"/>
                    <a:pt x="52" y="16"/>
                    <a:pt x="54" y="14"/>
                  </a:cubicBezTo>
                  <a:cubicBezTo>
                    <a:pt x="55" y="13"/>
                    <a:pt x="56" y="11"/>
                    <a:pt x="56" y="9"/>
                  </a:cubicBezTo>
                  <a:cubicBezTo>
                    <a:pt x="56" y="8"/>
                    <a:pt x="56" y="7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4" y="4"/>
                    <a:pt x="54" y="3"/>
                  </a:cubicBezTo>
                  <a:cubicBezTo>
                    <a:pt x="52" y="2"/>
                    <a:pt x="51" y="1"/>
                    <a:pt x="49" y="1"/>
                  </a:cubicBezTo>
                  <a:cubicBezTo>
                    <a:pt x="47" y="0"/>
                    <a:pt x="44" y="1"/>
                    <a:pt x="42" y="3"/>
                  </a:cubicBezTo>
                  <a:cubicBezTo>
                    <a:pt x="40" y="5"/>
                    <a:pt x="38" y="7"/>
                    <a:pt x="36" y="10"/>
                  </a:cubicBezTo>
                  <a:cubicBezTo>
                    <a:pt x="36" y="10"/>
                    <a:pt x="35" y="11"/>
                    <a:pt x="35" y="11"/>
                  </a:cubicBezTo>
                  <a:cubicBezTo>
                    <a:pt x="33" y="13"/>
                    <a:pt x="31" y="15"/>
                    <a:pt x="30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20"/>
                    <a:pt x="27" y="21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9" y="33"/>
                    <a:pt x="14" y="4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5"/>
                    <a:pt x="8" y="57"/>
                    <a:pt x="7" y="59"/>
                  </a:cubicBezTo>
                  <a:cubicBezTo>
                    <a:pt x="7" y="59"/>
                    <a:pt x="7" y="60"/>
                    <a:pt x="7" y="60"/>
                  </a:cubicBezTo>
                  <a:cubicBezTo>
                    <a:pt x="6" y="62"/>
                    <a:pt x="6" y="64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4" y="69"/>
                    <a:pt x="4" y="70"/>
                    <a:pt x="4" y="72"/>
                  </a:cubicBezTo>
                  <a:cubicBezTo>
                    <a:pt x="3" y="73"/>
                    <a:pt x="3" y="73"/>
                    <a:pt x="3" y="74"/>
                  </a:cubicBezTo>
                  <a:cubicBezTo>
                    <a:pt x="3" y="75"/>
                    <a:pt x="3" y="77"/>
                    <a:pt x="2" y="78"/>
                  </a:cubicBezTo>
                  <a:cubicBezTo>
                    <a:pt x="2" y="79"/>
                    <a:pt x="2" y="80"/>
                    <a:pt x="2" y="81"/>
                  </a:cubicBezTo>
                  <a:cubicBezTo>
                    <a:pt x="2" y="82"/>
                    <a:pt x="1" y="84"/>
                    <a:pt x="1" y="85"/>
                  </a:cubicBezTo>
                  <a:cubicBezTo>
                    <a:pt x="1" y="86"/>
                    <a:pt x="1" y="87"/>
                    <a:pt x="1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3"/>
                    <a:pt x="0" y="95"/>
                    <a:pt x="0" y="96"/>
                  </a:cubicBezTo>
                  <a:cubicBezTo>
                    <a:pt x="0" y="97"/>
                    <a:pt x="0" y="98"/>
                    <a:pt x="0" y="99"/>
                  </a:cubicBezTo>
                  <a:cubicBezTo>
                    <a:pt x="0" y="101"/>
                    <a:pt x="0" y="103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0" y="111"/>
                    <a:pt x="0" y="113"/>
                  </a:cubicBezTo>
                  <a:cubicBezTo>
                    <a:pt x="0" y="114"/>
                    <a:pt x="0" y="115"/>
                    <a:pt x="0" y="115"/>
                  </a:cubicBezTo>
                  <a:cubicBezTo>
                    <a:pt x="0" y="117"/>
                    <a:pt x="0" y="118"/>
                    <a:pt x="0" y="120"/>
                  </a:cubicBezTo>
                  <a:cubicBezTo>
                    <a:pt x="0" y="121"/>
                    <a:pt x="1" y="122"/>
                    <a:pt x="1" y="123"/>
                  </a:cubicBezTo>
                  <a:cubicBezTo>
                    <a:pt x="1" y="124"/>
                    <a:pt x="1" y="125"/>
                    <a:pt x="1" y="127"/>
                  </a:cubicBezTo>
                  <a:cubicBezTo>
                    <a:pt x="1" y="128"/>
                    <a:pt x="2" y="129"/>
                    <a:pt x="2" y="130"/>
                  </a:cubicBezTo>
                  <a:cubicBezTo>
                    <a:pt x="2" y="131"/>
                    <a:pt x="2" y="132"/>
                    <a:pt x="2" y="133"/>
                  </a:cubicBezTo>
                  <a:cubicBezTo>
                    <a:pt x="3" y="135"/>
                    <a:pt x="3" y="136"/>
                    <a:pt x="3" y="138"/>
                  </a:cubicBezTo>
                  <a:cubicBezTo>
                    <a:pt x="3" y="138"/>
                    <a:pt x="3" y="139"/>
                    <a:pt x="4" y="140"/>
                  </a:cubicBezTo>
                  <a:cubicBezTo>
                    <a:pt x="4" y="141"/>
                    <a:pt x="4" y="143"/>
                    <a:pt x="5" y="145"/>
                  </a:cubicBezTo>
                  <a:cubicBezTo>
                    <a:pt x="5" y="145"/>
                    <a:pt x="5" y="146"/>
                    <a:pt x="5" y="146"/>
                  </a:cubicBezTo>
                  <a:cubicBezTo>
                    <a:pt x="6" y="148"/>
                    <a:pt x="6" y="150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8" y="154"/>
                    <a:pt x="9" y="156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4" y="169"/>
                    <a:pt x="19" y="179"/>
                    <a:pt x="25" y="188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5" y="189"/>
                    <a:pt x="26" y="189"/>
                  </a:cubicBezTo>
                  <a:cubicBezTo>
                    <a:pt x="27" y="190"/>
                    <a:pt x="28" y="192"/>
                    <a:pt x="29" y="193"/>
                  </a:cubicBezTo>
                  <a:cubicBezTo>
                    <a:pt x="29" y="193"/>
                    <a:pt x="29" y="194"/>
                    <a:pt x="29" y="194"/>
                  </a:cubicBezTo>
                  <a:cubicBezTo>
                    <a:pt x="29" y="194"/>
                    <a:pt x="29" y="194"/>
                    <a:pt x="30" y="194"/>
                  </a:cubicBezTo>
                  <a:cubicBezTo>
                    <a:pt x="31" y="196"/>
                    <a:pt x="33" y="198"/>
                    <a:pt x="35" y="201"/>
                  </a:cubicBezTo>
                  <a:cubicBezTo>
                    <a:pt x="35" y="201"/>
                    <a:pt x="36" y="201"/>
                    <a:pt x="36" y="202"/>
                  </a:cubicBezTo>
                  <a:cubicBezTo>
                    <a:pt x="38" y="204"/>
                    <a:pt x="40" y="206"/>
                    <a:pt x="42" y="209"/>
                  </a:cubicBezTo>
                  <a:cubicBezTo>
                    <a:pt x="44" y="211"/>
                    <a:pt x="47" y="211"/>
                    <a:pt x="49" y="211"/>
                  </a:cubicBezTo>
                  <a:cubicBezTo>
                    <a:pt x="51" y="211"/>
                    <a:pt x="52" y="210"/>
                    <a:pt x="54" y="209"/>
                  </a:cubicBezTo>
                  <a:cubicBezTo>
                    <a:pt x="54" y="208"/>
                    <a:pt x="55" y="207"/>
                    <a:pt x="55" y="206"/>
                  </a:cubicBezTo>
                  <a:cubicBezTo>
                    <a:pt x="55" y="206"/>
                    <a:pt x="55" y="206"/>
                    <a:pt x="55" y="206"/>
                  </a:cubicBezTo>
                  <a:cubicBezTo>
                    <a:pt x="55" y="206"/>
                    <a:pt x="55" y="206"/>
                    <a:pt x="56" y="205"/>
                  </a:cubicBezTo>
                  <a:cubicBezTo>
                    <a:pt x="56" y="205"/>
                    <a:pt x="56" y="204"/>
                    <a:pt x="56" y="203"/>
                  </a:cubicBezTo>
                  <a:cubicBezTo>
                    <a:pt x="56" y="201"/>
                    <a:pt x="55" y="199"/>
                    <a:pt x="54" y="197"/>
                  </a:cubicBezTo>
                  <a:cubicBezTo>
                    <a:pt x="52" y="195"/>
                    <a:pt x="50" y="193"/>
                    <a:pt x="48" y="191"/>
                  </a:cubicBezTo>
                  <a:close/>
                  <a:moveTo>
                    <a:pt x="207" y="60"/>
                  </a:moveTo>
                  <a:cubicBezTo>
                    <a:pt x="158" y="60"/>
                    <a:pt x="158" y="60"/>
                    <a:pt x="158" y="60"/>
                  </a:cubicBezTo>
                  <a:cubicBezTo>
                    <a:pt x="147" y="60"/>
                    <a:pt x="138" y="69"/>
                    <a:pt x="138" y="80"/>
                  </a:cubicBezTo>
                  <a:cubicBezTo>
                    <a:pt x="138" y="439"/>
                    <a:pt x="138" y="439"/>
                    <a:pt x="138" y="439"/>
                  </a:cubicBezTo>
                  <a:cubicBezTo>
                    <a:pt x="138" y="443"/>
                    <a:pt x="142" y="447"/>
                    <a:pt x="146" y="447"/>
                  </a:cubicBezTo>
                  <a:cubicBezTo>
                    <a:pt x="151" y="447"/>
                    <a:pt x="154" y="443"/>
                    <a:pt x="154" y="439"/>
                  </a:cubicBezTo>
                  <a:cubicBezTo>
                    <a:pt x="154" y="420"/>
                    <a:pt x="154" y="420"/>
                    <a:pt x="154" y="420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1" y="439"/>
                    <a:pt x="211" y="439"/>
                    <a:pt x="211" y="439"/>
                  </a:cubicBezTo>
                  <a:cubicBezTo>
                    <a:pt x="211" y="443"/>
                    <a:pt x="215" y="447"/>
                    <a:pt x="219" y="447"/>
                  </a:cubicBezTo>
                  <a:cubicBezTo>
                    <a:pt x="223" y="447"/>
                    <a:pt x="227" y="443"/>
                    <a:pt x="227" y="439"/>
                  </a:cubicBezTo>
                  <a:cubicBezTo>
                    <a:pt x="227" y="80"/>
                    <a:pt x="227" y="80"/>
                    <a:pt x="227" y="80"/>
                  </a:cubicBezTo>
                  <a:cubicBezTo>
                    <a:pt x="227" y="69"/>
                    <a:pt x="218" y="60"/>
                    <a:pt x="207" y="60"/>
                  </a:cubicBezTo>
                  <a:close/>
                  <a:moveTo>
                    <a:pt x="154" y="80"/>
                  </a:moveTo>
                  <a:cubicBezTo>
                    <a:pt x="154" y="78"/>
                    <a:pt x="156" y="76"/>
                    <a:pt x="15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54" y="120"/>
                    <a:pt x="154" y="120"/>
                    <a:pt x="154" y="120"/>
                  </a:cubicBezTo>
                  <a:lnTo>
                    <a:pt x="154" y="80"/>
                  </a:lnTo>
                  <a:close/>
                  <a:moveTo>
                    <a:pt x="154" y="155"/>
                  </a:moveTo>
                  <a:cubicBezTo>
                    <a:pt x="207" y="207"/>
                    <a:pt x="207" y="207"/>
                    <a:pt x="207" y="207"/>
                  </a:cubicBezTo>
                  <a:cubicBezTo>
                    <a:pt x="154" y="260"/>
                    <a:pt x="154" y="260"/>
                    <a:pt x="154" y="260"/>
                  </a:cubicBezTo>
                  <a:lnTo>
                    <a:pt x="154" y="155"/>
                  </a:lnTo>
                  <a:close/>
                  <a:moveTo>
                    <a:pt x="154" y="397"/>
                  </a:moveTo>
                  <a:cubicBezTo>
                    <a:pt x="154" y="294"/>
                    <a:pt x="154" y="294"/>
                    <a:pt x="154" y="294"/>
                  </a:cubicBezTo>
                  <a:cubicBezTo>
                    <a:pt x="206" y="346"/>
                    <a:pt x="206" y="346"/>
                    <a:pt x="206" y="346"/>
                  </a:cubicBezTo>
                  <a:lnTo>
                    <a:pt x="154" y="397"/>
                  </a:lnTo>
                  <a:close/>
                  <a:moveTo>
                    <a:pt x="211" y="328"/>
                  </a:moveTo>
                  <a:cubicBezTo>
                    <a:pt x="160" y="277"/>
                    <a:pt x="160" y="277"/>
                    <a:pt x="160" y="277"/>
                  </a:cubicBezTo>
                  <a:cubicBezTo>
                    <a:pt x="211" y="226"/>
                    <a:pt x="211" y="226"/>
                    <a:pt x="211" y="226"/>
                  </a:cubicBezTo>
                  <a:lnTo>
                    <a:pt x="211" y="328"/>
                  </a:lnTo>
                  <a:close/>
                  <a:moveTo>
                    <a:pt x="211" y="189"/>
                  </a:moveTo>
                  <a:cubicBezTo>
                    <a:pt x="159" y="137"/>
                    <a:pt x="159" y="137"/>
                    <a:pt x="159" y="137"/>
                  </a:cubicBezTo>
                  <a:cubicBezTo>
                    <a:pt x="211" y="86"/>
                    <a:pt x="211" y="86"/>
                    <a:pt x="211" y="86"/>
                  </a:cubicBezTo>
                  <a:lnTo>
                    <a:pt x="211" y="189"/>
                  </a:lnTo>
                  <a:close/>
                  <a:moveTo>
                    <a:pt x="107" y="58"/>
                  </a:moveTo>
                  <a:cubicBezTo>
                    <a:pt x="103" y="58"/>
                    <a:pt x="99" y="62"/>
                    <a:pt x="99" y="66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9" y="148"/>
                    <a:pt x="103" y="152"/>
                    <a:pt x="107" y="152"/>
                  </a:cubicBezTo>
                  <a:cubicBezTo>
                    <a:pt x="111" y="152"/>
                    <a:pt x="115" y="148"/>
                    <a:pt x="115" y="144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2"/>
                    <a:pt x="111" y="58"/>
                    <a:pt x="107" y="58"/>
                  </a:cubicBezTo>
                  <a:close/>
                  <a:moveTo>
                    <a:pt x="320" y="28"/>
                  </a:moveTo>
                  <a:cubicBezTo>
                    <a:pt x="322" y="29"/>
                    <a:pt x="323" y="31"/>
                    <a:pt x="324" y="33"/>
                  </a:cubicBezTo>
                  <a:cubicBezTo>
                    <a:pt x="327" y="36"/>
                    <a:pt x="332" y="37"/>
                    <a:pt x="335" y="35"/>
                  </a:cubicBezTo>
                  <a:cubicBezTo>
                    <a:pt x="339" y="32"/>
                    <a:pt x="340" y="27"/>
                    <a:pt x="337" y="23"/>
                  </a:cubicBezTo>
                  <a:cubicBezTo>
                    <a:pt x="336" y="22"/>
                    <a:pt x="335" y="20"/>
                    <a:pt x="333" y="18"/>
                  </a:cubicBezTo>
                  <a:cubicBezTo>
                    <a:pt x="329" y="13"/>
                    <a:pt x="325" y="8"/>
                    <a:pt x="320" y="3"/>
                  </a:cubicBezTo>
                  <a:cubicBezTo>
                    <a:pt x="317" y="0"/>
                    <a:pt x="312" y="0"/>
                    <a:pt x="309" y="3"/>
                  </a:cubicBezTo>
                  <a:cubicBezTo>
                    <a:pt x="307" y="4"/>
                    <a:pt x="306" y="7"/>
                    <a:pt x="306" y="9"/>
                  </a:cubicBezTo>
                  <a:cubicBezTo>
                    <a:pt x="306" y="11"/>
                    <a:pt x="307" y="13"/>
                    <a:pt x="309" y="14"/>
                  </a:cubicBezTo>
                  <a:cubicBezTo>
                    <a:pt x="313" y="18"/>
                    <a:pt x="317" y="23"/>
                    <a:pt x="320" y="28"/>
                  </a:cubicBezTo>
                  <a:close/>
                  <a:moveTo>
                    <a:pt x="257" y="59"/>
                  </a:moveTo>
                  <a:cubicBezTo>
                    <a:pt x="252" y="59"/>
                    <a:pt x="249" y="63"/>
                    <a:pt x="249" y="67"/>
                  </a:cubicBezTo>
                  <a:cubicBezTo>
                    <a:pt x="249" y="145"/>
                    <a:pt x="249" y="145"/>
                    <a:pt x="249" y="145"/>
                  </a:cubicBezTo>
                  <a:cubicBezTo>
                    <a:pt x="249" y="149"/>
                    <a:pt x="252" y="153"/>
                    <a:pt x="257" y="153"/>
                  </a:cubicBezTo>
                  <a:cubicBezTo>
                    <a:pt x="261" y="153"/>
                    <a:pt x="265" y="149"/>
                    <a:pt x="265" y="145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3"/>
                    <a:pt x="261" y="59"/>
                    <a:pt x="257" y="59"/>
                  </a:cubicBezTo>
                  <a:close/>
                  <a:moveTo>
                    <a:pt x="291" y="32"/>
                  </a:moveTo>
                  <a:cubicBezTo>
                    <a:pt x="288" y="29"/>
                    <a:pt x="283" y="29"/>
                    <a:pt x="279" y="32"/>
                  </a:cubicBezTo>
                  <a:cubicBezTo>
                    <a:pt x="278" y="34"/>
                    <a:pt x="277" y="36"/>
                    <a:pt x="277" y="38"/>
                  </a:cubicBezTo>
                  <a:cubicBezTo>
                    <a:pt x="277" y="40"/>
                    <a:pt x="278" y="42"/>
                    <a:pt x="279" y="44"/>
                  </a:cubicBezTo>
                  <a:cubicBezTo>
                    <a:pt x="297" y="61"/>
                    <a:pt x="305" y="83"/>
                    <a:pt x="305" y="106"/>
                  </a:cubicBezTo>
                  <a:cubicBezTo>
                    <a:pt x="305" y="128"/>
                    <a:pt x="297" y="151"/>
                    <a:pt x="279" y="168"/>
                  </a:cubicBezTo>
                  <a:cubicBezTo>
                    <a:pt x="279" y="168"/>
                    <a:pt x="279" y="168"/>
                    <a:pt x="279" y="168"/>
                  </a:cubicBezTo>
                  <a:cubicBezTo>
                    <a:pt x="276" y="171"/>
                    <a:pt x="276" y="176"/>
                    <a:pt x="279" y="179"/>
                  </a:cubicBezTo>
                  <a:cubicBezTo>
                    <a:pt x="283" y="182"/>
                    <a:pt x="288" y="182"/>
                    <a:pt x="291" y="179"/>
                  </a:cubicBezTo>
                  <a:cubicBezTo>
                    <a:pt x="311" y="159"/>
                    <a:pt x="321" y="132"/>
                    <a:pt x="321" y="106"/>
                  </a:cubicBezTo>
                  <a:cubicBezTo>
                    <a:pt x="321" y="79"/>
                    <a:pt x="311" y="53"/>
                    <a:pt x="291" y="32"/>
                  </a:cubicBezTo>
                  <a:close/>
                  <a:moveTo>
                    <a:pt x="353" y="53"/>
                  </a:moveTo>
                  <a:cubicBezTo>
                    <a:pt x="351" y="49"/>
                    <a:pt x="347" y="47"/>
                    <a:pt x="343" y="49"/>
                  </a:cubicBezTo>
                  <a:cubicBezTo>
                    <a:pt x="338" y="50"/>
                    <a:pt x="336" y="55"/>
                    <a:pt x="338" y="59"/>
                  </a:cubicBezTo>
                  <a:cubicBezTo>
                    <a:pt x="344" y="74"/>
                    <a:pt x="347" y="90"/>
                    <a:pt x="347" y="106"/>
                  </a:cubicBezTo>
                  <a:cubicBezTo>
                    <a:pt x="347" y="140"/>
                    <a:pt x="333" y="173"/>
                    <a:pt x="309" y="197"/>
                  </a:cubicBezTo>
                  <a:cubicBezTo>
                    <a:pt x="307" y="199"/>
                    <a:pt x="306" y="201"/>
                    <a:pt x="306" y="203"/>
                  </a:cubicBezTo>
                  <a:cubicBezTo>
                    <a:pt x="306" y="205"/>
                    <a:pt x="307" y="207"/>
                    <a:pt x="309" y="209"/>
                  </a:cubicBezTo>
                  <a:cubicBezTo>
                    <a:pt x="312" y="212"/>
                    <a:pt x="317" y="212"/>
                    <a:pt x="320" y="209"/>
                  </a:cubicBezTo>
                  <a:cubicBezTo>
                    <a:pt x="348" y="181"/>
                    <a:pt x="363" y="145"/>
                    <a:pt x="363" y="106"/>
                  </a:cubicBezTo>
                  <a:cubicBezTo>
                    <a:pt x="363" y="88"/>
                    <a:pt x="359" y="70"/>
                    <a:pt x="353" y="53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C7F0E53-EB54-4274-99A2-C26305EA5CAC}"/>
                </a:ext>
              </a:extLst>
            </p:cNvPr>
            <p:cNvSpPr/>
            <p:nvPr/>
          </p:nvSpPr>
          <p:spPr bwMode="auto">
            <a:xfrm>
              <a:off x="4630790" y="5339946"/>
              <a:ext cx="923136" cy="270108"/>
            </a:xfrm>
            <a:prstGeom prst="roundRect">
              <a:avLst/>
            </a:prstGeom>
            <a:noFill/>
            <a:ln w="12700" cap="flat" cmpd="sng" algn="ctr">
              <a:solidFill>
                <a:srgbClr val="C70BB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ADEC804-DE52-43FF-AD53-64CCD56AAED5}"/>
                </a:ext>
              </a:extLst>
            </p:cNvPr>
            <p:cNvSpPr/>
            <p:nvPr/>
          </p:nvSpPr>
          <p:spPr bwMode="auto">
            <a:xfrm>
              <a:off x="4660778" y="5368883"/>
              <a:ext cx="409741" cy="21263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微机电系统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AD0EC59-3770-43E5-BCC3-B2FE1E781B90}"/>
                </a:ext>
              </a:extLst>
            </p:cNvPr>
            <p:cNvSpPr/>
            <p:nvPr/>
          </p:nvSpPr>
          <p:spPr bwMode="auto">
            <a:xfrm>
              <a:off x="5116449" y="5368883"/>
              <a:ext cx="405444" cy="21263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S-GW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31A93E-3986-4005-B4E3-981F0D97CAE0}"/>
                </a:ext>
              </a:extLst>
            </p:cNvPr>
            <p:cNvSpPr txBox="1"/>
            <p:nvPr/>
          </p:nvSpPr>
          <p:spPr>
            <a:xfrm>
              <a:off x="4547208" y="5141207"/>
              <a:ext cx="916839" cy="211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5G 启用 CN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33E9BA8-FA25-47EA-BF77-4ECF983A913E}"/>
                </a:ext>
              </a:extLst>
            </p:cNvPr>
            <p:cNvCxnSpPr>
              <a:cxnSpLocks/>
              <a:stCxn id="30" idx="2"/>
              <a:endCxn id="26" idx="0"/>
            </p:cNvCxnSpPr>
            <p:nvPr/>
          </p:nvCxnSpPr>
          <p:spPr bwMode="auto">
            <a:xfrm flipH="1">
              <a:off x="4390812" y="5581518"/>
              <a:ext cx="928359" cy="8494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E1C6B9-C8F0-4729-849C-DCA2BD429DE5}"/>
                </a:ext>
              </a:extLst>
            </p:cNvPr>
            <p:cNvSpPr/>
            <p:nvPr/>
          </p:nvSpPr>
          <p:spPr bwMode="auto">
            <a:xfrm>
              <a:off x="4562557" y="5593827"/>
              <a:ext cx="1050324" cy="780053"/>
            </a:xfrm>
            <a:custGeom>
              <a:avLst/>
              <a:gdLst>
                <a:gd name="connsiteX0" fmla="*/ 321275 w 1050324"/>
                <a:gd name="connsiteY0" fmla="*/ 0 h 780053"/>
                <a:gd name="connsiteX1" fmla="*/ 271848 w 1050324"/>
                <a:gd name="connsiteY1" fmla="*/ 61783 h 780053"/>
                <a:gd name="connsiteX2" fmla="*/ 247135 w 1050324"/>
                <a:gd name="connsiteY2" fmla="*/ 111210 h 780053"/>
                <a:gd name="connsiteX3" fmla="*/ 222421 w 1050324"/>
                <a:gd name="connsiteY3" fmla="*/ 148281 h 780053"/>
                <a:gd name="connsiteX4" fmla="*/ 172994 w 1050324"/>
                <a:gd name="connsiteY4" fmla="*/ 234778 h 780053"/>
                <a:gd name="connsiteX5" fmla="*/ 123567 w 1050324"/>
                <a:gd name="connsiteY5" fmla="*/ 383059 h 780053"/>
                <a:gd name="connsiteX6" fmla="*/ 111211 w 1050324"/>
                <a:gd name="connsiteY6" fmla="*/ 420129 h 780053"/>
                <a:gd name="connsiteX7" fmla="*/ 61784 w 1050324"/>
                <a:gd name="connsiteY7" fmla="*/ 531340 h 780053"/>
                <a:gd name="connsiteX8" fmla="*/ 49427 w 1050324"/>
                <a:gd name="connsiteY8" fmla="*/ 568410 h 780053"/>
                <a:gd name="connsiteX9" fmla="*/ 0 w 1050324"/>
                <a:gd name="connsiteY9" fmla="*/ 642551 h 780053"/>
                <a:gd name="connsiteX10" fmla="*/ 12356 w 1050324"/>
                <a:gd name="connsiteY10" fmla="*/ 704335 h 780053"/>
                <a:gd name="connsiteX11" fmla="*/ 61784 w 1050324"/>
                <a:gd name="connsiteY11" fmla="*/ 766118 h 780053"/>
                <a:gd name="connsiteX12" fmla="*/ 197708 w 1050324"/>
                <a:gd name="connsiteY12" fmla="*/ 778475 h 780053"/>
                <a:gd name="connsiteX13" fmla="*/ 1050324 w 1050324"/>
                <a:gd name="connsiteY13" fmla="*/ 778475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24" h="780053">
                  <a:moveTo>
                    <a:pt x="321275" y="0"/>
                  </a:moveTo>
                  <a:cubicBezTo>
                    <a:pt x="304799" y="20594"/>
                    <a:pt x="286478" y="39839"/>
                    <a:pt x="271848" y="61783"/>
                  </a:cubicBezTo>
                  <a:cubicBezTo>
                    <a:pt x="261630" y="77110"/>
                    <a:pt x="256274" y="95217"/>
                    <a:pt x="247135" y="111210"/>
                  </a:cubicBezTo>
                  <a:cubicBezTo>
                    <a:pt x="239767" y="124105"/>
                    <a:pt x="229789" y="135386"/>
                    <a:pt x="222421" y="148281"/>
                  </a:cubicBezTo>
                  <a:cubicBezTo>
                    <a:pt x="159716" y="258016"/>
                    <a:pt x="233202" y="144469"/>
                    <a:pt x="172994" y="234778"/>
                  </a:cubicBezTo>
                  <a:lnTo>
                    <a:pt x="123567" y="383059"/>
                  </a:lnTo>
                  <a:cubicBezTo>
                    <a:pt x="119448" y="395416"/>
                    <a:pt x="118436" y="409292"/>
                    <a:pt x="111211" y="420129"/>
                  </a:cubicBezTo>
                  <a:cubicBezTo>
                    <a:pt x="72047" y="478876"/>
                    <a:pt x="91194" y="443110"/>
                    <a:pt x="61784" y="531340"/>
                  </a:cubicBezTo>
                  <a:cubicBezTo>
                    <a:pt x="57665" y="543697"/>
                    <a:pt x="56652" y="557572"/>
                    <a:pt x="49427" y="568410"/>
                  </a:cubicBezTo>
                  <a:lnTo>
                    <a:pt x="0" y="642551"/>
                  </a:lnTo>
                  <a:cubicBezTo>
                    <a:pt x="4119" y="663146"/>
                    <a:pt x="7262" y="683960"/>
                    <a:pt x="12356" y="704335"/>
                  </a:cubicBezTo>
                  <a:cubicBezTo>
                    <a:pt x="19883" y="734445"/>
                    <a:pt x="24737" y="758179"/>
                    <a:pt x="61784" y="766118"/>
                  </a:cubicBezTo>
                  <a:cubicBezTo>
                    <a:pt x="106269" y="775650"/>
                    <a:pt x="152217" y="777906"/>
                    <a:pt x="197708" y="778475"/>
                  </a:cubicBezTo>
                  <a:cubicBezTo>
                    <a:pt x="481891" y="782027"/>
                    <a:pt x="766119" y="778475"/>
                    <a:pt x="1050324" y="778475"/>
                  </a:cubicBez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9293D3-3EB7-4FA8-9CD3-028F8FB478AF}"/>
                </a:ext>
              </a:extLst>
            </p:cNvPr>
            <p:cNvSpPr txBox="1"/>
            <p:nvPr/>
          </p:nvSpPr>
          <p:spPr>
            <a:xfrm>
              <a:off x="5054998" y="5710256"/>
              <a:ext cx="407901" cy="193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S1'-U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A3F9FA-B1E9-47A5-A691-1366C2E90748}"/>
                </a:ext>
              </a:extLst>
            </p:cNvPr>
            <p:cNvSpPr txBox="1"/>
            <p:nvPr/>
          </p:nvSpPr>
          <p:spPr>
            <a:xfrm rot="18032023">
              <a:off x="4694423" y="5680760"/>
              <a:ext cx="377134" cy="198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S1'-C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18F5F93-5C25-4EA4-893B-4CD9D9684F0D}"/>
                </a:ext>
              </a:extLst>
            </p:cNvPr>
            <p:cNvCxnSpPr>
              <a:cxnSpLocks/>
              <a:stCxn id="30" idx="2"/>
              <a:endCxn id="23" idx="0"/>
            </p:cNvCxnSpPr>
            <p:nvPr/>
          </p:nvCxnSpPr>
          <p:spPr bwMode="auto">
            <a:xfrm>
              <a:off x="5319171" y="5581518"/>
              <a:ext cx="449457" cy="8494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12DAE98-5125-4B97-B6CB-4422A909FEA9}"/>
              </a:ext>
            </a:extLst>
          </p:cNvPr>
          <p:cNvGrpSpPr/>
          <p:nvPr/>
        </p:nvGrpSpPr>
        <p:grpSpPr>
          <a:xfrm>
            <a:off x="7895121" y="3185406"/>
            <a:ext cx="2939133" cy="2060696"/>
            <a:chOff x="3845054" y="5141207"/>
            <a:chExt cx="2520752" cy="158353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6E5142F-BC46-408C-8DC3-48AF15558953}"/>
                </a:ext>
              </a:extLst>
            </p:cNvPr>
            <p:cNvSpPr/>
            <p:nvPr/>
          </p:nvSpPr>
          <p:spPr bwMode="auto">
            <a:xfrm>
              <a:off x="5242178" y="6159996"/>
              <a:ext cx="1123628" cy="564747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2DBFD1E-0715-4D6D-B7A5-BA0C83801A45}"/>
                </a:ext>
              </a:extLst>
            </p:cNvPr>
            <p:cNvSpPr txBox="1"/>
            <p:nvPr/>
          </p:nvSpPr>
          <p:spPr>
            <a:xfrm>
              <a:off x="5610320" y="6430968"/>
              <a:ext cx="348104" cy="212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NR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7537814-C15F-4CA2-A6C7-A7149C374FE4}"/>
                </a:ext>
              </a:extLst>
            </p:cNvPr>
            <p:cNvSpPr/>
            <p:nvPr/>
          </p:nvSpPr>
          <p:spPr bwMode="auto">
            <a:xfrm>
              <a:off x="3845054" y="6159996"/>
              <a:ext cx="1123628" cy="56474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A6880AD2-B52C-4D59-AF4B-AB9467C5E2B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157188" y="5776230"/>
              <a:ext cx="507543" cy="656397"/>
            </a:xfrm>
            <a:custGeom>
              <a:avLst/>
              <a:gdLst>
                <a:gd name="T0" fmla="*/ 2147483647 w 363"/>
                <a:gd name="T1" fmla="*/ 2147483647 h 447"/>
                <a:gd name="T2" fmla="*/ 2147483647 w 363"/>
                <a:gd name="T3" fmla="*/ 2147483647 h 447"/>
                <a:gd name="T4" fmla="*/ 2147483647 w 363"/>
                <a:gd name="T5" fmla="*/ 2147483647 h 447"/>
                <a:gd name="T6" fmla="*/ 2147483647 w 363"/>
                <a:gd name="T7" fmla="*/ 2147483647 h 447"/>
                <a:gd name="T8" fmla="*/ 2147483647 w 363"/>
                <a:gd name="T9" fmla="*/ 2147483647 h 447"/>
                <a:gd name="T10" fmla="*/ 2147483647 w 363"/>
                <a:gd name="T11" fmla="*/ 2147483647 h 447"/>
                <a:gd name="T12" fmla="*/ 2147483647 w 363"/>
                <a:gd name="T13" fmla="*/ 2147483647 h 447"/>
                <a:gd name="T14" fmla="*/ 2147483647 w 363"/>
                <a:gd name="T15" fmla="*/ 2147483647 h 447"/>
                <a:gd name="T16" fmla="*/ 2147483647 w 363"/>
                <a:gd name="T17" fmla="*/ 2147483647 h 447"/>
                <a:gd name="T18" fmla="*/ 2147483647 w 363"/>
                <a:gd name="T19" fmla="*/ 2147483647 h 447"/>
                <a:gd name="T20" fmla="*/ 2147483647 w 363"/>
                <a:gd name="T21" fmla="*/ 2147483647 h 447"/>
                <a:gd name="T22" fmla="*/ 2147483647 w 363"/>
                <a:gd name="T23" fmla="*/ 2147483647 h 447"/>
                <a:gd name="T24" fmla="*/ 2147483647 w 363"/>
                <a:gd name="T25" fmla="*/ 2147483647 h 447"/>
                <a:gd name="T26" fmla="*/ 2147483647 w 363"/>
                <a:gd name="T27" fmla="*/ 2147483647 h 447"/>
                <a:gd name="T28" fmla="*/ 2147483647 w 363"/>
                <a:gd name="T29" fmla="*/ 2147483647 h 447"/>
                <a:gd name="T30" fmla="*/ 2147483647 w 363"/>
                <a:gd name="T31" fmla="*/ 2147483647 h 447"/>
                <a:gd name="T32" fmla="*/ 2147483647 w 363"/>
                <a:gd name="T33" fmla="*/ 2147483647 h 447"/>
                <a:gd name="T34" fmla="*/ 2147483647 w 363"/>
                <a:gd name="T35" fmla="*/ 2147483647 h 447"/>
                <a:gd name="T36" fmla="*/ 2147483647 w 363"/>
                <a:gd name="T37" fmla="*/ 2147483647 h 447"/>
                <a:gd name="T38" fmla="*/ 2147483647 w 363"/>
                <a:gd name="T39" fmla="*/ 2147483647 h 447"/>
                <a:gd name="T40" fmla="*/ 2147483647 w 363"/>
                <a:gd name="T41" fmla="*/ 2147483647 h 447"/>
                <a:gd name="T42" fmla="*/ 0 w 363"/>
                <a:gd name="T43" fmla="*/ 2147483647 h 447"/>
                <a:gd name="T44" fmla="*/ 0 w 363"/>
                <a:gd name="T45" fmla="*/ 2147483647 h 447"/>
                <a:gd name="T46" fmla="*/ 2147483647 w 363"/>
                <a:gd name="T47" fmla="*/ 2147483647 h 447"/>
                <a:gd name="T48" fmla="*/ 2147483647 w 363"/>
                <a:gd name="T49" fmla="*/ 2147483647 h 447"/>
                <a:gd name="T50" fmla="*/ 2147483647 w 363"/>
                <a:gd name="T51" fmla="*/ 2147483647 h 447"/>
                <a:gd name="T52" fmla="*/ 2147483647 w 363"/>
                <a:gd name="T53" fmla="*/ 2147483647 h 447"/>
                <a:gd name="T54" fmla="*/ 2147483647 w 363"/>
                <a:gd name="T55" fmla="*/ 2147483647 h 447"/>
                <a:gd name="T56" fmla="*/ 2147483647 w 363"/>
                <a:gd name="T57" fmla="*/ 2147483647 h 447"/>
                <a:gd name="T58" fmla="*/ 2147483647 w 363"/>
                <a:gd name="T59" fmla="*/ 2147483647 h 447"/>
                <a:gd name="T60" fmla="*/ 2147483647 w 363"/>
                <a:gd name="T61" fmla="*/ 2147483647 h 447"/>
                <a:gd name="T62" fmla="*/ 2147483647 w 363"/>
                <a:gd name="T63" fmla="*/ 2147483647 h 447"/>
                <a:gd name="T64" fmla="*/ 2147483647 w 363"/>
                <a:gd name="T65" fmla="*/ 2147483647 h 447"/>
                <a:gd name="T66" fmla="*/ 2147483647 w 363"/>
                <a:gd name="T67" fmla="*/ 2147483647 h 447"/>
                <a:gd name="T68" fmla="*/ 2147483647 w 363"/>
                <a:gd name="T69" fmla="*/ 2147483647 h 447"/>
                <a:gd name="T70" fmla="*/ 2147483647 w 363"/>
                <a:gd name="T71" fmla="*/ 2147483647 h 447"/>
                <a:gd name="T72" fmla="*/ 2147483647 w 363"/>
                <a:gd name="T73" fmla="*/ 2147483647 h 447"/>
                <a:gd name="T74" fmla="*/ 2147483647 w 363"/>
                <a:gd name="T75" fmla="*/ 2147483647 h 447"/>
                <a:gd name="T76" fmla="*/ 2147483647 w 363"/>
                <a:gd name="T77" fmla="*/ 2147483647 h 447"/>
                <a:gd name="T78" fmla="*/ 2147483647 w 363"/>
                <a:gd name="T79" fmla="*/ 2147483647 h 447"/>
                <a:gd name="T80" fmla="*/ 2147483647 w 363"/>
                <a:gd name="T81" fmla="*/ 2147483647 h 447"/>
                <a:gd name="T82" fmla="*/ 2147483647 w 363"/>
                <a:gd name="T83" fmla="*/ 2147483647 h 447"/>
                <a:gd name="T84" fmla="*/ 2147483647 w 363"/>
                <a:gd name="T85" fmla="*/ 2147483647 h 447"/>
                <a:gd name="T86" fmla="*/ 2147483647 w 363"/>
                <a:gd name="T87" fmla="*/ 2147483647 h 447"/>
                <a:gd name="T88" fmla="*/ 2147483647 w 363"/>
                <a:gd name="T89" fmla="*/ 2147483647 h 447"/>
                <a:gd name="T90" fmla="*/ 2147483647 w 363"/>
                <a:gd name="T91" fmla="*/ 2147483647 h 447"/>
                <a:gd name="T92" fmla="*/ 2147483647 w 363"/>
                <a:gd name="T93" fmla="*/ 2147483647 h 447"/>
                <a:gd name="T94" fmla="*/ 2147483647 w 363"/>
                <a:gd name="T95" fmla="*/ 2147483647 h 447"/>
                <a:gd name="T96" fmla="*/ 2147483647 w 363"/>
                <a:gd name="T97" fmla="*/ 2147483647 h 447"/>
                <a:gd name="T98" fmla="*/ 2147483647 w 363"/>
                <a:gd name="T99" fmla="*/ 2147483647 h 4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3" h="447">
                  <a:moveTo>
                    <a:pt x="85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36"/>
                    <a:pt x="84" y="34"/>
                    <a:pt x="83" y="32"/>
                  </a:cubicBezTo>
                  <a:cubicBezTo>
                    <a:pt x="80" y="29"/>
                    <a:pt x="75" y="29"/>
                    <a:pt x="72" y="32"/>
                  </a:cubicBezTo>
                  <a:cubicBezTo>
                    <a:pt x="51" y="53"/>
                    <a:pt x="41" y="79"/>
                    <a:pt x="41" y="106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1" y="132"/>
                    <a:pt x="51" y="159"/>
                    <a:pt x="72" y="179"/>
                  </a:cubicBezTo>
                  <a:cubicBezTo>
                    <a:pt x="75" y="182"/>
                    <a:pt x="80" y="182"/>
                    <a:pt x="83" y="179"/>
                  </a:cubicBezTo>
                  <a:cubicBezTo>
                    <a:pt x="84" y="178"/>
                    <a:pt x="85" y="176"/>
                    <a:pt x="85" y="174"/>
                  </a:cubicBezTo>
                  <a:cubicBezTo>
                    <a:pt x="85" y="174"/>
                    <a:pt x="85" y="174"/>
                    <a:pt x="85" y="174"/>
                  </a:cubicBezTo>
                  <a:cubicBezTo>
                    <a:pt x="85" y="172"/>
                    <a:pt x="84" y="169"/>
                    <a:pt x="83" y="168"/>
                  </a:cubicBezTo>
                  <a:cubicBezTo>
                    <a:pt x="66" y="151"/>
                    <a:pt x="57" y="128"/>
                    <a:pt x="57" y="106"/>
                  </a:cubicBezTo>
                  <a:cubicBezTo>
                    <a:pt x="57" y="83"/>
                    <a:pt x="66" y="61"/>
                    <a:pt x="83" y="44"/>
                  </a:cubicBezTo>
                  <a:cubicBezTo>
                    <a:pt x="84" y="42"/>
                    <a:pt x="85" y="40"/>
                    <a:pt x="85" y="38"/>
                  </a:cubicBezTo>
                  <a:close/>
                  <a:moveTo>
                    <a:pt x="48" y="191"/>
                  </a:moveTo>
                  <a:cubicBezTo>
                    <a:pt x="48" y="191"/>
                    <a:pt x="47" y="191"/>
                    <a:pt x="47" y="190"/>
                  </a:cubicBezTo>
                  <a:cubicBezTo>
                    <a:pt x="45" y="188"/>
                    <a:pt x="44" y="186"/>
                    <a:pt x="42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1" y="182"/>
                    <a:pt x="40" y="181"/>
                    <a:pt x="39" y="180"/>
                  </a:cubicBezTo>
                  <a:cubicBezTo>
                    <a:pt x="33" y="171"/>
                    <a:pt x="28" y="162"/>
                    <a:pt x="24" y="152"/>
                  </a:cubicBezTo>
                  <a:cubicBezTo>
                    <a:pt x="24" y="151"/>
                    <a:pt x="23" y="149"/>
                    <a:pt x="23" y="148"/>
                  </a:cubicBezTo>
                  <a:cubicBezTo>
                    <a:pt x="22" y="147"/>
                    <a:pt x="22" y="147"/>
                    <a:pt x="22" y="146"/>
                  </a:cubicBezTo>
                  <a:cubicBezTo>
                    <a:pt x="22" y="145"/>
                    <a:pt x="21" y="143"/>
                    <a:pt x="21" y="142"/>
                  </a:cubicBezTo>
                  <a:cubicBezTo>
                    <a:pt x="21" y="141"/>
                    <a:pt x="20" y="141"/>
                    <a:pt x="20" y="140"/>
                  </a:cubicBezTo>
                  <a:cubicBezTo>
                    <a:pt x="20" y="139"/>
                    <a:pt x="20" y="137"/>
                    <a:pt x="19" y="136"/>
                  </a:cubicBezTo>
                  <a:cubicBezTo>
                    <a:pt x="19" y="135"/>
                    <a:pt x="19" y="135"/>
                    <a:pt x="19" y="134"/>
                  </a:cubicBezTo>
                  <a:cubicBezTo>
                    <a:pt x="18" y="133"/>
                    <a:pt x="18" y="131"/>
                    <a:pt x="18" y="130"/>
                  </a:cubicBezTo>
                  <a:cubicBezTo>
                    <a:pt x="18" y="129"/>
                    <a:pt x="18" y="128"/>
                    <a:pt x="17" y="127"/>
                  </a:cubicBezTo>
                  <a:cubicBezTo>
                    <a:pt x="17" y="126"/>
                    <a:pt x="17" y="125"/>
                    <a:pt x="17" y="124"/>
                  </a:cubicBezTo>
                  <a:cubicBezTo>
                    <a:pt x="17" y="123"/>
                    <a:pt x="17" y="122"/>
                    <a:pt x="17" y="121"/>
                  </a:cubicBezTo>
                  <a:cubicBezTo>
                    <a:pt x="16" y="120"/>
                    <a:pt x="16" y="119"/>
                    <a:pt x="16" y="118"/>
                  </a:cubicBezTo>
                  <a:cubicBezTo>
                    <a:pt x="16" y="117"/>
                    <a:pt x="16" y="116"/>
                    <a:pt x="16" y="114"/>
                  </a:cubicBezTo>
                  <a:cubicBezTo>
                    <a:pt x="16" y="113"/>
                    <a:pt x="16" y="113"/>
                    <a:pt x="16" y="112"/>
                  </a:cubicBezTo>
                  <a:cubicBezTo>
                    <a:pt x="16" y="110"/>
                    <a:pt x="16" y="108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4"/>
                    <a:pt x="16" y="102"/>
                    <a:pt x="16" y="100"/>
                  </a:cubicBezTo>
                  <a:cubicBezTo>
                    <a:pt x="16" y="99"/>
                    <a:pt x="16" y="98"/>
                    <a:pt x="16" y="97"/>
                  </a:cubicBezTo>
                  <a:cubicBezTo>
                    <a:pt x="16" y="96"/>
                    <a:pt x="16" y="95"/>
                    <a:pt x="16" y="93"/>
                  </a:cubicBezTo>
                  <a:cubicBezTo>
                    <a:pt x="16" y="92"/>
                    <a:pt x="16" y="92"/>
                    <a:pt x="17" y="91"/>
                  </a:cubicBezTo>
                  <a:cubicBezTo>
                    <a:pt x="17" y="90"/>
                    <a:pt x="17" y="88"/>
                    <a:pt x="17" y="87"/>
                  </a:cubicBezTo>
                  <a:cubicBezTo>
                    <a:pt x="17" y="86"/>
                    <a:pt x="17" y="85"/>
                    <a:pt x="17" y="84"/>
                  </a:cubicBezTo>
                  <a:cubicBezTo>
                    <a:pt x="18" y="83"/>
                    <a:pt x="18" y="82"/>
                    <a:pt x="18" y="81"/>
                  </a:cubicBezTo>
                  <a:cubicBezTo>
                    <a:pt x="18" y="80"/>
                    <a:pt x="18" y="79"/>
                    <a:pt x="19" y="78"/>
                  </a:cubicBezTo>
                  <a:cubicBezTo>
                    <a:pt x="19" y="77"/>
                    <a:pt x="19" y="76"/>
                    <a:pt x="19" y="75"/>
                  </a:cubicBezTo>
                  <a:cubicBezTo>
                    <a:pt x="20" y="74"/>
                    <a:pt x="20" y="73"/>
                    <a:pt x="20" y="71"/>
                  </a:cubicBezTo>
                  <a:cubicBezTo>
                    <a:pt x="20" y="71"/>
                    <a:pt x="21" y="70"/>
                    <a:pt x="21" y="70"/>
                  </a:cubicBezTo>
                  <a:cubicBezTo>
                    <a:pt x="21" y="68"/>
                    <a:pt x="22" y="67"/>
                    <a:pt x="22" y="65"/>
                  </a:cubicBezTo>
                  <a:cubicBezTo>
                    <a:pt x="22" y="65"/>
                    <a:pt x="22" y="65"/>
                    <a:pt x="23" y="64"/>
                  </a:cubicBezTo>
                  <a:cubicBezTo>
                    <a:pt x="23" y="63"/>
                    <a:pt x="24" y="61"/>
                    <a:pt x="24" y="60"/>
                  </a:cubicBezTo>
                  <a:cubicBezTo>
                    <a:pt x="28" y="50"/>
                    <a:pt x="33" y="40"/>
                    <a:pt x="39" y="32"/>
                  </a:cubicBezTo>
                  <a:cubicBezTo>
                    <a:pt x="40" y="30"/>
                    <a:pt x="41" y="29"/>
                    <a:pt x="42" y="28"/>
                  </a:cubicBezTo>
                  <a:cubicBezTo>
                    <a:pt x="42" y="28"/>
                    <a:pt x="42" y="27"/>
                    <a:pt x="42" y="27"/>
                  </a:cubicBezTo>
                  <a:cubicBezTo>
                    <a:pt x="44" y="25"/>
                    <a:pt x="45" y="23"/>
                    <a:pt x="47" y="21"/>
                  </a:cubicBezTo>
                  <a:cubicBezTo>
                    <a:pt x="47" y="21"/>
                    <a:pt x="48" y="21"/>
                    <a:pt x="48" y="20"/>
                  </a:cubicBezTo>
                  <a:cubicBezTo>
                    <a:pt x="50" y="18"/>
                    <a:pt x="52" y="16"/>
                    <a:pt x="54" y="14"/>
                  </a:cubicBezTo>
                  <a:cubicBezTo>
                    <a:pt x="55" y="13"/>
                    <a:pt x="56" y="11"/>
                    <a:pt x="56" y="9"/>
                  </a:cubicBezTo>
                  <a:cubicBezTo>
                    <a:pt x="56" y="8"/>
                    <a:pt x="56" y="7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4" y="4"/>
                    <a:pt x="54" y="3"/>
                  </a:cubicBezTo>
                  <a:cubicBezTo>
                    <a:pt x="52" y="2"/>
                    <a:pt x="51" y="1"/>
                    <a:pt x="49" y="1"/>
                  </a:cubicBezTo>
                  <a:cubicBezTo>
                    <a:pt x="47" y="0"/>
                    <a:pt x="44" y="1"/>
                    <a:pt x="42" y="3"/>
                  </a:cubicBezTo>
                  <a:cubicBezTo>
                    <a:pt x="40" y="5"/>
                    <a:pt x="38" y="7"/>
                    <a:pt x="36" y="10"/>
                  </a:cubicBezTo>
                  <a:cubicBezTo>
                    <a:pt x="36" y="10"/>
                    <a:pt x="35" y="11"/>
                    <a:pt x="35" y="11"/>
                  </a:cubicBezTo>
                  <a:cubicBezTo>
                    <a:pt x="33" y="13"/>
                    <a:pt x="31" y="15"/>
                    <a:pt x="30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20"/>
                    <a:pt x="27" y="21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9" y="33"/>
                    <a:pt x="14" y="4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5"/>
                    <a:pt x="8" y="57"/>
                    <a:pt x="7" y="59"/>
                  </a:cubicBezTo>
                  <a:cubicBezTo>
                    <a:pt x="7" y="59"/>
                    <a:pt x="7" y="60"/>
                    <a:pt x="7" y="60"/>
                  </a:cubicBezTo>
                  <a:cubicBezTo>
                    <a:pt x="6" y="62"/>
                    <a:pt x="6" y="64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4" y="69"/>
                    <a:pt x="4" y="70"/>
                    <a:pt x="4" y="72"/>
                  </a:cubicBezTo>
                  <a:cubicBezTo>
                    <a:pt x="3" y="73"/>
                    <a:pt x="3" y="73"/>
                    <a:pt x="3" y="74"/>
                  </a:cubicBezTo>
                  <a:cubicBezTo>
                    <a:pt x="3" y="75"/>
                    <a:pt x="3" y="77"/>
                    <a:pt x="2" y="78"/>
                  </a:cubicBezTo>
                  <a:cubicBezTo>
                    <a:pt x="2" y="79"/>
                    <a:pt x="2" y="80"/>
                    <a:pt x="2" y="81"/>
                  </a:cubicBezTo>
                  <a:cubicBezTo>
                    <a:pt x="2" y="82"/>
                    <a:pt x="1" y="84"/>
                    <a:pt x="1" y="85"/>
                  </a:cubicBezTo>
                  <a:cubicBezTo>
                    <a:pt x="1" y="86"/>
                    <a:pt x="1" y="87"/>
                    <a:pt x="1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3"/>
                    <a:pt x="0" y="95"/>
                    <a:pt x="0" y="96"/>
                  </a:cubicBezTo>
                  <a:cubicBezTo>
                    <a:pt x="0" y="97"/>
                    <a:pt x="0" y="98"/>
                    <a:pt x="0" y="99"/>
                  </a:cubicBezTo>
                  <a:cubicBezTo>
                    <a:pt x="0" y="101"/>
                    <a:pt x="0" y="103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0" y="111"/>
                    <a:pt x="0" y="113"/>
                  </a:cubicBezTo>
                  <a:cubicBezTo>
                    <a:pt x="0" y="114"/>
                    <a:pt x="0" y="115"/>
                    <a:pt x="0" y="115"/>
                  </a:cubicBezTo>
                  <a:cubicBezTo>
                    <a:pt x="0" y="117"/>
                    <a:pt x="0" y="118"/>
                    <a:pt x="0" y="120"/>
                  </a:cubicBezTo>
                  <a:cubicBezTo>
                    <a:pt x="0" y="121"/>
                    <a:pt x="1" y="122"/>
                    <a:pt x="1" y="123"/>
                  </a:cubicBezTo>
                  <a:cubicBezTo>
                    <a:pt x="1" y="124"/>
                    <a:pt x="1" y="125"/>
                    <a:pt x="1" y="127"/>
                  </a:cubicBezTo>
                  <a:cubicBezTo>
                    <a:pt x="1" y="128"/>
                    <a:pt x="2" y="129"/>
                    <a:pt x="2" y="130"/>
                  </a:cubicBezTo>
                  <a:cubicBezTo>
                    <a:pt x="2" y="131"/>
                    <a:pt x="2" y="132"/>
                    <a:pt x="2" y="133"/>
                  </a:cubicBezTo>
                  <a:cubicBezTo>
                    <a:pt x="3" y="135"/>
                    <a:pt x="3" y="136"/>
                    <a:pt x="3" y="138"/>
                  </a:cubicBezTo>
                  <a:cubicBezTo>
                    <a:pt x="3" y="138"/>
                    <a:pt x="3" y="139"/>
                    <a:pt x="4" y="140"/>
                  </a:cubicBezTo>
                  <a:cubicBezTo>
                    <a:pt x="4" y="141"/>
                    <a:pt x="4" y="143"/>
                    <a:pt x="5" y="145"/>
                  </a:cubicBezTo>
                  <a:cubicBezTo>
                    <a:pt x="5" y="145"/>
                    <a:pt x="5" y="146"/>
                    <a:pt x="5" y="146"/>
                  </a:cubicBezTo>
                  <a:cubicBezTo>
                    <a:pt x="6" y="148"/>
                    <a:pt x="6" y="150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8" y="154"/>
                    <a:pt x="9" y="156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4" y="169"/>
                    <a:pt x="19" y="179"/>
                    <a:pt x="25" y="188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5" y="189"/>
                    <a:pt x="26" y="189"/>
                  </a:cubicBezTo>
                  <a:cubicBezTo>
                    <a:pt x="27" y="190"/>
                    <a:pt x="28" y="192"/>
                    <a:pt x="29" y="193"/>
                  </a:cubicBezTo>
                  <a:cubicBezTo>
                    <a:pt x="29" y="193"/>
                    <a:pt x="29" y="194"/>
                    <a:pt x="29" y="194"/>
                  </a:cubicBezTo>
                  <a:cubicBezTo>
                    <a:pt x="29" y="194"/>
                    <a:pt x="29" y="194"/>
                    <a:pt x="30" y="194"/>
                  </a:cubicBezTo>
                  <a:cubicBezTo>
                    <a:pt x="31" y="196"/>
                    <a:pt x="33" y="198"/>
                    <a:pt x="35" y="201"/>
                  </a:cubicBezTo>
                  <a:cubicBezTo>
                    <a:pt x="35" y="201"/>
                    <a:pt x="36" y="201"/>
                    <a:pt x="36" y="202"/>
                  </a:cubicBezTo>
                  <a:cubicBezTo>
                    <a:pt x="38" y="204"/>
                    <a:pt x="40" y="206"/>
                    <a:pt x="42" y="209"/>
                  </a:cubicBezTo>
                  <a:cubicBezTo>
                    <a:pt x="44" y="211"/>
                    <a:pt x="47" y="211"/>
                    <a:pt x="49" y="211"/>
                  </a:cubicBezTo>
                  <a:cubicBezTo>
                    <a:pt x="51" y="211"/>
                    <a:pt x="52" y="210"/>
                    <a:pt x="54" y="209"/>
                  </a:cubicBezTo>
                  <a:cubicBezTo>
                    <a:pt x="54" y="208"/>
                    <a:pt x="55" y="207"/>
                    <a:pt x="55" y="206"/>
                  </a:cubicBezTo>
                  <a:cubicBezTo>
                    <a:pt x="55" y="206"/>
                    <a:pt x="55" y="206"/>
                    <a:pt x="55" y="206"/>
                  </a:cubicBezTo>
                  <a:cubicBezTo>
                    <a:pt x="55" y="206"/>
                    <a:pt x="55" y="206"/>
                    <a:pt x="56" y="205"/>
                  </a:cubicBezTo>
                  <a:cubicBezTo>
                    <a:pt x="56" y="205"/>
                    <a:pt x="56" y="204"/>
                    <a:pt x="56" y="203"/>
                  </a:cubicBezTo>
                  <a:cubicBezTo>
                    <a:pt x="56" y="201"/>
                    <a:pt x="55" y="199"/>
                    <a:pt x="54" y="197"/>
                  </a:cubicBezTo>
                  <a:cubicBezTo>
                    <a:pt x="52" y="195"/>
                    <a:pt x="50" y="193"/>
                    <a:pt x="48" y="191"/>
                  </a:cubicBezTo>
                  <a:close/>
                  <a:moveTo>
                    <a:pt x="207" y="60"/>
                  </a:moveTo>
                  <a:cubicBezTo>
                    <a:pt x="158" y="60"/>
                    <a:pt x="158" y="60"/>
                    <a:pt x="158" y="60"/>
                  </a:cubicBezTo>
                  <a:cubicBezTo>
                    <a:pt x="147" y="60"/>
                    <a:pt x="138" y="69"/>
                    <a:pt x="138" y="80"/>
                  </a:cubicBezTo>
                  <a:cubicBezTo>
                    <a:pt x="138" y="439"/>
                    <a:pt x="138" y="439"/>
                    <a:pt x="138" y="439"/>
                  </a:cubicBezTo>
                  <a:cubicBezTo>
                    <a:pt x="138" y="443"/>
                    <a:pt x="142" y="447"/>
                    <a:pt x="146" y="447"/>
                  </a:cubicBezTo>
                  <a:cubicBezTo>
                    <a:pt x="151" y="447"/>
                    <a:pt x="154" y="443"/>
                    <a:pt x="154" y="439"/>
                  </a:cubicBezTo>
                  <a:cubicBezTo>
                    <a:pt x="154" y="420"/>
                    <a:pt x="154" y="420"/>
                    <a:pt x="154" y="420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1" y="439"/>
                    <a:pt x="211" y="439"/>
                    <a:pt x="211" y="439"/>
                  </a:cubicBezTo>
                  <a:cubicBezTo>
                    <a:pt x="211" y="443"/>
                    <a:pt x="215" y="447"/>
                    <a:pt x="219" y="447"/>
                  </a:cubicBezTo>
                  <a:cubicBezTo>
                    <a:pt x="223" y="447"/>
                    <a:pt x="227" y="443"/>
                    <a:pt x="227" y="439"/>
                  </a:cubicBezTo>
                  <a:cubicBezTo>
                    <a:pt x="227" y="80"/>
                    <a:pt x="227" y="80"/>
                    <a:pt x="227" y="80"/>
                  </a:cubicBezTo>
                  <a:cubicBezTo>
                    <a:pt x="227" y="69"/>
                    <a:pt x="218" y="60"/>
                    <a:pt x="207" y="60"/>
                  </a:cubicBezTo>
                  <a:close/>
                  <a:moveTo>
                    <a:pt x="154" y="80"/>
                  </a:moveTo>
                  <a:cubicBezTo>
                    <a:pt x="154" y="78"/>
                    <a:pt x="156" y="76"/>
                    <a:pt x="15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54" y="120"/>
                    <a:pt x="154" y="120"/>
                    <a:pt x="154" y="120"/>
                  </a:cubicBezTo>
                  <a:lnTo>
                    <a:pt x="154" y="80"/>
                  </a:lnTo>
                  <a:close/>
                  <a:moveTo>
                    <a:pt x="154" y="155"/>
                  </a:moveTo>
                  <a:cubicBezTo>
                    <a:pt x="207" y="207"/>
                    <a:pt x="207" y="207"/>
                    <a:pt x="207" y="207"/>
                  </a:cubicBezTo>
                  <a:cubicBezTo>
                    <a:pt x="154" y="260"/>
                    <a:pt x="154" y="260"/>
                    <a:pt x="154" y="260"/>
                  </a:cubicBezTo>
                  <a:lnTo>
                    <a:pt x="154" y="155"/>
                  </a:lnTo>
                  <a:close/>
                  <a:moveTo>
                    <a:pt x="154" y="397"/>
                  </a:moveTo>
                  <a:cubicBezTo>
                    <a:pt x="154" y="294"/>
                    <a:pt x="154" y="294"/>
                    <a:pt x="154" y="294"/>
                  </a:cubicBezTo>
                  <a:cubicBezTo>
                    <a:pt x="206" y="346"/>
                    <a:pt x="206" y="346"/>
                    <a:pt x="206" y="346"/>
                  </a:cubicBezTo>
                  <a:lnTo>
                    <a:pt x="154" y="397"/>
                  </a:lnTo>
                  <a:close/>
                  <a:moveTo>
                    <a:pt x="211" y="328"/>
                  </a:moveTo>
                  <a:cubicBezTo>
                    <a:pt x="160" y="277"/>
                    <a:pt x="160" y="277"/>
                    <a:pt x="160" y="277"/>
                  </a:cubicBezTo>
                  <a:cubicBezTo>
                    <a:pt x="211" y="226"/>
                    <a:pt x="211" y="226"/>
                    <a:pt x="211" y="226"/>
                  </a:cubicBezTo>
                  <a:lnTo>
                    <a:pt x="211" y="328"/>
                  </a:lnTo>
                  <a:close/>
                  <a:moveTo>
                    <a:pt x="211" y="189"/>
                  </a:moveTo>
                  <a:cubicBezTo>
                    <a:pt x="159" y="137"/>
                    <a:pt x="159" y="137"/>
                    <a:pt x="159" y="137"/>
                  </a:cubicBezTo>
                  <a:cubicBezTo>
                    <a:pt x="211" y="86"/>
                    <a:pt x="211" y="86"/>
                    <a:pt x="211" y="86"/>
                  </a:cubicBezTo>
                  <a:lnTo>
                    <a:pt x="211" y="189"/>
                  </a:lnTo>
                  <a:close/>
                  <a:moveTo>
                    <a:pt x="107" y="58"/>
                  </a:moveTo>
                  <a:cubicBezTo>
                    <a:pt x="103" y="58"/>
                    <a:pt x="99" y="62"/>
                    <a:pt x="99" y="66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9" y="148"/>
                    <a:pt x="103" y="152"/>
                    <a:pt x="107" y="152"/>
                  </a:cubicBezTo>
                  <a:cubicBezTo>
                    <a:pt x="111" y="152"/>
                    <a:pt x="115" y="148"/>
                    <a:pt x="115" y="144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2"/>
                    <a:pt x="111" y="58"/>
                    <a:pt x="107" y="58"/>
                  </a:cubicBezTo>
                  <a:close/>
                  <a:moveTo>
                    <a:pt x="320" y="28"/>
                  </a:moveTo>
                  <a:cubicBezTo>
                    <a:pt x="322" y="29"/>
                    <a:pt x="323" y="31"/>
                    <a:pt x="324" y="33"/>
                  </a:cubicBezTo>
                  <a:cubicBezTo>
                    <a:pt x="327" y="36"/>
                    <a:pt x="332" y="37"/>
                    <a:pt x="335" y="35"/>
                  </a:cubicBezTo>
                  <a:cubicBezTo>
                    <a:pt x="339" y="32"/>
                    <a:pt x="340" y="27"/>
                    <a:pt x="337" y="23"/>
                  </a:cubicBezTo>
                  <a:cubicBezTo>
                    <a:pt x="336" y="22"/>
                    <a:pt x="335" y="20"/>
                    <a:pt x="333" y="18"/>
                  </a:cubicBezTo>
                  <a:cubicBezTo>
                    <a:pt x="329" y="13"/>
                    <a:pt x="325" y="8"/>
                    <a:pt x="320" y="3"/>
                  </a:cubicBezTo>
                  <a:cubicBezTo>
                    <a:pt x="317" y="0"/>
                    <a:pt x="312" y="0"/>
                    <a:pt x="309" y="3"/>
                  </a:cubicBezTo>
                  <a:cubicBezTo>
                    <a:pt x="307" y="4"/>
                    <a:pt x="306" y="7"/>
                    <a:pt x="306" y="9"/>
                  </a:cubicBezTo>
                  <a:cubicBezTo>
                    <a:pt x="306" y="11"/>
                    <a:pt x="307" y="13"/>
                    <a:pt x="309" y="14"/>
                  </a:cubicBezTo>
                  <a:cubicBezTo>
                    <a:pt x="313" y="18"/>
                    <a:pt x="317" y="23"/>
                    <a:pt x="320" y="28"/>
                  </a:cubicBezTo>
                  <a:close/>
                  <a:moveTo>
                    <a:pt x="257" y="59"/>
                  </a:moveTo>
                  <a:cubicBezTo>
                    <a:pt x="252" y="59"/>
                    <a:pt x="249" y="63"/>
                    <a:pt x="249" y="67"/>
                  </a:cubicBezTo>
                  <a:cubicBezTo>
                    <a:pt x="249" y="145"/>
                    <a:pt x="249" y="145"/>
                    <a:pt x="249" y="145"/>
                  </a:cubicBezTo>
                  <a:cubicBezTo>
                    <a:pt x="249" y="149"/>
                    <a:pt x="252" y="153"/>
                    <a:pt x="257" y="153"/>
                  </a:cubicBezTo>
                  <a:cubicBezTo>
                    <a:pt x="261" y="153"/>
                    <a:pt x="265" y="149"/>
                    <a:pt x="265" y="145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3"/>
                    <a:pt x="261" y="59"/>
                    <a:pt x="257" y="59"/>
                  </a:cubicBezTo>
                  <a:close/>
                  <a:moveTo>
                    <a:pt x="291" y="32"/>
                  </a:moveTo>
                  <a:cubicBezTo>
                    <a:pt x="288" y="29"/>
                    <a:pt x="283" y="29"/>
                    <a:pt x="279" y="32"/>
                  </a:cubicBezTo>
                  <a:cubicBezTo>
                    <a:pt x="278" y="34"/>
                    <a:pt x="277" y="36"/>
                    <a:pt x="277" y="38"/>
                  </a:cubicBezTo>
                  <a:cubicBezTo>
                    <a:pt x="277" y="40"/>
                    <a:pt x="278" y="42"/>
                    <a:pt x="279" y="44"/>
                  </a:cubicBezTo>
                  <a:cubicBezTo>
                    <a:pt x="297" y="61"/>
                    <a:pt x="305" y="83"/>
                    <a:pt x="305" y="106"/>
                  </a:cubicBezTo>
                  <a:cubicBezTo>
                    <a:pt x="305" y="128"/>
                    <a:pt x="297" y="151"/>
                    <a:pt x="279" y="168"/>
                  </a:cubicBezTo>
                  <a:cubicBezTo>
                    <a:pt x="279" y="168"/>
                    <a:pt x="279" y="168"/>
                    <a:pt x="279" y="168"/>
                  </a:cubicBezTo>
                  <a:cubicBezTo>
                    <a:pt x="276" y="171"/>
                    <a:pt x="276" y="176"/>
                    <a:pt x="279" y="179"/>
                  </a:cubicBezTo>
                  <a:cubicBezTo>
                    <a:pt x="283" y="182"/>
                    <a:pt x="288" y="182"/>
                    <a:pt x="291" y="179"/>
                  </a:cubicBezTo>
                  <a:cubicBezTo>
                    <a:pt x="311" y="159"/>
                    <a:pt x="321" y="132"/>
                    <a:pt x="321" y="106"/>
                  </a:cubicBezTo>
                  <a:cubicBezTo>
                    <a:pt x="321" y="79"/>
                    <a:pt x="311" y="53"/>
                    <a:pt x="291" y="32"/>
                  </a:cubicBezTo>
                  <a:close/>
                  <a:moveTo>
                    <a:pt x="353" y="53"/>
                  </a:moveTo>
                  <a:cubicBezTo>
                    <a:pt x="351" y="49"/>
                    <a:pt x="347" y="47"/>
                    <a:pt x="343" y="49"/>
                  </a:cubicBezTo>
                  <a:cubicBezTo>
                    <a:pt x="338" y="50"/>
                    <a:pt x="336" y="55"/>
                    <a:pt x="338" y="59"/>
                  </a:cubicBezTo>
                  <a:cubicBezTo>
                    <a:pt x="344" y="74"/>
                    <a:pt x="347" y="90"/>
                    <a:pt x="347" y="106"/>
                  </a:cubicBezTo>
                  <a:cubicBezTo>
                    <a:pt x="347" y="140"/>
                    <a:pt x="333" y="173"/>
                    <a:pt x="309" y="197"/>
                  </a:cubicBezTo>
                  <a:cubicBezTo>
                    <a:pt x="307" y="199"/>
                    <a:pt x="306" y="201"/>
                    <a:pt x="306" y="203"/>
                  </a:cubicBezTo>
                  <a:cubicBezTo>
                    <a:pt x="306" y="205"/>
                    <a:pt x="307" y="207"/>
                    <a:pt x="309" y="209"/>
                  </a:cubicBezTo>
                  <a:cubicBezTo>
                    <a:pt x="312" y="212"/>
                    <a:pt x="317" y="212"/>
                    <a:pt x="320" y="209"/>
                  </a:cubicBezTo>
                  <a:cubicBezTo>
                    <a:pt x="348" y="181"/>
                    <a:pt x="363" y="145"/>
                    <a:pt x="363" y="106"/>
                  </a:cubicBezTo>
                  <a:cubicBezTo>
                    <a:pt x="363" y="88"/>
                    <a:pt x="359" y="70"/>
                    <a:pt x="353" y="5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6E85E0-C469-400E-9B05-D98DA588918B}"/>
                </a:ext>
              </a:extLst>
            </p:cNvPr>
            <p:cNvSpPr txBox="1"/>
            <p:nvPr/>
          </p:nvSpPr>
          <p:spPr>
            <a:xfrm>
              <a:off x="4213196" y="6430968"/>
              <a:ext cx="390558" cy="212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LTE</a:t>
              </a:r>
            </a:p>
          </p:txBody>
        </p:sp>
        <p:sp>
          <p:nvSpPr>
            <p:cNvPr id="43" name="Freeform 3">
              <a:extLst>
                <a:ext uri="{FF2B5EF4-FFF2-40B4-BE49-F238E27FC236}">
                  <a16:creationId xmlns:a16="http://schemas.microsoft.com/office/drawing/2014/main" id="{1F375955-2DF1-4530-B4ED-189590C437D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541855" y="5776231"/>
              <a:ext cx="507543" cy="656397"/>
            </a:xfrm>
            <a:custGeom>
              <a:avLst/>
              <a:gdLst>
                <a:gd name="T0" fmla="*/ 2147483647 w 363"/>
                <a:gd name="T1" fmla="*/ 2147483647 h 447"/>
                <a:gd name="T2" fmla="*/ 2147483647 w 363"/>
                <a:gd name="T3" fmla="*/ 2147483647 h 447"/>
                <a:gd name="T4" fmla="*/ 2147483647 w 363"/>
                <a:gd name="T5" fmla="*/ 2147483647 h 447"/>
                <a:gd name="T6" fmla="*/ 2147483647 w 363"/>
                <a:gd name="T7" fmla="*/ 2147483647 h 447"/>
                <a:gd name="T8" fmla="*/ 2147483647 w 363"/>
                <a:gd name="T9" fmla="*/ 2147483647 h 447"/>
                <a:gd name="T10" fmla="*/ 2147483647 w 363"/>
                <a:gd name="T11" fmla="*/ 2147483647 h 447"/>
                <a:gd name="T12" fmla="*/ 2147483647 w 363"/>
                <a:gd name="T13" fmla="*/ 2147483647 h 447"/>
                <a:gd name="T14" fmla="*/ 2147483647 w 363"/>
                <a:gd name="T15" fmla="*/ 2147483647 h 447"/>
                <a:gd name="T16" fmla="*/ 2147483647 w 363"/>
                <a:gd name="T17" fmla="*/ 2147483647 h 447"/>
                <a:gd name="T18" fmla="*/ 2147483647 w 363"/>
                <a:gd name="T19" fmla="*/ 2147483647 h 447"/>
                <a:gd name="T20" fmla="*/ 2147483647 w 363"/>
                <a:gd name="T21" fmla="*/ 2147483647 h 447"/>
                <a:gd name="T22" fmla="*/ 2147483647 w 363"/>
                <a:gd name="T23" fmla="*/ 2147483647 h 447"/>
                <a:gd name="T24" fmla="*/ 2147483647 w 363"/>
                <a:gd name="T25" fmla="*/ 2147483647 h 447"/>
                <a:gd name="T26" fmla="*/ 2147483647 w 363"/>
                <a:gd name="T27" fmla="*/ 2147483647 h 447"/>
                <a:gd name="T28" fmla="*/ 2147483647 w 363"/>
                <a:gd name="T29" fmla="*/ 2147483647 h 447"/>
                <a:gd name="T30" fmla="*/ 2147483647 w 363"/>
                <a:gd name="T31" fmla="*/ 2147483647 h 447"/>
                <a:gd name="T32" fmla="*/ 2147483647 w 363"/>
                <a:gd name="T33" fmla="*/ 2147483647 h 447"/>
                <a:gd name="T34" fmla="*/ 2147483647 w 363"/>
                <a:gd name="T35" fmla="*/ 2147483647 h 447"/>
                <a:gd name="T36" fmla="*/ 2147483647 w 363"/>
                <a:gd name="T37" fmla="*/ 2147483647 h 447"/>
                <a:gd name="T38" fmla="*/ 2147483647 w 363"/>
                <a:gd name="T39" fmla="*/ 2147483647 h 447"/>
                <a:gd name="T40" fmla="*/ 2147483647 w 363"/>
                <a:gd name="T41" fmla="*/ 2147483647 h 447"/>
                <a:gd name="T42" fmla="*/ 0 w 363"/>
                <a:gd name="T43" fmla="*/ 2147483647 h 447"/>
                <a:gd name="T44" fmla="*/ 0 w 363"/>
                <a:gd name="T45" fmla="*/ 2147483647 h 447"/>
                <a:gd name="T46" fmla="*/ 2147483647 w 363"/>
                <a:gd name="T47" fmla="*/ 2147483647 h 447"/>
                <a:gd name="T48" fmla="*/ 2147483647 w 363"/>
                <a:gd name="T49" fmla="*/ 2147483647 h 447"/>
                <a:gd name="T50" fmla="*/ 2147483647 w 363"/>
                <a:gd name="T51" fmla="*/ 2147483647 h 447"/>
                <a:gd name="T52" fmla="*/ 2147483647 w 363"/>
                <a:gd name="T53" fmla="*/ 2147483647 h 447"/>
                <a:gd name="T54" fmla="*/ 2147483647 w 363"/>
                <a:gd name="T55" fmla="*/ 2147483647 h 447"/>
                <a:gd name="T56" fmla="*/ 2147483647 w 363"/>
                <a:gd name="T57" fmla="*/ 2147483647 h 447"/>
                <a:gd name="T58" fmla="*/ 2147483647 w 363"/>
                <a:gd name="T59" fmla="*/ 2147483647 h 447"/>
                <a:gd name="T60" fmla="*/ 2147483647 w 363"/>
                <a:gd name="T61" fmla="*/ 2147483647 h 447"/>
                <a:gd name="T62" fmla="*/ 2147483647 w 363"/>
                <a:gd name="T63" fmla="*/ 2147483647 h 447"/>
                <a:gd name="T64" fmla="*/ 2147483647 w 363"/>
                <a:gd name="T65" fmla="*/ 2147483647 h 447"/>
                <a:gd name="T66" fmla="*/ 2147483647 w 363"/>
                <a:gd name="T67" fmla="*/ 2147483647 h 447"/>
                <a:gd name="T68" fmla="*/ 2147483647 w 363"/>
                <a:gd name="T69" fmla="*/ 2147483647 h 447"/>
                <a:gd name="T70" fmla="*/ 2147483647 w 363"/>
                <a:gd name="T71" fmla="*/ 2147483647 h 447"/>
                <a:gd name="T72" fmla="*/ 2147483647 w 363"/>
                <a:gd name="T73" fmla="*/ 2147483647 h 447"/>
                <a:gd name="T74" fmla="*/ 2147483647 w 363"/>
                <a:gd name="T75" fmla="*/ 2147483647 h 447"/>
                <a:gd name="T76" fmla="*/ 2147483647 w 363"/>
                <a:gd name="T77" fmla="*/ 2147483647 h 447"/>
                <a:gd name="T78" fmla="*/ 2147483647 w 363"/>
                <a:gd name="T79" fmla="*/ 2147483647 h 447"/>
                <a:gd name="T80" fmla="*/ 2147483647 w 363"/>
                <a:gd name="T81" fmla="*/ 2147483647 h 447"/>
                <a:gd name="T82" fmla="*/ 2147483647 w 363"/>
                <a:gd name="T83" fmla="*/ 2147483647 h 447"/>
                <a:gd name="T84" fmla="*/ 2147483647 w 363"/>
                <a:gd name="T85" fmla="*/ 2147483647 h 447"/>
                <a:gd name="T86" fmla="*/ 2147483647 w 363"/>
                <a:gd name="T87" fmla="*/ 2147483647 h 447"/>
                <a:gd name="T88" fmla="*/ 2147483647 w 363"/>
                <a:gd name="T89" fmla="*/ 2147483647 h 447"/>
                <a:gd name="T90" fmla="*/ 2147483647 w 363"/>
                <a:gd name="T91" fmla="*/ 2147483647 h 447"/>
                <a:gd name="T92" fmla="*/ 2147483647 w 363"/>
                <a:gd name="T93" fmla="*/ 2147483647 h 447"/>
                <a:gd name="T94" fmla="*/ 2147483647 w 363"/>
                <a:gd name="T95" fmla="*/ 2147483647 h 447"/>
                <a:gd name="T96" fmla="*/ 2147483647 w 363"/>
                <a:gd name="T97" fmla="*/ 2147483647 h 447"/>
                <a:gd name="T98" fmla="*/ 2147483647 w 363"/>
                <a:gd name="T99" fmla="*/ 2147483647 h 4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3" h="447">
                  <a:moveTo>
                    <a:pt x="85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36"/>
                    <a:pt x="84" y="34"/>
                    <a:pt x="83" y="32"/>
                  </a:cubicBezTo>
                  <a:cubicBezTo>
                    <a:pt x="80" y="29"/>
                    <a:pt x="75" y="29"/>
                    <a:pt x="72" y="32"/>
                  </a:cubicBezTo>
                  <a:cubicBezTo>
                    <a:pt x="51" y="53"/>
                    <a:pt x="41" y="79"/>
                    <a:pt x="41" y="106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1" y="132"/>
                    <a:pt x="51" y="159"/>
                    <a:pt x="72" y="179"/>
                  </a:cubicBezTo>
                  <a:cubicBezTo>
                    <a:pt x="75" y="182"/>
                    <a:pt x="80" y="182"/>
                    <a:pt x="83" y="179"/>
                  </a:cubicBezTo>
                  <a:cubicBezTo>
                    <a:pt x="84" y="178"/>
                    <a:pt x="85" y="176"/>
                    <a:pt x="85" y="174"/>
                  </a:cubicBezTo>
                  <a:cubicBezTo>
                    <a:pt x="85" y="174"/>
                    <a:pt x="85" y="174"/>
                    <a:pt x="85" y="174"/>
                  </a:cubicBezTo>
                  <a:cubicBezTo>
                    <a:pt x="85" y="172"/>
                    <a:pt x="84" y="169"/>
                    <a:pt x="83" y="168"/>
                  </a:cubicBezTo>
                  <a:cubicBezTo>
                    <a:pt x="66" y="151"/>
                    <a:pt x="57" y="128"/>
                    <a:pt x="57" y="106"/>
                  </a:cubicBezTo>
                  <a:cubicBezTo>
                    <a:pt x="57" y="83"/>
                    <a:pt x="66" y="61"/>
                    <a:pt x="83" y="44"/>
                  </a:cubicBezTo>
                  <a:cubicBezTo>
                    <a:pt x="84" y="42"/>
                    <a:pt x="85" y="40"/>
                    <a:pt x="85" y="38"/>
                  </a:cubicBezTo>
                  <a:close/>
                  <a:moveTo>
                    <a:pt x="48" y="191"/>
                  </a:moveTo>
                  <a:cubicBezTo>
                    <a:pt x="48" y="191"/>
                    <a:pt x="47" y="191"/>
                    <a:pt x="47" y="190"/>
                  </a:cubicBezTo>
                  <a:cubicBezTo>
                    <a:pt x="45" y="188"/>
                    <a:pt x="44" y="186"/>
                    <a:pt x="42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1" y="182"/>
                    <a:pt x="40" y="181"/>
                    <a:pt x="39" y="180"/>
                  </a:cubicBezTo>
                  <a:cubicBezTo>
                    <a:pt x="33" y="171"/>
                    <a:pt x="28" y="162"/>
                    <a:pt x="24" y="152"/>
                  </a:cubicBezTo>
                  <a:cubicBezTo>
                    <a:pt x="24" y="151"/>
                    <a:pt x="23" y="149"/>
                    <a:pt x="23" y="148"/>
                  </a:cubicBezTo>
                  <a:cubicBezTo>
                    <a:pt x="22" y="147"/>
                    <a:pt x="22" y="147"/>
                    <a:pt x="22" y="146"/>
                  </a:cubicBezTo>
                  <a:cubicBezTo>
                    <a:pt x="22" y="145"/>
                    <a:pt x="21" y="143"/>
                    <a:pt x="21" y="142"/>
                  </a:cubicBezTo>
                  <a:cubicBezTo>
                    <a:pt x="21" y="141"/>
                    <a:pt x="20" y="141"/>
                    <a:pt x="20" y="140"/>
                  </a:cubicBezTo>
                  <a:cubicBezTo>
                    <a:pt x="20" y="139"/>
                    <a:pt x="20" y="137"/>
                    <a:pt x="19" y="136"/>
                  </a:cubicBezTo>
                  <a:cubicBezTo>
                    <a:pt x="19" y="135"/>
                    <a:pt x="19" y="135"/>
                    <a:pt x="19" y="134"/>
                  </a:cubicBezTo>
                  <a:cubicBezTo>
                    <a:pt x="18" y="133"/>
                    <a:pt x="18" y="131"/>
                    <a:pt x="18" y="130"/>
                  </a:cubicBezTo>
                  <a:cubicBezTo>
                    <a:pt x="18" y="129"/>
                    <a:pt x="18" y="128"/>
                    <a:pt x="17" y="127"/>
                  </a:cubicBezTo>
                  <a:cubicBezTo>
                    <a:pt x="17" y="126"/>
                    <a:pt x="17" y="125"/>
                    <a:pt x="17" y="124"/>
                  </a:cubicBezTo>
                  <a:cubicBezTo>
                    <a:pt x="17" y="123"/>
                    <a:pt x="17" y="122"/>
                    <a:pt x="17" y="121"/>
                  </a:cubicBezTo>
                  <a:cubicBezTo>
                    <a:pt x="16" y="120"/>
                    <a:pt x="16" y="119"/>
                    <a:pt x="16" y="118"/>
                  </a:cubicBezTo>
                  <a:cubicBezTo>
                    <a:pt x="16" y="117"/>
                    <a:pt x="16" y="116"/>
                    <a:pt x="16" y="114"/>
                  </a:cubicBezTo>
                  <a:cubicBezTo>
                    <a:pt x="16" y="113"/>
                    <a:pt x="16" y="113"/>
                    <a:pt x="16" y="112"/>
                  </a:cubicBezTo>
                  <a:cubicBezTo>
                    <a:pt x="16" y="110"/>
                    <a:pt x="16" y="108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4"/>
                    <a:pt x="16" y="102"/>
                    <a:pt x="16" y="100"/>
                  </a:cubicBezTo>
                  <a:cubicBezTo>
                    <a:pt x="16" y="99"/>
                    <a:pt x="16" y="98"/>
                    <a:pt x="16" y="97"/>
                  </a:cubicBezTo>
                  <a:cubicBezTo>
                    <a:pt x="16" y="96"/>
                    <a:pt x="16" y="95"/>
                    <a:pt x="16" y="93"/>
                  </a:cubicBezTo>
                  <a:cubicBezTo>
                    <a:pt x="16" y="92"/>
                    <a:pt x="16" y="92"/>
                    <a:pt x="17" y="91"/>
                  </a:cubicBezTo>
                  <a:cubicBezTo>
                    <a:pt x="17" y="90"/>
                    <a:pt x="17" y="88"/>
                    <a:pt x="17" y="87"/>
                  </a:cubicBezTo>
                  <a:cubicBezTo>
                    <a:pt x="17" y="86"/>
                    <a:pt x="17" y="85"/>
                    <a:pt x="17" y="84"/>
                  </a:cubicBezTo>
                  <a:cubicBezTo>
                    <a:pt x="18" y="83"/>
                    <a:pt x="18" y="82"/>
                    <a:pt x="18" y="81"/>
                  </a:cubicBezTo>
                  <a:cubicBezTo>
                    <a:pt x="18" y="80"/>
                    <a:pt x="18" y="79"/>
                    <a:pt x="19" y="78"/>
                  </a:cubicBezTo>
                  <a:cubicBezTo>
                    <a:pt x="19" y="77"/>
                    <a:pt x="19" y="76"/>
                    <a:pt x="19" y="75"/>
                  </a:cubicBezTo>
                  <a:cubicBezTo>
                    <a:pt x="20" y="74"/>
                    <a:pt x="20" y="73"/>
                    <a:pt x="20" y="71"/>
                  </a:cubicBezTo>
                  <a:cubicBezTo>
                    <a:pt x="20" y="71"/>
                    <a:pt x="21" y="70"/>
                    <a:pt x="21" y="70"/>
                  </a:cubicBezTo>
                  <a:cubicBezTo>
                    <a:pt x="21" y="68"/>
                    <a:pt x="22" y="67"/>
                    <a:pt x="22" y="65"/>
                  </a:cubicBezTo>
                  <a:cubicBezTo>
                    <a:pt x="22" y="65"/>
                    <a:pt x="22" y="65"/>
                    <a:pt x="23" y="64"/>
                  </a:cubicBezTo>
                  <a:cubicBezTo>
                    <a:pt x="23" y="63"/>
                    <a:pt x="24" y="61"/>
                    <a:pt x="24" y="60"/>
                  </a:cubicBezTo>
                  <a:cubicBezTo>
                    <a:pt x="28" y="50"/>
                    <a:pt x="33" y="40"/>
                    <a:pt x="39" y="32"/>
                  </a:cubicBezTo>
                  <a:cubicBezTo>
                    <a:pt x="40" y="30"/>
                    <a:pt x="41" y="29"/>
                    <a:pt x="42" y="28"/>
                  </a:cubicBezTo>
                  <a:cubicBezTo>
                    <a:pt x="42" y="28"/>
                    <a:pt x="42" y="27"/>
                    <a:pt x="42" y="27"/>
                  </a:cubicBezTo>
                  <a:cubicBezTo>
                    <a:pt x="44" y="25"/>
                    <a:pt x="45" y="23"/>
                    <a:pt x="47" y="21"/>
                  </a:cubicBezTo>
                  <a:cubicBezTo>
                    <a:pt x="47" y="21"/>
                    <a:pt x="48" y="21"/>
                    <a:pt x="48" y="20"/>
                  </a:cubicBezTo>
                  <a:cubicBezTo>
                    <a:pt x="50" y="18"/>
                    <a:pt x="52" y="16"/>
                    <a:pt x="54" y="14"/>
                  </a:cubicBezTo>
                  <a:cubicBezTo>
                    <a:pt x="55" y="13"/>
                    <a:pt x="56" y="11"/>
                    <a:pt x="56" y="9"/>
                  </a:cubicBezTo>
                  <a:cubicBezTo>
                    <a:pt x="56" y="8"/>
                    <a:pt x="56" y="7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4" y="4"/>
                    <a:pt x="54" y="3"/>
                  </a:cubicBezTo>
                  <a:cubicBezTo>
                    <a:pt x="52" y="2"/>
                    <a:pt x="51" y="1"/>
                    <a:pt x="49" y="1"/>
                  </a:cubicBezTo>
                  <a:cubicBezTo>
                    <a:pt x="47" y="0"/>
                    <a:pt x="44" y="1"/>
                    <a:pt x="42" y="3"/>
                  </a:cubicBezTo>
                  <a:cubicBezTo>
                    <a:pt x="40" y="5"/>
                    <a:pt x="38" y="7"/>
                    <a:pt x="36" y="10"/>
                  </a:cubicBezTo>
                  <a:cubicBezTo>
                    <a:pt x="36" y="10"/>
                    <a:pt x="35" y="11"/>
                    <a:pt x="35" y="11"/>
                  </a:cubicBezTo>
                  <a:cubicBezTo>
                    <a:pt x="33" y="13"/>
                    <a:pt x="31" y="15"/>
                    <a:pt x="30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20"/>
                    <a:pt x="27" y="21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9" y="33"/>
                    <a:pt x="14" y="4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5"/>
                    <a:pt x="8" y="57"/>
                    <a:pt x="7" y="59"/>
                  </a:cubicBezTo>
                  <a:cubicBezTo>
                    <a:pt x="7" y="59"/>
                    <a:pt x="7" y="60"/>
                    <a:pt x="7" y="60"/>
                  </a:cubicBezTo>
                  <a:cubicBezTo>
                    <a:pt x="6" y="62"/>
                    <a:pt x="6" y="64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4" y="69"/>
                    <a:pt x="4" y="70"/>
                    <a:pt x="4" y="72"/>
                  </a:cubicBezTo>
                  <a:cubicBezTo>
                    <a:pt x="3" y="73"/>
                    <a:pt x="3" y="73"/>
                    <a:pt x="3" y="74"/>
                  </a:cubicBezTo>
                  <a:cubicBezTo>
                    <a:pt x="3" y="75"/>
                    <a:pt x="3" y="77"/>
                    <a:pt x="2" y="78"/>
                  </a:cubicBezTo>
                  <a:cubicBezTo>
                    <a:pt x="2" y="79"/>
                    <a:pt x="2" y="80"/>
                    <a:pt x="2" y="81"/>
                  </a:cubicBezTo>
                  <a:cubicBezTo>
                    <a:pt x="2" y="82"/>
                    <a:pt x="1" y="84"/>
                    <a:pt x="1" y="85"/>
                  </a:cubicBezTo>
                  <a:cubicBezTo>
                    <a:pt x="1" y="86"/>
                    <a:pt x="1" y="87"/>
                    <a:pt x="1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3"/>
                    <a:pt x="0" y="95"/>
                    <a:pt x="0" y="96"/>
                  </a:cubicBezTo>
                  <a:cubicBezTo>
                    <a:pt x="0" y="97"/>
                    <a:pt x="0" y="98"/>
                    <a:pt x="0" y="99"/>
                  </a:cubicBezTo>
                  <a:cubicBezTo>
                    <a:pt x="0" y="101"/>
                    <a:pt x="0" y="103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0" y="111"/>
                    <a:pt x="0" y="113"/>
                  </a:cubicBezTo>
                  <a:cubicBezTo>
                    <a:pt x="0" y="114"/>
                    <a:pt x="0" y="115"/>
                    <a:pt x="0" y="115"/>
                  </a:cubicBezTo>
                  <a:cubicBezTo>
                    <a:pt x="0" y="117"/>
                    <a:pt x="0" y="118"/>
                    <a:pt x="0" y="120"/>
                  </a:cubicBezTo>
                  <a:cubicBezTo>
                    <a:pt x="0" y="121"/>
                    <a:pt x="1" y="122"/>
                    <a:pt x="1" y="123"/>
                  </a:cubicBezTo>
                  <a:cubicBezTo>
                    <a:pt x="1" y="124"/>
                    <a:pt x="1" y="125"/>
                    <a:pt x="1" y="127"/>
                  </a:cubicBezTo>
                  <a:cubicBezTo>
                    <a:pt x="1" y="128"/>
                    <a:pt x="2" y="129"/>
                    <a:pt x="2" y="130"/>
                  </a:cubicBezTo>
                  <a:cubicBezTo>
                    <a:pt x="2" y="131"/>
                    <a:pt x="2" y="132"/>
                    <a:pt x="2" y="133"/>
                  </a:cubicBezTo>
                  <a:cubicBezTo>
                    <a:pt x="3" y="135"/>
                    <a:pt x="3" y="136"/>
                    <a:pt x="3" y="138"/>
                  </a:cubicBezTo>
                  <a:cubicBezTo>
                    <a:pt x="3" y="138"/>
                    <a:pt x="3" y="139"/>
                    <a:pt x="4" y="140"/>
                  </a:cubicBezTo>
                  <a:cubicBezTo>
                    <a:pt x="4" y="141"/>
                    <a:pt x="4" y="143"/>
                    <a:pt x="5" y="145"/>
                  </a:cubicBezTo>
                  <a:cubicBezTo>
                    <a:pt x="5" y="145"/>
                    <a:pt x="5" y="146"/>
                    <a:pt x="5" y="146"/>
                  </a:cubicBezTo>
                  <a:cubicBezTo>
                    <a:pt x="6" y="148"/>
                    <a:pt x="6" y="150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8" y="154"/>
                    <a:pt x="9" y="156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4" y="169"/>
                    <a:pt x="19" y="179"/>
                    <a:pt x="25" y="188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5" y="189"/>
                    <a:pt x="26" y="189"/>
                  </a:cubicBezTo>
                  <a:cubicBezTo>
                    <a:pt x="27" y="190"/>
                    <a:pt x="28" y="192"/>
                    <a:pt x="29" y="193"/>
                  </a:cubicBezTo>
                  <a:cubicBezTo>
                    <a:pt x="29" y="193"/>
                    <a:pt x="29" y="194"/>
                    <a:pt x="29" y="194"/>
                  </a:cubicBezTo>
                  <a:cubicBezTo>
                    <a:pt x="29" y="194"/>
                    <a:pt x="29" y="194"/>
                    <a:pt x="30" y="194"/>
                  </a:cubicBezTo>
                  <a:cubicBezTo>
                    <a:pt x="31" y="196"/>
                    <a:pt x="33" y="198"/>
                    <a:pt x="35" y="201"/>
                  </a:cubicBezTo>
                  <a:cubicBezTo>
                    <a:pt x="35" y="201"/>
                    <a:pt x="36" y="201"/>
                    <a:pt x="36" y="202"/>
                  </a:cubicBezTo>
                  <a:cubicBezTo>
                    <a:pt x="38" y="204"/>
                    <a:pt x="40" y="206"/>
                    <a:pt x="42" y="209"/>
                  </a:cubicBezTo>
                  <a:cubicBezTo>
                    <a:pt x="44" y="211"/>
                    <a:pt x="47" y="211"/>
                    <a:pt x="49" y="211"/>
                  </a:cubicBezTo>
                  <a:cubicBezTo>
                    <a:pt x="51" y="211"/>
                    <a:pt x="52" y="210"/>
                    <a:pt x="54" y="209"/>
                  </a:cubicBezTo>
                  <a:cubicBezTo>
                    <a:pt x="54" y="208"/>
                    <a:pt x="55" y="207"/>
                    <a:pt x="55" y="206"/>
                  </a:cubicBezTo>
                  <a:cubicBezTo>
                    <a:pt x="55" y="206"/>
                    <a:pt x="55" y="206"/>
                    <a:pt x="55" y="206"/>
                  </a:cubicBezTo>
                  <a:cubicBezTo>
                    <a:pt x="55" y="206"/>
                    <a:pt x="55" y="206"/>
                    <a:pt x="56" y="205"/>
                  </a:cubicBezTo>
                  <a:cubicBezTo>
                    <a:pt x="56" y="205"/>
                    <a:pt x="56" y="204"/>
                    <a:pt x="56" y="203"/>
                  </a:cubicBezTo>
                  <a:cubicBezTo>
                    <a:pt x="56" y="201"/>
                    <a:pt x="55" y="199"/>
                    <a:pt x="54" y="197"/>
                  </a:cubicBezTo>
                  <a:cubicBezTo>
                    <a:pt x="52" y="195"/>
                    <a:pt x="50" y="193"/>
                    <a:pt x="48" y="191"/>
                  </a:cubicBezTo>
                  <a:close/>
                  <a:moveTo>
                    <a:pt x="207" y="60"/>
                  </a:moveTo>
                  <a:cubicBezTo>
                    <a:pt x="158" y="60"/>
                    <a:pt x="158" y="60"/>
                    <a:pt x="158" y="60"/>
                  </a:cubicBezTo>
                  <a:cubicBezTo>
                    <a:pt x="147" y="60"/>
                    <a:pt x="138" y="69"/>
                    <a:pt x="138" y="80"/>
                  </a:cubicBezTo>
                  <a:cubicBezTo>
                    <a:pt x="138" y="439"/>
                    <a:pt x="138" y="439"/>
                    <a:pt x="138" y="439"/>
                  </a:cubicBezTo>
                  <a:cubicBezTo>
                    <a:pt x="138" y="443"/>
                    <a:pt x="142" y="447"/>
                    <a:pt x="146" y="447"/>
                  </a:cubicBezTo>
                  <a:cubicBezTo>
                    <a:pt x="151" y="447"/>
                    <a:pt x="154" y="443"/>
                    <a:pt x="154" y="439"/>
                  </a:cubicBezTo>
                  <a:cubicBezTo>
                    <a:pt x="154" y="420"/>
                    <a:pt x="154" y="420"/>
                    <a:pt x="154" y="420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1" y="439"/>
                    <a:pt x="211" y="439"/>
                    <a:pt x="211" y="439"/>
                  </a:cubicBezTo>
                  <a:cubicBezTo>
                    <a:pt x="211" y="443"/>
                    <a:pt x="215" y="447"/>
                    <a:pt x="219" y="447"/>
                  </a:cubicBezTo>
                  <a:cubicBezTo>
                    <a:pt x="223" y="447"/>
                    <a:pt x="227" y="443"/>
                    <a:pt x="227" y="439"/>
                  </a:cubicBezTo>
                  <a:cubicBezTo>
                    <a:pt x="227" y="80"/>
                    <a:pt x="227" y="80"/>
                    <a:pt x="227" y="80"/>
                  </a:cubicBezTo>
                  <a:cubicBezTo>
                    <a:pt x="227" y="69"/>
                    <a:pt x="218" y="60"/>
                    <a:pt x="207" y="60"/>
                  </a:cubicBezTo>
                  <a:close/>
                  <a:moveTo>
                    <a:pt x="154" y="80"/>
                  </a:moveTo>
                  <a:cubicBezTo>
                    <a:pt x="154" y="78"/>
                    <a:pt x="156" y="76"/>
                    <a:pt x="15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54" y="120"/>
                    <a:pt x="154" y="120"/>
                    <a:pt x="154" y="120"/>
                  </a:cubicBezTo>
                  <a:lnTo>
                    <a:pt x="154" y="80"/>
                  </a:lnTo>
                  <a:close/>
                  <a:moveTo>
                    <a:pt x="154" y="155"/>
                  </a:moveTo>
                  <a:cubicBezTo>
                    <a:pt x="207" y="207"/>
                    <a:pt x="207" y="207"/>
                    <a:pt x="207" y="207"/>
                  </a:cubicBezTo>
                  <a:cubicBezTo>
                    <a:pt x="154" y="260"/>
                    <a:pt x="154" y="260"/>
                    <a:pt x="154" y="260"/>
                  </a:cubicBezTo>
                  <a:lnTo>
                    <a:pt x="154" y="155"/>
                  </a:lnTo>
                  <a:close/>
                  <a:moveTo>
                    <a:pt x="154" y="397"/>
                  </a:moveTo>
                  <a:cubicBezTo>
                    <a:pt x="154" y="294"/>
                    <a:pt x="154" y="294"/>
                    <a:pt x="154" y="294"/>
                  </a:cubicBezTo>
                  <a:cubicBezTo>
                    <a:pt x="206" y="346"/>
                    <a:pt x="206" y="346"/>
                    <a:pt x="206" y="346"/>
                  </a:cubicBezTo>
                  <a:lnTo>
                    <a:pt x="154" y="397"/>
                  </a:lnTo>
                  <a:close/>
                  <a:moveTo>
                    <a:pt x="211" y="328"/>
                  </a:moveTo>
                  <a:cubicBezTo>
                    <a:pt x="160" y="277"/>
                    <a:pt x="160" y="277"/>
                    <a:pt x="160" y="277"/>
                  </a:cubicBezTo>
                  <a:cubicBezTo>
                    <a:pt x="211" y="226"/>
                    <a:pt x="211" y="226"/>
                    <a:pt x="211" y="226"/>
                  </a:cubicBezTo>
                  <a:lnTo>
                    <a:pt x="211" y="328"/>
                  </a:lnTo>
                  <a:close/>
                  <a:moveTo>
                    <a:pt x="211" y="189"/>
                  </a:moveTo>
                  <a:cubicBezTo>
                    <a:pt x="159" y="137"/>
                    <a:pt x="159" y="137"/>
                    <a:pt x="159" y="137"/>
                  </a:cubicBezTo>
                  <a:cubicBezTo>
                    <a:pt x="211" y="86"/>
                    <a:pt x="211" y="86"/>
                    <a:pt x="211" y="86"/>
                  </a:cubicBezTo>
                  <a:lnTo>
                    <a:pt x="211" y="189"/>
                  </a:lnTo>
                  <a:close/>
                  <a:moveTo>
                    <a:pt x="107" y="58"/>
                  </a:moveTo>
                  <a:cubicBezTo>
                    <a:pt x="103" y="58"/>
                    <a:pt x="99" y="62"/>
                    <a:pt x="99" y="66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9" y="148"/>
                    <a:pt x="103" y="152"/>
                    <a:pt x="107" y="152"/>
                  </a:cubicBezTo>
                  <a:cubicBezTo>
                    <a:pt x="111" y="152"/>
                    <a:pt x="115" y="148"/>
                    <a:pt x="115" y="144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2"/>
                    <a:pt x="111" y="58"/>
                    <a:pt x="107" y="58"/>
                  </a:cubicBezTo>
                  <a:close/>
                  <a:moveTo>
                    <a:pt x="320" y="28"/>
                  </a:moveTo>
                  <a:cubicBezTo>
                    <a:pt x="322" y="29"/>
                    <a:pt x="323" y="31"/>
                    <a:pt x="324" y="33"/>
                  </a:cubicBezTo>
                  <a:cubicBezTo>
                    <a:pt x="327" y="36"/>
                    <a:pt x="332" y="37"/>
                    <a:pt x="335" y="35"/>
                  </a:cubicBezTo>
                  <a:cubicBezTo>
                    <a:pt x="339" y="32"/>
                    <a:pt x="340" y="27"/>
                    <a:pt x="337" y="23"/>
                  </a:cubicBezTo>
                  <a:cubicBezTo>
                    <a:pt x="336" y="22"/>
                    <a:pt x="335" y="20"/>
                    <a:pt x="333" y="18"/>
                  </a:cubicBezTo>
                  <a:cubicBezTo>
                    <a:pt x="329" y="13"/>
                    <a:pt x="325" y="8"/>
                    <a:pt x="320" y="3"/>
                  </a:cubicBezTo>
                  <a:cubicBezTo>
                    <a:pt x="317" y="0"/>
                    <a:pt x="312" y="0"/>
                    <a:pt x="309" y="3"/>
                  </a:cubicBezTo>
                  <a:cubicBezTo>
                    <a:pt x="307" y="4"/>
                    <a:pt x="306" y="7"/>
                    <a:pt x="306" y="9"/>
                  </a:cubicBezTo>
                  <a:cubicBezTo>
                    <a:pt x="306" y="11"/>
                    <a:pt x="307" y="13"/>
                    <a:pt x="309" y="14"/>
                  </a:cubicBezTo>
                  <a:cubicBezTo>
                    <a:pt x="313" y="18"/>
                    <a:pt x="317" y="23"/>
                    <a:pt x="320" y="28"/>
                  </a:cubicBezTo>
                  <a:close/>
                  <a:moveTo>
                    <a:pt x="257" y="59"/>
                  </a:moveTo>
                  <a:cubicBezTo>
                    <a:pt x="252" y="59"/>
                    <a:pt x="249" y="63"/>
                    <a:pt x="249" y="67"/>
                  </a:cubicBezTo>
                  <a:cubicBezTo>
                    <a:pt x="249" y="145"/>
                    <a:pt x="249" y="145"/>
                    <a:pt x="249" y="145"/>
                  </a:cubicBezTo>
                  <a:cubicBezTo>
                    <a:pt x="249" y="149"/>
                    <a:pt x="252" y="153"/>
                    <a:pt x="257" y="153"/>
                  </a:cubicBezTo>
                  <a:cubicBezTo>
                    <a:pt x="261" y="153"/>
                    <a:pt x="265" y="149"/>
                    <a:pt x="265" y="145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3"/>
                    <a:pt x="261" y="59"/>
                    <a:pt x="257" y="59"/>
                  </a:cubicBezTo>
                  <a:close/>
                  <a:moveTo>
                    <a:pt x="291" y="32"/>
                  </a:moveTo>
                  <a:cubicBezTo>
                    <a:pt x="288" y="29"/>
                    <a:pt x="283" y="29"/>
                    <a:pt x="279" y="32"/>
                  </a:cubicBezTo>
                  <a:cubicBezTo>
                    <a:pt x="278" y="34"/>
                    <a:pt x="277" y="36"/>
                    <a:pt x="277" y="38"/>
                  </a:cubicBezTo>
                  <a:cubicBezTo>
                    <a:pt x="277" y="40"/>
                    <a:pt x="278" y="42"/>
                    <a:pt x="279" y="44"/>
                  </a:cubicBezTo>
                  <a:cubicBezTo>
                    <a:pt x="297" y="61"/>
                    <a:pt x="305" y="83"/>
                    <a:pt x="305" y="106"/>
                  </a:cubicBezTo>
                  <a:cubicBezTo>
                    <a:pt x="305" y="128"/>
                    <a:pt x="297" y="151"/>
                    <a:pt x="279" y="168"/>
                  </a:cubicBezTo>
                  <a:cubicBezTo>
                    <a:pt x="279" y="168"/>
                    <a:pt x="279" y="168"/>
                    <a:pt x="279" y="168"/>
                  </a:cubicBezTo>
                  <a:cubicBezTo>
                    <a:pt x="276" y="171"/>
                    <a:pt x="276" y="176"/>
                    <a:pt x="279" y="179"/>
                  </a:cubicBezTo>
                  <a:cubicBezTo>
                    <a:pt x="283" y="182"/>
                    <a:pt x="288" y="182"/>
                    <a:pt x="291" y="179"/>
                  </a:cubicBezTo>
                  <a:cubicBezTo>
                    <a:pt x="311" y="159"/>
                    <a:pt x="321" y="132"/>
                    <a:pt x="321" y="106"/>
                  </a:cubicBezTo>
                  <a:cubicBezTo>
                    <a:pt x="321" y="79"/>
                    <a:pt x="311" y="53"/>
                    <a:pt x="291" y="32"/>
                  </a:cubicBezTo>
                  <a:close/>
                  <a:moveTo>
                    <a:pt x="353" y="53"/>
                  </a:moveTo>
                  <a:cubicBezTo>
                    <a:pt x="351" y="49"/>
                    <a:pt x="347" y="47"/>
                    <a:pt x="343" y="49"/>
                  </a:cubicBezTo>
                  <a:cubicBezTo>
                    <a:pt x="338" y="50"/>
                    <a:pt x="336" y="55"/>
                    <a:pt x="338" y="59"/>
                  </a:cubicBezTo>
                  <a:cubicBezTo>
                    <a:pt x="344" y="74"/>
                    <a:pt x="347" y="90"/>
                    <a:pt x="347" y="106"/>
                  </a:cubicBezTo>
                  <a:cubicBezTo>
                    <a:pt x="347" y="140"/>
                    <a:pt x="333" y="173"/>
                    <a:pt x="309" y="197"/>
                  </a:cubicBezTo>
                  <a:cubicBezTo>
                    <a:pt x="307" y="199"/>
                    <a:pt x="306" y="201"/>
                    <a:pt x="306" y="203"/>
                  </a:cubicBezTo>
                  <a:cubicBezTo>
                    <a:pt x="306" y="205"/>
                    <a:pt x="307" y="207"/>
                    <a:pt x="309" y="209"/>
                  </a:cubicBezTo>
                  <a:cubicBezTo>
                    <a:pt x="312" y="212"/>
                    <a:pt x="317" y="212"/>
                    <a:pt x="320" y="209"/>
                  </a:cubicBezTo>
                  <a:cubicBezTo>
                    <a:pt x="348" y="181"/>
                    <a:pt x="363" y="145"/>
                    <a:pt x="363" y="106"/>
                  </a:cubicBezTo>
                  <a:cubicBezTo>
                    <a:pt x="363" y="88"/>
                    <a:pt x="359" y="70"/>
                    <a:pt x="353" y="53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1B45589-9251-4FBB-A3FD-2A193E8270D9}"/>
                </a:ext>
              </a:extLst>
            </p:cNvPr>
            <p:cNvSpPr/>
            <p:nvPr/>
          </p:nvSpPr>
          <p:spPr bwMode="auto">
            <a:xfrm>
              <a:off x="4630790" y="5339946"/>
              <a:ext cx="923136" cy="270108"/>
            </a:xfrm>
            <a:prstGeom prst="roundRect">
              <a:avLst/>
            </a:prstGeom>
            <a:noFill/>
            <a:ln w="12700" cap="flat" cmpd="sng" algn="ctr">
              <a:solidFill>
                <a:srgbClr val="C70BB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2C5629-E20E-43D4-852C-4151BE4D538A}"/>
                </a:ext>
              </a:extLst>
            </p:cNvPr>
            <p:cNvSpPr/>
            <p:nvPr/>
          </p:nvSpPr>
          <p:spPr bwMode="auto">
            <a:xfrm>
              <a:off x="4660778" y="5368883"/>
              <a:ext cx="409741" cy="21263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微机电系统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01C609D-853A-422F-8C61-B89B29A36AC4}"/>
                </a:ext>
              </a:extLst>
            </p:cNvPr>
            <p:cNvSpPr/>
            <p:nvPr/>
          </p:nvSpPr>
          <p:spPr bwMode="auto">
            <a:xfrm>
              <a:off x="5116449" y="5368883"/>
              <a:ext cx="405444" cy="21263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S-GW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027648E-2325-4266-96A7-2C9FF6B2B97C}"/>
                </a:ext>
              </a:extLst>
            </p:cNvPr>
            <p:cNvSpPr txBox="1"/>
            <p:nvPr/>
          </p:nvSpPr>
          <p:spPr>
            <a:xfrm>
              <a:off x="4547208" y="5141207"/>
              <a:ext cx="1008017" cy="212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5G 启用 CN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FEC109-A31C-4094-85BE-A6124D5934D3}"/>
                </a:ext>
              </a:extLst>
            </p:cNvPr>
            <p:cNvCxnSpPr>
              <a:cxnSpLocks/>
              <a:stCxn id="39" idx="0"/>
              <a:endCxn id="42" idx="0"/>
            </p:cNvCxnSpPr>
            <p:nvPr/>
          </p:nvCxnSpPr>
          <p:spPr bwMode="auto">
            <a:xfrm flipH="1">
              <a:off x="4408475" y="6430968"/>
              <a:ext cx="13758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11A1513-A91D-4A1B-A8C3-ED18820596D4}"/>
                </a:ext>
              </a:extLst>
            </p:cNvPr>
            <p:cNvSpPr/>
            <p:nvPr/>
          </p:nvSpPr>
          <p:spPr bwMode="auto">
            <a:xfrm>
              <a:off x="4562557" y="5593827"/>
              <a:ext cx="1050324" cy="780053"/>
            </a:xfrm>
            <a:custGeom>
              <a:avLst/>
              <a:gdLst>
                <a:gd name="connsiteX0" fmla="*/ 321275 w 1050324"/>
                <a:gd name="connsiteY0" fmla="*/ 0 h 780053"/>
                <a:gd name="connsiteX1" fmla="*/ 271848 w 1050324"/>
                <a:gd name="connsiteY1" fmla="*/ 61783 h 780053"/>
                <a:gd name="connsiteX2" fmla="*/ 247135 w 1050324"/>
                <a:gd name="connsiteY2" fmla="*/ 111210 h 780053"/>
                <a:gd name="connsiteX3" fmla="*/ 222421 w 1050324"/>
                <a:gd name="connsiteY3" fmla="*/ 148281 h 780053"/>
                <a:gd name="connsiteX4" fmla="*/ 172994 w 1050324"/>
                <a:gd name="connsiteY4" fmla="*/ 234778 h 780053"/>
                <a:gd name="connsiteX5" fmla="*/ 123567 w 1050324"/>
                <a:gd name="connsiteY5" fmla="*/ 383059 h 780053"/>
                <a:gd name="connsiteX6" fmla="*/ 111211 w 1050324"/>
                <a:gd name="connsiteY6" fmla="*/ 420129 h 780053"/>
                <a:gd name="connsiteX7" fmla="*/ 61784 w 1050324"/>
                <a:gd name="connsiteY7" fmla="*/ 531340 h 780053"/>
                <a:gd name="connsiteX8" fmla="*/ 49427 w 1050324"/>
                <a:gd name="connsiteY8" fmla="*/ 568410 h 780053"/>
                <a:gd name="connsiteX9" fmla="*/ 0 w 1050324"/>
                <a:gd name="connsiteY9" fmla="*/ 642551 h 780053"/>
                <a:gd name="connsiteX10" fmla="*/ 12356 w 1050324"/>
                <a:gd name="connsiteY10" fmla="*/ 704335 h 780053"/>
                <a:gd name="connsiteX11" fmla="*/ 61784 w 1050324"/>
                <a:gd name="connsiteY11" fmla="*/ 766118 h 780053"/>
                <a:gd name="connsiteX12" fmla="*/ 197708 w 1050324"/>
                <a:gd name="connsiteY12" fmla="*/ 778475 h 780053"/>
                <a:gd name="connsiteX13" fmla="*/ 1050324 w 1050324"/>
                <a:gd name="connsiteY13" fmla="*/ 778475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24" h="780053">
                  <a:moveTo>
                    <a:pt x="321275" y="0"/>
                  </a:moveTo>
                  <a:cubicBezTo>
                    <a:pt x="304799" y="20594"/>
                    <a:pt x="286478" y="39839"/>
                    <a:pt x="271848" y="61783"/>
                  </a:cubicBezTo>
                  <a:cubicBezTo>
                    <a:pt x="261630" y="77110"/>
                    <a:pt x="256274" y="95217"/>
                    <a:pt x="247135" y="111210"/>
                  </a:cubicBezTo>
                  <a:cubicBezTo>
                    <a:pt x="239767" y="124105"/>
                    <a:pt x="229789" y="135386"/>
                    <a:pt x="222421" y="148281"/>
                  </a:cubicBezTo>
                  <a:cubicBezTo>
                    <a:pt x="159716" y="258016"/>
                    <a:pt x="233202" y="144469"/>
                    <a:pt x="172994" y="234778"/>
                  </a:cubicBezTo>
                  <a:lnTo>
                    <a:pt x="123567" y="383059"/>
                  </a:lnTo>
                  <a:cubicBezTo>
                    <a:pt x="119448" y="395416"/>
                    <a:pt x="118436" y="409292"/>
                    <a:pt x="111211" y="420129"/>
                  </a:cubicBezTo>
                  <a:cubicBezTo>
                    <a:pt x="72047" y="478876"/>
                    <a:pt x="91194" y="443110"/>
                    <a:pt x="61784" y="531340"/>
                  </a:cubicBezTo>
                  <a:cubicBezTo>
                    <a:pt x="57665" y="543697"/>
                    <a:pt x="56652" y="557572"/>
                    <a:pt x="49427" y="568410"/>
                  </a:cubicBezTo>
                  <a:lnTo>
                    <a:pt x="0" y="642551"/>
                  </a:lnTo>
                  <a:cubicBezTo>
                    <a:pt x="4119" y="663146"/>
                    <a:pt x="7262" y="683960"/>
                    <a:pt x="12356" y="704335"/>
                  </a:cubicBezTo>
                  <a:cubicBezTo>
                    <a:pt x="19883" y="734445"/>
                    <a:pt x="24737" y="758179"/>
                    <a:pt x="61784" y="766118"/>
                  </a:cubicBezTo>
                  <a:cubicBezTo>
                    <a:pt x="106269" y="775650"/>
                    <a:pt x="152217" y="777906"/>
                    <a:pt x="197708" y="778475"/>
                  </a:cubicBezTo>
                  <a:cubicBezTo>
                    <a:pt x="481891" y="782027"/>
                    <a:pt x="766119" y="778475"/>
                    <a:pt x="1050324" y="778475"/>
                  </a:cubicBez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 panose="00000500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84C95D-1C1B-49BE-AB68-1498578F8246}"/>
                </a:ext>
              </a:extLst>
            </p:cNvPr>
            <p:cNvSpPr txBox="1"/>
            <p:nvPr/>
          </p:nvSpPr>
          <p:spPr>
            <a:xfrm>
              <a:off x="5054998" y="5710256"/>
              <a:ext cx="448466" cy="195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S1'-U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43D7B6A-F3CF-46E0-AE88-3A9EB60A5528}"/>
                </a:ext>
              </a:extLst>
            </p:cNvPr>
            <p:cNvSpPr txBox="1"/>
            <p:nvPr/>
          </p:nvSpPr>
          <p:spPr>
            <a:xfrm rot="18032023">
              <a:off x="4693166" y="5670911"/>
              <a:ext cx="379648" cy="217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 panose="00000500000000000000" pitchFamily="2" charset="0"/>
                </a:rPr>
                <a:t>S1'-C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637A791-5648-4E74-B214-821BF3E872DF}"/>
                </a:ext>
              </a:extLst>
            </p:cNvPr>
            <p:cNvCxnSpPr>
              <a:cxnSpLocks/>
              <a:stCxn id="46" idx="2"/>
              <a:endCxn id="39" idx="0"/>
            </p:cNvCxnSpPr>
            <p:nvPr/>
          </p:nvCxnSpPr>
          <p:spPr bwMode="auto">
            <a:xfrm>
              <a:off x="5319171" y="5581517"/>
              <a:ext cx="465200" cy="8494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557AE09-16AA-48FF-B3DF-C05F9710328B}"/>
              </a:ext>
            </a:extLst>
          </p:cNvPr>
          <p:cNvSpPr/>
          <p:nvPr/>
        </p:nvSpPr>
        <p:spPr>
          <a:xfrm>
            <a:off x="8283628" y="2255530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 panose="00000500000000000000" pitchFamily="2" charset="0"/>
              </a:rPr>
              <a:t>RAN 选项 3x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064A9D-3571-4E30-9B70-0BD1410B2D3E}"/>
              </a:ext>
            </a:extLst>
          </p:cNvPr>
          <p:cNvSpPr/>
          <p:nvPr/>
        </p:nvSpPr>
        <p:spPr>
          <a:xfrm>
            <a:off x="4630790" y="2311844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 panose="00000500000000000000" pitchFamily="2" charset="0"/>
              </a:rPr>
              <a:t>无线接入网选项 3a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EC2D0B-A251-4E3F-BEC4-2FE433859A12}"/>
              </a:ext>
            </a:extLst>
          </p:cNvPr>
          <p:cNvSpPr/>
          <p:nvPr/>
        </p:nvSpPr>
        <p:spPr>
          <a:xfrm>
            <a:off x="1207729" y="2327581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 panose="00000500000000000000" pitchFamily="2" charset="0"/>
              </a:rPr>
              <a:t>无线接入网选项 3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A0C7A60-FA0F-4EB7-AEBB-C62A8C83C3A3}"/>
              </a:ext>
            </a:extLst>
          </p:cNvPr>
          <p:cNvSpPr/>
          <p:nvPr/>
        </p:nvSpPr>
        <p:spPr bwMode="auto">
          <a:xfrm>
            <a:off x="7607080" y="1684374"/>
            <a:ext cx="3480857" cy="44831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Ericsson Hilda" panose="00000500000000000000" pitchFamily="2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8C4C47E-ED1E-484A-8C5C-6371D7D72DAF}"/>
              </a:ext>
            </a:extLst>
          </p:cNvPr>
          <p:cNvSpPr/>
          <p:nvPr/>
        </p:nvSpPr>
        <p:spPr bwMode="auto">
          <a:xfrm>
            <a:off x="203637" y="1929371"/>
            <a:ext cx="3480857" cy="44831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Ericsson Hilda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F3A9567-4B3A-45AF-A798-55D5238BAA49}"/>
              </a:ext>
            </a:extLst>
          </p:cNvPr>
          <p:cNvSpPr txBox="1"/>
          <p:nvPr/>
        </p:nvSpPr>
        <p:spPr>
          <a:xfrm>
            <a:off x="393062" y="5424128"/>
            <a:ext cx="3291432" cy="76944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S1-C</a:t>
            </a:r>
            <a:r>
              <a:rPr lang="sv-SE" sz="1100" baseline="-25000" dirty="0">
                <a:solidFill>
                  <a:schemeClr val="bg1"/>
                </a:solidFill>
                <a:latin typeface="Ericsson Hilda" panose="00000500000000000000" pitchFamily="2" charset="0"/>
              </a:rPr>
              <a:t>左+NR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总是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通过LTE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节点B</a:t>
            </a:r>
            <a:endParaRPr lang="sv-SE" sz="1100" dirty="0">
              <a:solidFill>
                <a:schemeClr val="bg1"/>
              </a:solidFill>
              <a:latin typeface="Ericsson Hilda" panose="00000500000000000000" pitchFamily="2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S1-U</a:t>
            </a:r>
            <a:r>
              <a:rPr lang="sv-SE" sz="1100" baseline="-25000" dirty="0">
                <a:solidFill>
                  <a:schemeClr val="bg1"/>
                </a:solidFill>
                <a:latin typeface="Ericsson Hilda" panose="00000500000000000000" pitchFamily="2" charset="0"/>
              </a:rPr>
              <a:t>左+NR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终止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LTE 上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节点B</a:t>
            </a:r>
            <a:endParaRPr lang="sv-SE" sz="1100" dirty="0">
              <a:solidFill>
                <a:schemeClr val="bg1"/>
              </a:solidFill>
              <a:latin typeface="Ericsson Hilda" panose="00000500000000000000" pitchFamily="2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LTE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节点B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决定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如果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向上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交通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通过 NR 的路线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节点B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或LTE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节点B</a:t>
            </a:r>
            <a:endParaRPr lang="en-GB" sz="1100" dirty="0">
              <a:solidFill>
                <a:schemeClr val="bg1"/>
              </a:solidFill>
              <a:latin typeface="Ericsson Hilda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C1EA268-282A-4859-8475-249439BB93C1}"/>
              </a:ext>
            </a:extLst>
          </p:cNvPr>
          <p:cNvSpPr txBox="1"/>
          <p:nvPr/>
        </p:nvSpPr>
        <p:spPr>
          <a:xfrm>
            <a:off x="7567085" y="401273"/>
            <a:ext cx="3103736" cy="76944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S1-C</a:t>
            </a:r>
            <a:r>
              <a:rPr lang="sv-SE" sz="1100" baseline="-25000" dirty="0">
                <a:solidFill>
                  <a:schemeClr val="bg1"/>
                </a:solidFill>
                <a:latin typeface="Ericsson Hilda" panose="00000500000000000000" pitchFamily="2" charset="0"/>
              </a:rPr>
              <a:t>左+NR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总是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通过LTE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节点B</a:t>
            </a:r>
            <a:endParaRPr lang="sv-SE" sz="1100" dirty="0">
              <a:solidFill>
                <a:schemeClr val="bg1"/>
              </a:solidFill>
              <a:latin typeface="Ericsson Hilda" panose="00000500000000000000" pitchFamily="2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S1-U</a:t>
            </a:r>
            <a:r>
              <a:rPr lang="sv-SE" sz="1100" baseline="-25000" dirty="0">
                <a:solidFill>
                  <a:schemeClr val="bg1"/>
                </a:solidFill>
                <a:latin typeface="Ericsson Hilda" panose="00000500000000000000" pitchFamily="2" charset="0"/>
              </a:rPr>
              <a:t>左+NR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终止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关于NR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节点B</a:t>
            </a:r>
            <a:endParaRPr lang="sv-SE" sz="1100" dirty="0">
              <a:solidFill>
                <a:schemeClr val="bg1"/>
              </a:solidFill>
              <a:latin typeface="Ericsson Hilda" panose="00000500000000000000" pitchFamily="2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NR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节点B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决定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如果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向上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交通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通过 NR 的路线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节点B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或LTE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节点B</a:t>
            </a:r>
            <a:endParaRPr lang="en-GB" sz="1100" dirty="0">
              <a:solidFill>
                <a:schemeClr val="bg1"/>
              </a:solidFill>
              <a:latin typeface="Ericsson Hilda" panose="000005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ACED67-CF71-47C2-B1D0-C01CFF4A94B0}"/>
              </a:ext>
            </a:extLst>
          </p:cNvPr>
          <p:cNvSpPr txBox="1"/>
          <p:nvPr/>
        </p:nvSpPr>
        <p:spPr>
          <a:xfrm>
            <a:off x="4188631" y="5416055"/>
            <a:ext cx="3100812" cy="60016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S1-C</a:t>
            </a:r>
            <a:r>
              <a:rPr lang="sv-SE" sz="1100" baseline="-25000" dirty="0">
                <a:solidFill>
                  <a:schemeClr val="bg1"/>
                </a:solidFill>
                <a:latin typeface="Ericsson Hilda" panose="00000500000000000000" pitchFamily="2" charset="0"/>
              </a:rPr>
              <a:t>左+NR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总是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通过LTE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节点B</a:t>
            </a:r>
            <a:endParaRPr lang="sv-SE" sz="1100" dirty="0">
              <a:solidFill>
                <a:schemeClr val="bg1"/>
              </a:solidFill>
              <a:latin typeface="Ericsson Hilda" panose="00000500000000000000" pitchFamily="2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S1-U</a:t>
            </a:r>
            <a:r>
              <a:rPr lang="sv-SE" sz="1100" baseline="-25000" dirty="0">
                <a:solidFill>
                  <a:schemeClr val="bg1"/>
                </a:solidFill>
                <a:latin typeface="Ericsson Hilda" panose="00000500000000000000" pitchFamily="2" charset="0"/>
              </a:rPr>
              <a:t>L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终止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LTE 上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节点B</a:t>
            </a:r>
            <a:endParaRPr lang="sv-SE" sz="1100" dirty="0">
              <a:solidFill>
                <a:schemeClr val="bg1"/>
              </a:solidFill>
              <a:latin typeface="Ericsson Hilda" panose="00000500000000000000" pitchFamily="2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S1-U</a:t>
            </a:r>
            <a:r>
              <a:rPr lang="sv-SE" sz="1100" baseline="-25000" dirty="0">
                <a:solidFill>
                  <a:schemeClr val="bg1"/>
                </a:solidFill>
                <a:latin typeface="Ericsson Hilda" panose="00000500000000000000" pitchFamily="2" charset="0"/>
              </a:rPr>
              <a:t>NR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终止</a:t>
            </a:r>
            <a:r>
              <a:rPr lang="sv-SE" sz="1100" dirty="0">
                <a:solidFill>
                  <a:schemeClr val="bg1"/>
                </a:solidFill>
                <a:latin typeface="Ericsson Hilda" panose="00000500000000000000" pitchFamily="2" charset="0"/>
              </a:rPr>
              <a:t>关于NR</a:t>
            </a:r>
            <a:r>
              <a:rPr lang="sv-SE" sz="1100" dirty="0" err="1">
                <a:solidFill>
                  <a:schemeClr val="bg1"/>
                </a:solidFill>
                <a:latin typeface="Ericsson Hilda" panose="00000500000000000000" pitchFamily="2" charset="0"/>
              </a:rPr>
              <a:t>节点B</a:t>
            </a:r>
            <a:endParaRPr lang="sv-SE" sz="1100" dirty="0">
              <a:solidFill>
                <a:schemeClr val="bg1"/>
              </a:solidFill>
              <a:latin typeface="Ericsson Hilda" panose="00000500000000000000" pitchFamily="2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67F660-FAFA-4589-BCA3-4EF62DCB6E9D}"/>
              </a:ext>
            </a:extLst>
          </p:cNvPr>
          <p:cNvSpPr/>
          <p:nvPr/>
        </p:nvSpPr>
        <p:spPr bwMode="auto">
          <a:xfrm>
            <a:off x="203636" y="1929370"/>
            <a:ext cx="3483045" cy="4483101"/>
          </a:xfrm>
          <a:prstGeom prst="ellipse">
            <a:avLst/>
          </a:prstGeom>
          <a:noFill/>
          <a:ln w="2540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Ericsson Hild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CD13-8BA7-4ABA-91A3-28733A7B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23825"/>
            <a:ext cx="10515600" cy="1325563"/>
          </a:xfrm>
        </p:spPr>
        <p:txBody>
          <a:bodyPr>
            <a:normAutofit/>
          </a:bodyPr>
          <a:lstStyle/>
          <a:p>
            <a:pPr rtl="0" algn="l"/>
            <a:r>
              <a:rPr lang="en-US" sz="3200" b="1" dirty="0">
                <a:latin typeface="Ericsson Hilda" panose="00000500000000000000" pitchFamily="2" charset="0"/>
              </a:rPr>
              <a:t>术语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D69D2-4BA8-438C-9ACC-843BD58F4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546225"/>
            <a:ext cx="10515600" cy="5311775"/>
          </a:xfrm>
        </p:spPr>
        <p:txBody>
          <a:bodyPr>
            <a:normAutofit/>
          </a:bodyPr>
          <a:lstStyle/>
          <a:p>
            <a:pPr rtl="0" algn="l"/>
            <a:r>
              <a:rPr lang="en-GB" sz="1800" dirty="0">
                <a:latin typeface="Ericsson Hilda" panose="00000500000000000000" pitchFamily="2" charset="0"/>
              </a:rPr>
              <a:t>NG-</a:t>
            </a:r>
            <a:r>
              <a:rPr lang="en-GB" sz="1800" dirty="0" err="1">
                <a:latin typeface="Ericsson Hilda" panose="00000500000000000000" pitchFamily="2" charset="0"/>
              </a:rPr>
              <a:t>基站</a:t>
            </a:r>
            <a:r>
              <a:rPr lang="en-GB" sz="1800" dirty="0">
                <a:latin typeface="Ericsson Hilda" panose="00000500000000000000" pitchFamily="2" charset="0"/>
              </a:rPr>
              <a:t>：向 UE 提供 E-UTRA 用户平面和控制平面协议终端的节点，并通过 NG 接口连接到 5GC</a:t>
            </a:r>
          </a:p>
          <a:p>
            <a:pPr rtl="0" algn="l"/>
            <a:r>
              <a:rPr lang="en-GB" sz="1800" dirty="0" err="1">
                <a:latin typeface="Ericsson Hilda" panose="00000500000000000000" pitchFamily="2" charset="0"/>
              </a:rPr>
              <a:t>gNB</a:t>
            </a:r>
            <a:r>
              <a:rPr lang="en-GB" sz="1800" dirty="0">
                <a:latin typeface="Ericsson Hilda" panose="00000500000000000000" pitchFamily="2" charset="0"/>
              </a:rPr>
              <a:t>：向 UE 提供 NR 用户平面和控制平面协议终端的节点，并通过 NG 接口连接到 5GC</a:t>
            </a:r>
          </a:p>
          <a:p>
            <a:pPr rtl="0" algn="l"/>
            <a:r>
              <a:rPr lang="en-GB" sz="1800" dirty="0" err="1">
                <a:latin typeface="Ericsson Hilda" panose="00000500000000000000" pitchFamily="2" charset="0"/>
              </a:rPr>
              <a:t>恩格NB</a:t>
            </a:r>
            <a:r>
              <a:rPr lang="en-GB" sz="1800" dirty="0">
                <a:latin typeface="Ericsson Hilda" panose="00000500000000000000" pitchFamily="2" charset="0"/>
              </a:rPr>
              <a:t>：向 UE 提供 NR 用户平面和控制平面协议终止的节点，并充当 EN-DC 中的辅助节点</a:t>
            </a:r>
          </a:p>
          <a:p>
            <a:pPr rtl="0" algn="l"/>
            <a:r>
              <a:rPr lang="en-GB" sz="1800" dirty="0">
                <a:latin typeface="Ericsson Hilda" panose="00000500000000000000" pitchFamily="2" charset="0"/>
              </a:rPr>
              <a:t>主小区组（MCG）：在 MR-DC 中，与主节点关联的一组服务小区，包括</a:t>
            </a:r>
            <a:r>
              <a:rPr lang="en-GB" sz="1800" dirty="0" err="1">
                <a:latin typeface="Ericsson Hilda" panose="00000500000000000000" pitchFamily="2" charset="0"/>
              </a:rPr>
              <a:t>细胞</a:t>
            </a:r>
            <a:r>
              <a:rPr lang="en-GB" sz="1800" dirty="0">
                <a:latin typeface="Ericsson Hilda" panose="00000500000000000000" pitchFamily="2" charset="0"/>
              </a:rPr>
              <a:t>（</a:t>
            </a:r>
            <a:r>
              <a:rPr lang="en-GB" sz="1800" dirty="0" err="1">
                <a:latin typeface="Ericsson Hilda" panose="00000500000000000000" pitchFamily="2" charset="0"/>
              </a:rPr>
              <a:t>细胞</a:t>
            </a:r>
            <a:r>
              <a:rPr lang="en-GB" sz="1800" dirty="0">
                <a:latin typeface="Ericsson Hilda" panose="00000500000000000000" pitchFamily="2" charset="0"/>
              </a:rPr>
              <a:t>）和可选的一个或多个</a:t>
            </a:r>
            <a:r>
              <a:rPr lang="en-GB" sz="1800" dirty="0" err="1">
                <a:latin typeface="Ericsson Hilda" panose="00000500000000000000" pitchFamily="2" charset="0"/>
              </a:rPr>
              <a:t>斯塞尔斯</a:t>
            </a:r>
            <a:endParaRPr lang="en-US" sz="1800" dirty="0">
              <a:latin typeface="Ericsson Hilda" panose="00000500000000000000" pitchFamily="2" charset="0"/>
            </a:endParaRPr>
          </a:p>
          <a:p>
            <a:pPr rtl="0" algn="l"/>
            <a:r>
              <a:rPr lang="en-GB" sz="1800" dirty="0">
                <a:latin typeface="Ericsson Hilda" panose="00000500000000000000" pitchFamily="2" charset="0"/>
              </a:rPr>
              <a:t>辅助小区组（SCG）：在 MR-DC 中，与辅助节点关联的一组服务小区，包括</a:t>
            </a:r>
            <a:r>
              <a:rPr lang="en-GB" sz="1800" dirty="0" err="1">
                <a:latin typeface="Ericsson Hilda" panose="00000500000000000000" pitchFamily="2" charset="0"/>
              </a:rPr>
              <a:t>细胞</a:t>
            </a:r>
            <a:r>
              <a:rPr lang="en-GB" sz="1800" dirty="0">
                <a:latin typeface="Ericsson Hilda" panose="00000500000000000000" pitchFamily="2" charset="0"/>
              </a:rPr>
              <a:t>（</a:t>
            </a:r>
            <a:r>
              <a:rPr lang="en-GB" sz="1800" dirty="0" err="1">
                <a:latin typeface="Ericsson Hilda" panose="00000500000000000000" pitchFamily="2" charset="0"/>
              </a:rPr>
              <a:t>PS细胞</a:t>
            </a:r>
            <a:r>
              <a:rPr lang="en-GB" sz="1800" dirty="0">
                <a:latin typeface="Ericsson Hilda" panose="00000500000000000000" pitchFamily="2" charset="0"/>
              </a:rPr>
              <a:t>）和可选的一个或多个</a:t>
            </a:r>
            <a:r>
              <a:rPr lang="en-GB" sz="1800" dirty="0" err="1">
                <a:latin typeface="Ericsson Hilda" panose="00000500000000000000" pitchFamily="2" charset="0"/>
              </a:rPr>
              <a:t>斯塞尔斯</a:t>
            </a:r>
            <a:endParaRPr lang="en-US" sz="1800" dirty="0">
              <a:latin typeface="Ericsson Hilda" panose="00000500000000000000" pitchFamily="2" charset="0"/>
            </a:endParaRPr>
          </a:p>
          <a:p>
            <a:pPr rtl="0" algn="l"/>
            <a:r>
              <a:rPr lang="en-GB" sz="1800" dirty="0" err="1">
                <a:latin typeface="Ericsson Hilda" panose="00000500000000000000" pitchFamily="2" charset="0"/>
              </a:rPr>
              <a:t>细胞</a:t>
            </a:r>
            <a:r>
              <a:rPr lang="en-GB" sz="1800" dirty="0">
                <a:latin typeface="Ericsson Hilda" panose="00000500000000000000" pitchFamily="2" charset="0"/>
              </a:rPr>
              <a:t>： 特别的</a:t>
            </a:r>
            <a:r>
              <a:rPr lang="en-GB" sz="1800" dirty="0" err="1">
                <a:latin typeface="Ericsson Hilda" panose="00000500000000000000" pitchFamily="2" charset="0"/>
              </a:rPr>
              <a:t>细胞，原代</a:t>
            </a:r>
            <a:r>
              <a:rPr lang="en-GB" sz="1800" dirty="0">
                <a:latin typeface="Ericsson Hilda" panose="00000500000000000000" pitchFamily="2" charset="0"/>
              </a:rPr>
              <a:t>主小区或辅助小区组的小区</a:t>
            </a:r>
            <a:endParaRPr lang="en-US" sz="1800" dirty="0">
              <a:latin typeface="Ericsson Hilda" panose="00000500000000000000" pitchFamily="2" charset="0"/>
            </a:endParaRPr>
          </a:p>
          <a:p>
            <a:pPr rtl="0" algn="l"/>
            <a:r>
              <a:rPr lang="en-GB" sz="1800" dirty="0" err="1">
                <a:latin typeface="Ericsson Hilda" panose="00000500000000000000" pitchFamily="2" charset="0"/>
              </a:rPr>
              <a:t>细胞</a:t>
            </a:r>
            <a:r>
              <a:rPr lang="en-GB" sz="1800" dirty="0">
                <a:latin typeface="Ericsson Hilda" panose="00000500000000000000" pitchFamily="2" charset="0"/>
              </a:rPr>
              <a:t>:</a:t>
            </a:r>
            <a:r>
              <a:rPr lang="en-GB" sz="1800" dirty="0" err="1">
                <a:latin typeface="Ericsson Hilda" panose="00000500000000000000" pitchFamily="2" charset="0"/>
              </a:rPr>
              <a:t>细胞</a:t>
            </a:r>
            <a:r>
              <a:rPr lang="en-GB" sz="1800" dirty="0">
                <a:latin typeface="Ericsson Hilda" panose="00000500000000000000" pitchFamily="2" charset="0"/>
              </a:rPr>
              <a:t>主细胞群的</a:t>
            </a:r>
            <a:endParaRPr lang="en-US" sz="1800" dirty="0">
              <a:latin typeface="Ericsson Hilda" panose="00000500000000000000" pitchFamily="2" charset="0"/>
            </a:endParaRPr>
          </a:p>
          <a:p>
            <a:pPr rtl="0" algn="l"/>
            <a:r>
              <a:rPr lang="en-GB" sz="1800" dirty="0" err="1">
                <a:latin typeface="Ericsson Hilda" panose="00000500000000000000" pitchFamily="2" charset="0"/>
              </a:rPr>
              <a:t>PS细胞</a:t>
            </a:r>
            <a:r>
              <a:rPr lang="en-GB" sz="1800" dirty="0">
                <a:latin typeface="Ericsson Hilda" panose="00000500000000000000" pitchFamily="2" charset="0"/>
              </a:rPr>
              <a:t>:</a:t>
            </a:r>
            <a:r>
              <a:rPr lang="en-GB" sz="1800" dirty="0" err="1">
                <a:latin typeface="Ericsson Hilda" panose="00000500000000000000" pitchFamily="2" charset="0"/>
              </a:rPr>
              <a:t>细胞</a:t>
            </a:r>
            <a:r>
              <a:rPr lang="en-GB" sz="1800" dirty="0">
                <a:latin typeface="Ericsson Hilda" panose="00000500000000000000" pitchFamily="2" charset="0"/>
              </a:rPr>
              <a:t>次要细胞群的</a:t>
            </a:r>
          </a:p>
          <a:p>
            <a:pPr rtl="0" algn="l"/>
            <a:endParaRPr lang="en-US" sz="1800" dirty="0">
              <a:latin typeface="Ericsson Hilda" panose="00000500000000000000" pitchFamily="2" charset="0"/>
            </a:endParaRPr>
          </a:p>
          <a:p>
            <a:pPr rtl="0" algn="l"/>
            <a:endParaRPr lang="en-US" sz="1800" dirty="0">
              <a:latin typeface="Ericsson Hild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64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E43B-643C-47CC-B787-C396947B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5" y="-80661"/>
            <a:ext cx="10515600" cy="1032505"/>
          </a:xfrm>
        </p:spPr>
        <p:txBody>
          <a:bodyPr>
            <a:norm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MR-DC控制平面承载类型</a:t>
            </a:r>
            <a:endParaRPr lang="en-US" dirty="0"/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E44EDF23-4027-438C-96A4-DC6FDC78E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5" y="767449"/>
            <a:ext cx="11896305" cy="966644"/>
          </a:xfrm>
        </p:spPr>
        <p:txBody>
          <a:bodyPr>
            <a:normAutofit fontScale="55000" lnSpcReduction="20000"/>
          </a:bodyPr>
          <a:lstStyle/>
          <a:p>
            <a:pPr hangingPunct="0" rtl="0" algn="l"/>
            <a:r>
              <a:rPr lang="en-GB" b="1">
                <a:latin typeface="Ericsson Hilda" panose="00000500000000000000" pitchFamily="2" charset="0"/>
              </a:rPr>
              <a:t>MCG SRB</a:t>
            </a:r>
            <a:r>
              <a:rPr lang="en-GB">
                <a:latin typeface="Ericsson Hilda" panose="00000500000000000000" pitchFamily="2" charset="0"/>
              </a:rPr>
              <a:t>：在MR-DC中，MN和UE之间的直接SRB</a:t>
            </a:r>
          </a:p>
          <a:p>
            <a:pPr hangingPunct="0" rtl="0" algn="l"/>
            <a:r>
              <a:rPr lang="en-GB" b="1">
                <a:latin typeface="Ericsson Hilda" panose="00000500000000000000" pitchFamily="2" charset="0"/>
              </a:rPr>
              <a:t>分体SRB</a:t>
            </a:r>
            <a:r>
              <a:rPr lang="en-GB">
                <a:latin typeface="Ericsson Hilda" panose="00000500000000000000" pitchFamily="2" charset="0"/>
              </a:rPr>
              <a:t>：在 MR-DC 中，MN 和 UE 之间的 SRB，在 MCG 和 SCG 中都具有 RLC 承载</a:t>
            </a:r>
          </a:p>
          <a:p>
            <a:pPr hangingPunct="0" rtl="0" algn="l"/>
            <a:r>
              <a:rPr lang="en-GB" b="1">
                <a:latin typeface="Ericsson Hilda" panose="00000500000000000000" pitchFamily="2" charset="0"/>
              </a:rPr>
              <a:t>SRB3</a:t>
            </a:r>
            <a:r>
              <a:rPr lang="en-GB" b="1">
                <a:latin typeface="Ericsson Hilda" panose="00000500000000000000" pitchFamily="2" charset="0"/>
                <a:sym typeface="Wingdings" panose="05000000000000000000" pitchFamily="2" charset="2"/>
              </a:rPr>
              <a:t>（仅适用于 EN-DC）：</a:t>
            </a:r>
            <a:r>
              <a:rPr lang="en-GB">
                <a:latin typeface="Ericsson Hilda" panose="00000500000000000000" pitchFamily="2" charset="0"/>
              </a:rPr>
              <a:t>与 SN 建立 SRB (SRB3)，以使 SN 的 RRC PDU 能够在 UE 和 SN 之间直接发送</a:t>
            </a:r>
            <a:endParaRPr lang="en-US">
              <a:latin typeface="Ericsson Hilda" panose="00000500000000000000" pitchFamily="2" charset="0"/>
            </a:endParaRPr>
          </a:p>
          <a:p>
            <a:pPr rtl="0" algn="l"/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0C464B9-AB0C-474F-8DD2-5B35493776BF}"/>
              </a:ext>
            </a:extLst>
          </p:cNvPr>
          <p:cNvSpPr txBox="1">
            <a:spLocks/>
          </p:cNvSpPr>
          <p:nvPr/>
        </p:nvSpPr>
        <p:spPr>
          <a:xfrm>
            <a:off x="1326590" y="2030065"/>
            <a:ext cx="1528702" cy="438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algn="l"/>
            <a:r>
              <a:rPr lang="en-US" sz="2200" b="1" u="sng" kern="1000" spc="-30" dirty="0">
                <a:solidFill>
                  <a:schemeClr val="tx1"/>
                </a:solidFill>
              </a:rPr>
              <a:t>MCG SRB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F5F0D-A051-418A-A34E-34DE47FD6694}"/>
              </a:ext>
            </a:extLst>
          </p:cNvPr>
          <p:cNvSpPr/>
          <p:nvPr/>
        </p:nvSpPr>
        <p:spPr bwMode="auto">
          <a:xfrm>
            <a:off x="2094680" y="2499416"/>
            <a:ext cx="1295787" cy="2092239"/>
          </a:xfrm>
          <a:prstGeom prst="rect">
            <a:avLst/>
          </a:prstGeom>
          <a:solidFill>
            <a:srgbClr val="CCE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01F92B-887D-457A-8D0F-465E8D082DD8}"/>
              </a:ext>
            </a:extLst>
          </p:cNvPr>
          <p:cNvSpPr/>
          <p:nvPr/>
        </p:nvSpPr>
        <p:spPr bwMode="auto">
          <a:xfrm>
            <a:off x="559480" y="2499416"/>
            <a:ext cx="1365593" cy="2092239"/>
          </a:xfrm>
          <a:prstGeom prst="rect">
            <a:avLst/>
          </a:prstGeom>
          <a:solidFill>
            <a:srgbClr val="CCE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25D3F4-7E97-4A84-A141-C2D92E894EE3}"/>
              </a:ext>
            </a:extLst>
          </p:cNvPr>
          <p:cNvSpPr/>
          <p:nvPr/>
        </p:nvSpPr>
        <p:spPr bwMode="auto">
          <a:xfrm>
            <a:off x="714068" y="2820006"/>
            <a:ext cx="1040622" cy="2227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LTE无线资源控制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075630-CFFC-4E3A-A656-5C05C39E8F4D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 bwMode="auto">
          <a:xfrm>
            <a:off x="1754690" y="2931384"/>
            <a:ext cx="50222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D8AE48-7659-4E30-97B5-0E17B8FE1A0D}"/>
              </a:ext>
            </a:extLst>
          </p:cNvPr>
          <p:cNvSpPr txBox="1"/>
          <p:nvPr/>
        </p:nvSpPr>
        <p:spPr>
          <a:xfrm>
            <a:off x="904909" y="2472562"/>
            <a:ext cx="676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甲基NB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181818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E62924-2AAA-4CF3-BEE1-5AC0153CAF94}"/>
              </a:ext>
            </a:extLst>
          </p:cNvPr>
          <p:cNvSpPr txBox="1"/>
          <p:nvPr/>
        </p:nvSpPr>
        <p:spPr>
          <a:xfrm>
            <a:off x="2419226" y="2472492"/>
            <a:ext cx="600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银纳米布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181818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685A91-D31A-44A9-B730-E8C5D9B086CB}"/>
              </a:ext>
            </a:extLst>
          </p:cNvPr>
          <p:cNvCxnSpPr/>
          <p:nvPr/>
        </p:nvCxnSpPr>
        <p:spPr bwMode="auto">
          <a:xfrm>
            <a:off x="1799721" y="6586769"/>
            <a:ext cx="3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62E3C39-D941-4114-8399-FF6D291EE7D7}"/>
              </a:ext>
            </a:extLst>
          </p:cNvPr>
          <p:cNvSpPr txBox="1"/>
          <p:nvPr/>
        </p:nvSpPr>
        <p:spPr>
          <a:xfrm>
            <a:off x="2092586" y="6469561"/>
            <a:ext cx="986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嵌入式SRB</a:t>
            </a:r>
            <a:endParaRPr kumimoji="0" lang="ko-KR" altLang="en-US" sz="900" b="1" i="0" u="none" strike="noStrike" kern="1200" cap="none" spc="0" normalizeH="0" baseline="0" noProof="0" dirty="0">
              <a:ln>
                <a:noFill/>
              </a:ln>
              <a:solidFill>
                <a:srgbClr val="181818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080A6B-DA93-486E-8CDC-604ED0B99339}"/>
              </a:ext>
            </a:extLst>
          </p:cNvPr>
          <p:cNvSpPr/>
          <p:nvPr/>
        </p:nvSpPr>
        <p:spPr bwMode="auto">
          <a:xfrm>
            <a:off x="2256913" y="2820006"/>
            <a:ext cx="959191" cy="2227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 RRC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0AE00D-1275-4447-8F8E-E271AF85CD86}"/>
              </a:ext>
            </a:extLst>
          </p:cNvPr>
          <p:cNvSpPr txBox="1"/>
          <p:nvPr/>
        </p:nvSpPr>
        <p:spPr>
          <a:xfrm>
            <a:off x="1194857" y="4665017"/>
            <a:ext cx="879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SRB1、SRB2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181818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93CA97-8E83-4DB4-A986-2571915BEC69}"/>
              </a:ext>
            </a:extLst>
          </p:cNvPr>
          <p:cNvSpPr/>
          <p:nvPr/>
        </p:nvSpPr>
        <p:spPr bwMode="auto">
          <a:xfrm>
            <a:off x="559481" y="4967477"/>
            <a:ext cx="2830986" cy="14053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C9911-6195-45E8-ABD3-83BED3B059F1}"/>
              </a:ext>
            </a:extLst>
          </p:cNvPr>
          <p:cNvSpPr txBox="1"/>
          <p:nvPr/>
        </p:nvSpPr>
        <p:spPr>
          <a:xfrm>
            <a:off x="1604241" y="4947205"/>
            <a:ext cx="739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UE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181818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1C4C5A-23A1-4518-9025-0A161615732F}"/>
              </a:ext>
            </a:extLst>
          </p:cNvPr>
          <p:cNvCxnSpPr>
            <a:cxnSpLocks/>
          </p:cNvCxnSpPr>
          <p:nvPr/>
        </p:nvCxnSpPr>
        <p:spPr bwMode="auto">
          <a:xfrm flipV="1">
            <a:off x="1242472" y="3047850"/>
            <a:ext cx="0" cy="295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CD2FC68-66E3-4DDE-A98C-CD2FFF8600EA}"/>
              </a:ext>
            </a:extLst>
          </p:cNvPr>
          <p:cNvSpPr/>
          <p:nvPr/>
        </p:nvSpPr>
        <p:spPr bwMode="auto">
          <a:xfrm>
            <a:off x="699395" y="5610117"/>
            <a:ext cx="1228724" cy="2197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LTE PDCP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0E75CB-ECE8-4B4C-8228-42CE7D59B228}"/>
              </a:ext>
            </a:extLst>
          </p:cNvPr>
          <p:cNvCxnSpPr/>
          <p:nvPr/>
        </p:nvCxnSpPr>
        <p:spPr bwMode="auto">
          <a:xfrm>
            <a:off x="757573" y="6589158"/>
            <a:ext cx="3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05BC1C9-7657-44D2-B662-8AB8334F8A8A}"/>
              </a:ext>
            </a:extLst>
          </p:cNvPr>
          <p:cNvSpPr txBox="1"/>
          <p:nvPr/>
        </p:nvSpPr>
        <p:spPr>
          <a:xfrm>
            <a:off x="1068053" y="6475258"/>
            <a:ext cx="670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MCG SRB</a:t>
            </a:r>
            <a:endParaRPr kumimoji="0" lang="ko-KR" altLang="en-US" sz="900" b="1" i="0" u="none" strike="noStrike" kern="1200" cap="none" spc="0" normalizeH="0" baseline="0" noProof="0" dirty="0">
              <a:ln>
                <a:noFill/>
              </a:ln>
              <a:solidFill>
                <a:srgbClr val="181818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376F3-71D9-4C60-9387-AE75570D3986}"/>
              </a:ext>
            </a:extLst>
          </p:cNvPr>
          <p:cNvSpPr/>
          <p:nvPr/>
        </p:nvSpPr>
        <p:spPr bwMode="auto">
          <a:xfrm>
            <a:off x="2256913" y="3209235"/>
            <a:ext cx="959191" cy="220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5000"/>
                    <a:lumOff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NRPDCP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82F533-91FA-406E-BEEE-DB682396CC3C}"/>
              </a:ext>
            </a:extLst>
          </p:cNvPr>
          <p:cNvSpPr/>
          <p:nvPr/>
        </p:nvSpPr>
        <p:spPr bwMode="auto">
          <a:xfrm>
            <a:off x="2256913" y="3724881"/>
            <a:ext cx="959191" cy="2060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5000"/>
                    <a:lumOff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 RLC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6C9CA0-58D5-4662-89CF-9C8FBFF3D662}"/>
              </a:ext>
            </a:extLst>
          </p:cNvPr>
          <p:cNvSpPr/>
          <p:nvPr/>
        </p:nvSpPr>
        <p:spPr bwMode="auto">
          <a:xfrm>
            <a:off x="2256913" y="3998589"/>
            <a:ext cx="959191" cy="2060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5000"/>
                    <a:lumOff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 MAC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D55D0B-5B2E-46A4-933C-70B6FA3C933A}"/>
              </a:ext>
            </a:extLst>
          </p:cNvPr>
          <p:cNvSpPr/>
          <p:nvPr/>
        </p:nvSpPr>
        <p:spPr bwMode="auto">
          <a:xfrm>
            <a:off x="2256913" y="4256314"/>
            <a:ext cx="959191" cy="2060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5000"/>
                    <a:lumOff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NR物理层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16C3CE-B1FD-4C59-B37E-1E9F01478190}"/>
              </a:ext>
            </a:extLst>
          </p:cNvPr>
          <p:cNvSpPr/>
          <p:nvPr/>
        </p:nvSpPr>
        <p:spPr bwMode="auto">
          <a:xfrm>
            <a:off x="699395" y="5233175"/>
            <a:ext cx="1228724" cy="2157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LTE PHY/MAC/RLC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2E6111-5727-43F7-8CB9-9E3B534DE41B}"/>
              </a:ext>
            </a:extLst>
          </p:cNvPr>
          <p:cNvSpPr/>
          <p:nvPr/>
        </p:nvSpPr>
        <p:spPr bwMode="auto">
          <a:xfrm>
            <a:off x="714068" y="3724881"/>
            <a:ext cx="1040622" cy="20603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LTE RLC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70EC59-C4A0-4484-A3D5-032F66E1AEC9}"/>
              </a:ext>
            </a:extLst>
          </p:cNvPr>
          <p:cNvSpPr/>
          <p:nvPr/>
        </p:nvSpPr>
        <p:spPr bwMode="auto">
          <a:xfrm>
            <a:off x="714068" y="3998589"/>
            <a:ext cx="1040622" cy="20603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LTE MAC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044591-ADD4-41DC-8D71-9947DC8D94FC}"/>
              </a:ext>
            </a:extLst>
          </p:cNvPr>
          <p:cNvSpPr/>
          <p:nvPr/>
        </p:nvSpPr>
        <p:spPr bwMode="auto">
          <a:xfrm>
            <a:off x="714068" y="4256314"/>
            <a:ext cx="1040622" cy="20603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LTE 物理层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4A8BF4-3AEF-4A7F-9964-3DA8C172E6A3}"/>
              </a:ext>
            </a:extLst>
          </p:cNvPr>
          <p:cNvSpPr/>
          <p:nvPr/>
        </p:nvSpPr>
        <p:spPr bwMode="auto">
          <a:xfrm>
            <a:off x="714067" y="3209235"/>
            <a:ext cx="1040623" cy="2203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LTE PDCP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3D0E7B-9EB7-4157-85EF-2555E013F0CF}"/>
              </a:ext>
            </a:extLst>
          </p:cNvPr>
          <p:cNvSpPr/>
          <p:nvPr/>
        </p:nvSpPr>
        <p:spPr bwMode="auto">
          <a:xfrm>
            <a:off x="2077027" y="5233175"/>
            <a:ext cx="1181129" cy="2157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5000"/>
                    <a:lumOff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 PHY/MAC/RLC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291445-EC57-4E8B-BF87-EFB23C32B31E}"/>
              </a:ext>
            </a:extLst>
          </p:cNvPr>
          <p:cNvSpPr/>
          <p:nvPr/>
        </p:nvSpPr>
        <p:spPr bwMode="auto">
          <a:xfrm>
            <a:off x="2077027" y="5610117"/>
            <a:ext cx="1181129" cy="219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5000"/>
                    <a:lumOff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NRPDCP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6C9B3CB-BFB5-4628-A069-A46F16D038C6}"/>
              </a:ext>
            </a:extLst>
          </p:cNvPr>
          <p:cNvCxnSpPr>
            <a:cxnSpLocks/>
          </p:cNvCxnSpPr>
          <p:nvPr/>
        </p:nvCxnSpPr>
        <p:spPr bwMode="auto">
          <a:xfrm>
            <a:off x="1917420" y="6125544"/>
            <a:ext cx="18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179886D-5ABA-442B-A7BB-A9D85D407BA1}"/>
              </a:ext>
            </a:extLst>
          </p:cNvPr>
          <p:cNvSpPr/>
          <p:nvPr/>
        </p:nvSpPr>
        <p:spPr bwMode="auto">
          <a:xfrm>
            <a:off x="2079588" y="6010881"/>
            <a:ext cx="1181129" cy="2332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 RRC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8CD64-03F9-4FF1-A8AC-E2FB20FABE7B}"/>
              </a:ext>
            </a:extLst>
          </p:cNvPr>
          <p:cNvSpPr/>
          <p:nvPr/>
        </p:nvSpPr>
        <p:spPr bwMode="auto">
          <a:xfrm>
            <a:off x="699395" y="6010881"/>
            <a:ext cx="1228724" cy="2332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LTE无线资源控制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C1A75326-6BB7-427B-9284-1FA50D33128A}"/>
              </a:ext>
            </a:extLst>
          </p:cNvPr>
          <p:cNvSpPr txBox="1">
            <a:spLocks/>
          </p:cNvSpPr>
          <p:nvPr/>
        </p:nvSpPr>
        <p:spPr bwMode="auto">
          <a:xfrm>
            <a:off x="4138370" y="2030065"/>
            <a:ext cx="3025163" cy="4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1079500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435100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770063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latinLnBrk="0" rtl="0" algn="l">
              <a:buFont typeface="Ericsson Hilda Light" panose="00000400000000000000" pitchFamily="2" charset="0"/>
              <a:buNone/>
            </a:pPr>
            <a:r>
              <a:rPr lang="en-US" sz="2200" b="1" u="sng" dirty="0"/>
              <a:t>SRB3（直接SCG SRB）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EAD676-FF6A-4096-9325-157FBB695964}"/>
              </a:ext>
            </a:extLst>
          </p:cNvPr>
          <p:cNvGrpSpPr/>
          <p:nvPr/>
        </p:nvGrpSpPr>
        <p:grpSpPr>
          <a:xfrm>
            <a:off x="4175904" y="2472492"/>
            <a:ext cx="2917889" cy="4233598"/>
            <a:chOff x="4428760" y="2124019"/>
            <a:chExt cx="2917889" cy="423359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1CDB60-28FD-4C4C-84EC-9704C419F971}"/>
                </a:ext>
              </a:extLst>
            </p:cNvPr>
            <p:cNvSpPr/>
            <p:nvPr/>
          </p:nvSpPr>
          <p:spPr bwMode="auto">
            <a:xfrm>
              <a:off x="5967346" y="2150943"/>
              <a:ext cx="1295787" cy="2092239"/>
            </a:xfrm>
            <a:prstGeom prst="rect">
              <a:avLst/>
            </a:prstGeom>
            <a:solidFill>
              <a:srgbClr val="CCE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01B833-A275-4DDC-BD5F-C25FDEE89F89}"/>
                </a:ext>
              </a:extLst>
            </p:cNvPr>
            <p:cNvSpPr/>
            <p:nvPr/>
          </p:nvSpPr>
          <p:spPr bwMode="auto">
            <a:xfrm>
              <a:off x="4432146" y="2150943"/>
              <a:ext cx="1365593" cy="2092239"/>
            </a:xfrm>
            <a:prstGeom prst="rect">
              <a:avLst/>
            </a:prstGeom>
            <a:solidFill>
              <a:srgbClr val="CCE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26400A9-985F-452A-9084-187FC7B5E90B}"/>
                </a:ext>
              </a:extLst>
            </p:cNvPr>
            <p:cNvSpPr/>
            <p:nvPr/>
          </p:nvSpPr>
          <p:spPr bwMode="auto">
            <a:xfrm>
              <a:off x="4586734" y="2471533"/>
              <a:ext cx="1040622" cy="22275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LTE无线资源控制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14CEA51-E971-4B85-B8FE-4FA783EB3C6A}"/>
                </a:ext>
              </a:extLst>
            </p:cNvPr>
            <p:cNvCxnSpPr>
              <a:cxnSpLocks/>
              <a:stCxn id="40" idx="3"/>
              <a:endCxn id="46" idx="1"/>
            </p:cNvCxnSpPr>
            <p:nvPr/>
          </p:nvCxnSpPr>
          <p:spPr bwMode="auto">
            <a:xfrm>
              <a:off x="5627356" y="2582911"/>
              <a:ext cx="5022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4384C4-F9E2-47FA-8EC4-0AF89DB4B525}"/>
                </a:ext>
              </a:extLst>
            </p:cNvPr>
            <p:cNvSpPr txBox="1"/>
            <p:nvPr/>
          </p:nvSpPr>
          <p:spPr>
            <a:xfrm>
              <a:off x="4777575" y="2124089"/>
              <a:ext cx="676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甲基NB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98B7531-FFAA-49EB-AA64-AC427D9B7041}"/>
                </a:ext>
              </a:extLst>
            </p:cNvPr>
            <p:cNvSpPr txBox="1"/>
            <p:nvPr/>
          </p:nvSpPr>
          <p:spPr>
            <a:xfrm>
              <a:off x="6291892" y="2124019"/>
              <a:ext cx="600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银纳米布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23AF31-7EB2-4876-8618-CD88FE44379F}"/>
                </a:ext>
              </a:extLst>
            </p:cNvPr>
            <p:cNvSpPr txBox="1"/>
            <p:nvPr/>
          </p:nvSpPr>
          <p:spPr>
            <a:xfrm>
              <a:off x="5647538" y="6121088"/>
              <a:ext cx="9869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嵌入式SRB</a:t>
              </a:r>
              <a:endPara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E2B7691-CEDB-43C4-9EBD-C57862EE39C2}"/>
                </a:ext>
              </a:extLst>
            </p:cNvPr>
            <p:cNvSpPr/>
            <p:nvPr/>
          </p:nvSpPr>
          <p:spPr bwMode="auto">
            <a:xfrm>
              <a:off x="6129579" y="2471533"/>
              <a:ext cx="959191" cy="22275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NR RRC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9A02445-85BD-4E99-8567-28A90C500C28}"/>
                </a:ext>
              </a:extLst>
            </p:cNvPr>
            <p:cNvSpPr txBox="1"/>
            <p:nvPr/>
          </p:nvSpPr>
          <p:spPr>
            <a:xfrm>
              <a:off x="5059774" y="4301046"/>
              <a:ext cx="879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SRB1、SRB2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BE6C8B2-E124-41F2-B5C8-CA05EA6B1A3E}"/>
                </a:ext>
              </a:extLst>
            </p:cNvPr>
            <p:cNvSpPr/>
            <p:nvPr/>
          </p:nvSpPr>
          <p:spPr bwMode="auto">
            <a:xfrm>
              <a:off x="4432147" y="4619004"/>
              <a:ext cx="2830986" cy="14053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1808A0D-A0C2-4259-8E8E-FA19F947F15C}"/>
                </a:ext>
              </a:extLst>
            </p:cNvPr>
            <p:cNvSpPr txBox="1"/>
            <p:nvPr/>
          </p:nvSpPr>
          <p:spPr>
            <a:xfrm>
              <a:off x="5476907" y="4598732"/>
              <a:ext cx="7395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UE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DDB038F-ACEC-4A34-8028-763D3241567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15138" y="2699377"/>
              <a:ext cx="0" cy="295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5424C1F-2840-4D3D-8085-6B09BBB58AEC}"/>
                </a:ext>
              </a:extLst>
            </p:cNvPr>
            <p:cNvSpPr/>
            <p:nvPr/>
          </p:nvSpPr>
          <p:spPr bwMode="auto">
            <a:xfrm>
              <a:off x="4595308" y="5261644"/>
              <a:ext cx="1228724" cy="2197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 PDCP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BAAE9BA-CAEF-473B-8971-036C45D356F6}"/>
                </a:ext>
              </a:extLst>
            </p:cNvPr>
            <p:cNvCxnSpPr/>
            <p:nvPr/>
          </p:nvCxnSpPr>
          <p:spPr bwMode="auto">
            <a:xfrm>
              <a:off x="4428760" y="6240685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09F4EB7-2546-483B-8334-5160A1962568}"/>
                </a:ext>
              </a:extLst>
            </p:cNvPr>
            <p:cNvSpPr txBox="1"/>
            <p:nvPr/>
          </p:nvSpPr>
          <p:spPr>
            <a:xfrm>
              <a:off x="4739240" y="6126785"/>
              <a:ext cx="6702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MCG SRB</a:t>
              </a:r>
              <a:endPara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050D6F-20F3-4162-9B1F-348290E960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19353" y="2701663"/>
              <a:ext cx="0" cy="2952000"/>
            </a:xfrm>
            <a:prstGeom prst="line">
              <a:avLst/>
            </a:prstGeom>
            <a:ln w="12700">
              <a:solidFill>
                <a:srgbClr val="0070C0"/>
              </a:solidFill>
              <a:headEnd type="arrow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ACF2BA9-EDD9-4CBC-8DBE-56730B4388D4}"/>
                </a:ext>
              </a:extLst>
            </p:cNvPr>
            <p:cNvSpPr/>
            <p:nvPr/>
          </p:nvSpPr>
          <p:spPr bwMode="auto">
            <a:xfrm>
              <a:off x="6129579" y="2860762"/>
              <a:ext cx="959191" cy="2203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NRPDCP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34AD22-249E-40A0-8A42-E0BD2CD87602}"/>
                </a:ext>
              </a:extLst>
            </p:cNvPr>
            <p:cNvSpPr/>
            <p:nvPr/>
          </p:nvSpPr>
          <p:spPr bwMode="auto">
            <a:xfrm>
              <a:off x="6129579" y="3376408"/>
              <a:ext cx="959191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NR RLC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932925F-C126-4CD5-A737-547EB1CF9DAC}"/>
                </a:ext>
              </a:extLst>
            </p:cNvPr>
            <p:cNvSpPr/>
            <p:nvPr/>
          </p:nvSpPr>
          <p:spPr bwMode="auto">
            <a:xfrm>
              <a:off x="6129579" y="3650116"/>
              <a:ext cx="959191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NR MAC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E53679C-CF20-4E4B-B4E9-5DD13988EBC1}"/>
                </a:ext>
              </a:extLst>
            </p:cNvPr>
            <p:cNvSpPr/>
            <p:nvPr/>
          </p:nvSpPr>
          <p:spPr bwMode="auto">
            <a:xfrm>
              <a:off x="6129579" y="3907841"/>
              <a:ext cx="959191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NR物理层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90EC088-E000-4697-80F2-6B42E747BC65}"/>
                </a:ext>
              </a:extLst>
            </p:cNvPr>
            <p:cNvSpPr txBox="1"/>
            <p:nvPr/>
          </p:nvSpPr>
          <p:spPr>
            <a:xfrm>
              <a:off x="6565841" y="4294642"/>
              <a:ext cx="5002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SRB3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75396CF-E870-4BE1-AABA-583AC035EDF9}"/>
                </a:ext>
              </a:extLst>
            </p:cNvPr>
            <p:cNvSpPr/>
            <p:nvPr/>
          </p:nvSpPr>
          <p:spPr bwMode="auto">
            <a:xfrm>
              <a:off x="4595308" y="4884702"/>
              <a:ext cx="1228724" cy="2157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 PHY/MAC/RLC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E0D4DCB-ADDD-42F9-8CCA-33F5A7FBB664}"/>
                </a:ext>
              </a:extLst>
            </p:cNvPr>
            <p:cNvCxnSpPr/>
            <p:nvPr/>
          </p:nvCxnSpPr>
          <p:spPr bwMode="auto">
            <a:xfrm>
              <a:off x="6596472" y="6238296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46C3A4A-70D8-4CDC-8441-1F64461368B5}"/>
                </a:ext>
              </a:extLst>
            </p:cNvPr>
            <p:cNvSpPr txBox="1"/>
            <p:nvPr/>
          </p:nvSpPr>
          <p:spPr>
            <a:xfrm>
              <a:off x="6852351" y="6121088"/>
              <a:ext cx="494298" cy="230832"/>
            </a:xfrm>
            <a:prstGeom prst="rect">
              <a:avLst/>
            </a:prstGeom>
            <a:noFill/>
          </p:spPr>
          <p:txBody>
            <a:bodyPr wrap="square" r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SRB3</a:t>
              </a:r>
              <a:endPara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31B89D6-0C8D-4411-852E-01E0032F8D99}"/>
                </a:ext>
              </a:extLst>
            </p:cNvPr>
            <p:cNvSpPr/>
            <p:nvPr/>
          </p:nvSpPr>
          <p:spPr bwMode="auto">
            <a:xfrm>
              <a:off x="4586734" y="3376408"/>
              <a:ext cx="1040622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0542FA8-DFE5-49C2-8451-8C8D73FA1E45}"/>
                </a:ext>
              </a:extLst>
            </p:cNvPr>
            <p:cNvSpPr/>
            <p:nvPr/>
          </p:nvSpPr>
          <p:spPr bwMode="auto">
            <a:xfrm>
              <a:off x="4586734" y="3650116"/>
              <a:ext cx="1040622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 MAC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4524F9F-4F19-4D90-A74D-65F15A1C3BE2}"/>
                </a:ext>
              </a:extLst>
            </p:cNvPr>
            <p:cNvSpPr/>
            <p:nvPr/>
          </p:nvSpPr>
          <p:spPr bwMode="auto">
            <a:xfrm>
              <a:off x="4586734" y="3907841"/>
              <a:ext cx="1040622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 物理层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EB8B43B-1B5A-49E0-8E8F-64F4F502BE96}"/>
                </a:ext>
              </a:extLst>
            </p:cNvPr>
            <p:cNvSpPr/>
            <p:nvPr/>
          </p:nvSpPr>
          <p:spPr bwMode="auto">
            <a:xfrm>
              <a:off x="4586733" y="2860762"/>
              <a:ext cx="1040623" cy="2203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 PDCP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D58D9E2-821A-4F3E-8D94-8B3FB7E79802}"/>
                </a:ext>
              </a:extLst>
            </p:cNvPr>
            <p:cNvSpPr/>
            <p:nvPr/>
          </p:nvSpPr>
          <p:spPr bwMode="auto">
            <a:xfrm>
              <a:off x="5925346" y="4884702"/>
              <a:ext cx="1228724" cy="2157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NR PHY/MAC/RLC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94A4760-FB5B-4C7B-A45B-B87E24C625DE}"/>
                </a:ext>
              </a:extLst>
            </p:cNvPr>
            <p:cNvSpPr/>
            <p:nvPr/>
          </p:nvSpPr>
          <p:spPr bwMode="auto">
            <a:xfrm>
              <a:off x="5925346" y="5261644"/>
              <a:ext cx="1228724" cy="21978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NRPDCP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76F019-5586-450F-B5C3-CFAF90BA0A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97739" y="5777071"/>
              <a:ext cx="18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ACABAF-FD7E-4462-9AA1-208330A69AE8}"/>
                </a:ext>
              </a:extLst>
            </p:cNvPr>
            <p:cNvSpPr/>
            <p:nvPr/>
          </p:nvSpPr>
          <p:spPr bwMode="auto">
            <a:xfrm>
              <a:off x="4595308" y="5662408"/>
              <a:ext cx="1228724" cy="2332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LTE无线资源控制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14CBE8B-E37C-4E2A-AA3B-3A5A6680F415}"/>
                </a:ext>
              </a:extLst>
            </p:cNvPr>
            <p:cNvSpPr/>
            <p:nvPr/>
          </p:nvSpPr>
          <p:spPr bwMode="auto">
            <a:xfrm>
              <a:off x="5927907" y="5662408"/>
              <a:ext cx="1228724" cy="2332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NR RRC</a:t>
              </a:r>
            </a:p>
          </p:txBody>
        </p:sp>
      </p:grpSp>
      <p:sp>
        <p:nvSpPr>
          <p:cNvPr id="72" name="Content Placeholder 8">
            <a:extLst>
              <a:ext uri="{FF2B5EF4-FFF2-40B4-BE49-F238E27FC236}">
                <a16:creationId xmlns:a16="http://schemas.microsoft.com/office/drawing/2014/main" id="{161821F4-8F7B-4504-85EA-E37B418C5162}"/>
              </a:ext>
            </a:extLst>
          </p:cNvPr>
          <p:cNvSpPr txBox="1">
            <a:spLocks/>
          </p:cNvSpPr>
          <p:nvPr/>
        </p:nvSpPr>
        <p:spPr bwMode="auto">
          <a:xfrm>
            <a:off x="8615783" y="2030065"/>
            <a:ext cx="1622226" cy="4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1079500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435100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770063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latinLnBrk="0" rtl="0">
              <a:buFont typeface="Ericsson Hilda Light" panose="00000400000000000000" pitchFamily="2" charset="0"/>
              <a:buNone/>
            </a:pPr>
            <a:r>
              <a:rPr lang="en-US" sz="2200" b="1" u="sng" dirty="0"/>
              <a:t>拆分 SRB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1344ED5-E13F-48E6-BFB4-603B4DA1D173}"/>
              </a:ext>
            </a:extLst>
          </p:cNvPr>
          <p:cNvGrpSpPr/>
          <p:nvPr/>
        </p:nvGrpSpPr>
        <p:grpSpPr>
          <a:xfrm>
            <a:off x="7860622" y="2469242"/>
            <a:ext cx="3193493" cy="4434708"/>
            <a:chOff x="8069028" y="2120769"/>
            <a:chExt cx="3193493" cy="443470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8881F17-DE51-45BF-928C-E643D5FDFD40}"/>
                </a:ext>
              </a:extLst>
            </p:cNvPr>
            <p:cNvSpPr/>
            <p:nvPr/>
          </p:nvSpPr>
          <p:spPr bwMode="auto">
            <a:xfrm>
              <a:off x="8069028" y="4575862"/>
              <a:ext cx="2963635" cy="14437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F929D2C-88A4-4230-B0B2-777C91FC343B}"/>
                </a:ext>
              </a:extLst>
            </p:cNvPr>
            <p:cNvSpPr/>
            <p:nvPr/>
          </p:nvSpPr>
          <p:spPr bwMode="auto">
            <a:xfrm>
              <a:off x="9671502" y="2146169"/>
              <a:ext cx="1361162" cy="2092239"/>
            </a:xfrm>
            <a:prstGeom prst="rect">
              <a:avLst/>
            </a:prstGeom>
            <a:solidFill>
              <a:srgbClr val="CCE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D9F3F62-AED8-4EEB-825A-9DEA03148837}"/>
                </a:ext>
              </a:extLst>
            </p:cNvPr>
            <p:cNvSpPr/>
            <p:nvPr/>
          </p:nvSpPr>
          <p:spPr bwMode="auto">
            <a:xfrm>
              <a:off x="8069029" y="2146169"/>
              <a:ext cx="1307110" cy="2092239"/>
            </a:xfrm>
            <a:prstGeom prst="rect">
              <a:avLst/>
            </a:prstGeom>
            <a:solidFill>
              <a:srgbClr val="CCE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BE905BA4-1765-4B1C-A3ED-4C0590C3F62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75969" y="3873775"/>
              <a:ext cx="2304000" cy="0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C1091E8-7B38-4D99-B037-12D95F2F31A6}"/>
                </a:ext>
              </a:extLst>
            </p:cNvPr>
            <p:cNvSpPr/>
            <p:nvPr/>
          </p:nvSpPr>
          <p:spPr bwMode="auto">
            <a:xfrm>
              <a:off x="8223477" y="2466759"/>
              <a:ext cx="1017364" cy="22275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LTE无线资源控制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9CB7951-E584-469E-B189-1BE5332B8E32}"/>
                </a:ext>
              </a:extLst>
            </p:cNvPr>
            <p:cNvCxnSpPr>
              <a:cxnSpLocks/>
              <a:stCxn id="78" idx="3"/>
              <a:endCxn id="86" idx="1"/>
            </p:cNvCxnSpPr>
            <p:nvPr/>
          </p:nvCxnSpPr>
          <p:spPr bwMode="auto">
            <a:xfrm>
              <a:off x="9240841" y="2578137"/>
              <a:ext cx="59950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6132E0C-2B8B-44B2-A0D4-62427C5CBA01}"/>
                </a:ext>
              </a:extLst>
            </p:cNvPr>
            <p:cNvSpPr txBox="1"/>
            <p:nvPr/>
          </p:nvSpPr>
          <p:spPr>
            <a:xfrm>
              <a:off x="8406239" y="2122179"/>
              <a:ext cx="6868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b="1" dirty="0">
                  <a:solidFill>
                    <a:srgbClr val="181818">
                      <a:lumMod val="50000"/>
                    </a:srgbClr>
                  </a:solidFill>
                </a:rPr>
                <a:t>甲基NB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1CE5B2E-6F2C-4322-82B4-42198CFA2EE3}"/>
                </a:ext>
              </a:extLst>
            </p:cNvPr>
            <p:cNvSpPr txBox="1"/>
            <p:nvPr/>
          </p:nvSpPr>
          <p:spPr>
            <a:xfrm>
              <a:off x="10046964" y="2120769"/>
              <a:ext cx="604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银纳米布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5A6F45E-1C7F-4615-A827-2154A863C5C4}"/>
                </a:ext>
              </a:extLst>
            </p:cNvPr>
            <p:cNvCxnSpPr/>
            <p:nvPr/>
          </p:nvCxnSpPr>
          <p:spPr bwMode="auto">
            <a:xfrm>
              <a:off x="8146730" y="6268931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C402BB5-688D-4346-8600-AC2EFF78CB07}"/>
                </a:ext>
              </a:extLst>
            </p:cNvPr>
            <p:cNvSpPr txBox="1"/>
            <p:nvPr/>
          </p:nvSpPr>
          <p:spPr>
            <a:xfrm>
              <a:off x="8521734" y="6127824"/>
              <a:ext cx="12045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拆分 SRB（DL 路径）</a:t>
              </a:r>
              <a:endPara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2A231D3-6CDB-440E-B89D-90488FABBCFD}"/>
                </a:ext>
              </a:extLst>
            </p:cNvPr>
            <p:cNvSpPr txBox="1"/>
            <p:nvPr/>
          </p:nvSpPr>
          <p:spPr>
            <a:xfrm>
              <a:off x="10029312" y="6132674"/>
              <a:ext cx="11760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嵌入式SRB</a:t>
              </a:r>
              <a:endPara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8258AD2-C283-450D-BD30-2CD36BEC1ECC}"/>
                </a:ext>
              </a:extLst>
            </p:cNvPr>
            <p:cNvSpPr/>
            <p:nvPr/>
          </p:nvSpPr>
          <p:spPr bwMode="auto">
            <a:xfrm>
              <a:off x="9840342" y="2466759"/>
              <a:ext cx="1027929" cy="22275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NR RRC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52D2B7E-3F78-47B8-B61B-9E0DD1EB6B9A}"/>
                </a:ext>
              </a:extLst>
            </p:cNvPr>
            <p:cNvSpPr/>
            <p:nvPr/>
          </p:nvSpPr>
          <p:spPr bwMode="auto">
            <a:xfrm>
              <a:off x="9840342" y="2875038"/>
              <a:ext cx="1027929" cy="22037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25000"/>
                      <a:lumOff val="75000"/>
                    </a:schemeClr>
                  </a:solidFill>
                  <a:effectLst/>
                  <a:uLnTx/>
                  <a:uFillTx/>
                  <a:cs typeface="+mn-cs"/>
                </a:rPr>
                <a:t>NRPDCP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BFA5E57-F4BC-467A-A393-79C2F0818624}"/>
                </a:ext>
              </a:extLst>
            </p:cNvPr>
            <p:cNvSpPr txBox="1"/>
            <p:nvPr/>
          </p:nvSpPr>
          <p:spPr>
            <a:xfrm>
              <a:off x="8836389" y="4282337"/>
              <a:ext cx="9869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SRB1、SRB2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8D6F314-A592-4E59-BDA3-83D855B0B710}"/>
                </a:ext>
              </a:extLst>
            </p:cNvPr>
            <p:cNvSpPr txBox="1"/>
            <p:nvPr/>
          </p:nvSpPr>
          <p:spPr>
            <a:xfrm>
              <a:off x="9140615" y="4585249"/>
              <a:ext cx="7395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UE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5BBEAB1-9BBF-491D-B954-D1DF48CD0C0D}"/>
                </a:ext>
              </a:extLst>
            </p:cNvPr>
            <p:cNvSpPr/>
            <p:nvPr/>
          </p:nvSpPr>
          <p:spPr bwMode="auto">
            <a:xfrm>
              <a:off x="8279134" y="4879927"/>
              <a:ext cx="1228724" cy="20620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LTE PHY/MAC/RLC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2BB0BFA-F039-4A74-A303-FF34E656C7A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91597" y="5474175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C5E8A51-AF7C-4BE7-B4A0-87AF313F499E}"/>
                </a:ext>
              </a:extLst>
            </p:cNvPr>
            <p:cNvSpPr/>
            <p:nvPr/>
          </p:nvSpPr>
          <p:spPr bwMode="auto">
            <a:xfrm>
              <a:off x="8279134" y="5264151"/>
              <a:ext cx="695462" cy="222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25000"/>
                      <a:lumOff val="75000"/>
                    </a:schemeClr>
                  </a:solidFill>
                </a:rPr>
                <a:t>LTE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25000"/>
                      <a:lumOff val="75000"/>
                    </a:schemeClr>
                  </a:solidFill>
                  <a:effectLst/>
                  <a:uLnTx/>
                  <a:uFillTx/>
                  <a:cs typeface="+mn-cs"/>
                </a:rPr>
                <a:t>PDCP</a:t>
              </a:r>
            </a:p>
          </p:txBody>
        </p:sp>
        <p:sp>
          <p:nvSpPr>
            <p:cNvPr id="93" name="Flowchart: Decision 92">
              <a:extLst>
                <a:ext uri="{FF2B5EF4-FFF2-40B4-BE49-F238E27FC236}">
                  <a16:creationId xmlns:a16="http://schemas.microsoft.com/office/drawing/2014/main" id="{94CE8D52-E490-406A-B0E2-D58CD295F859}"/>
                </a:ext>
              </a:extLst>
            </p:cNvPr>
            <p:cNvSpPr/>
            <p:nvPr/>
          </p:nvSpPr>
          <p:spPr bwMode="auto">
            <a:xfrm>
              <a:off x="8763185" y="3158529"/>
              <a:ext cx="290143" cy="131112"/>
            </a:xfrm>
            <a:prstGeom prst="flowChartDecision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cxnSp>
          <p:nvCxnSpPr>
            <p:cNvPr id="94" name="Connector: Elbow 93">
              <a:extLst>
                <a:ext uri="{FF2B5EF4-FFF2-40B4-BE49-F238E27FC236}">
                  <a16:creationId xmlns:a16="http://schemas.microsoft.com/office/drawing/2014/main" id="{392ED7A6-F259-44B9-82CB-C32DF1D60EB1}"/>
                </a:ext>
              </a:extLst>
            </p:cNvPr>
            <p:cNvCxnSpPr>
              <a:cxnSpLocks/>
              <a:stCxn id="93" idx="3"/>
              <a:endCxn id="99" idx="0"/>
            </p:cNvCxnSpPr>
            <p:nvPr/>
          </p:nvCxnSpPr>
          <p:spPr bwMode="auto">
            <a:xfrm>
              <a:off x="9053328" y="3224085"/>
              <a:ext cx="1300979" cy="147549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028DBC5-3D47-47B8-954E-FA2F434A62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355966" y="3363356"/>
              <a:ext cx="0" cy="154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1FD03D9-5E5A-4364-BC0B-335BE598DB7E}"/>
                </a:ext>
              </a:extLst>
            </p:cNvPr>
            <p:cNvSpPr/>
            <p:nvPr/>
          </p:nvSpPr>
          <p:spPr bwMode="auto">
            <a:xfrm>
              <a:off x="9840342" y="3645342"/>
              <a:ext cx="1027929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cs"/>
                </a:rPr>
                <a:t>NR MAC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202E647-9B08-4EF9-8EB4-53ADD5FADC28}"/>
                </a:ext>
              </a:extLst>
            </p:cNvPr>
            <p:cNvSpPr/>
            <p:nvPr/>
          </p:nvSpPr>
          <p:spPr bwMode="auto">
            <a:xfrm>
              <a:off x="9840342" y="3903067"/>
              <a:ext cx="1027929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cs"/>
                </a:rPr>
                <a:t>NR物理层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E6172FE-D20F-454C-AD7A-AE08588F371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348015" y="5076610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49AE352-B48B-46E4-9A6C-65AE0BCA8D41}"/>
                </a:ext>
              </a:extLst>
            </p:cNvPr>
            <p:cNvSpPr/>
            <p:nvPr/>
          </p:nvSpPr>
          <p:spPr bwMode="auto">
            <a:xfrm>
              <a:off x="9840342" y="3371634"/>
              <a:ext cx="1027929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cs"/>
                </a:rPr>
                <a:t>NR RLC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ADBA335-7B19-4252-AD79-BE74F11F326F}"/>
                </a:ext>
              </a:extLst>
            </p:cNvPr>
            <p:cNvSpPr txBox="1"/>
            <p:nvPr/>
          </p:nvSpPr>
          <p:spPr>
            <a:xfrm>
              <a:off x="10216623" y="4300995"/>
              <a:ext cx="1045898" cy="246221"/>
            </a:xfrm>
            <a:prstGeom prst="rect">
              <a:avLst/>
            </a:prstGeom>
            <a:noFill/>
          </p:spPr>
          <p:txBody>
            <a:bodyPr wrap="square" r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SRB1S、SRB2S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A4FAE45-BF23-438A-8B32-900315ED605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91597" y="5077543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98B9DDA-367E-40C3-85C7-72CAD8AC87D7}"/>
                </a:ext>
              </a:extLst>
            </p:cNvPr>
            <p:cNvSpPr/>
            <p:nvPr/>
          </p:nvSpPr>
          <p:spPr bwMode="auto">
            <a:xfrm>
              <a:off x="9040871" y="5264150"/>
              <a:ext cx="1797025" cy="22203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rgbClr val="181818">
                      <a:lumMod val="50000"/>
                    </a:srgbClr>
                  </a:solidFill>
                </a:rPr>
                <a:t>NR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PDCP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E736795-981B-459F-947F-112AEDE8F0F6}"/>
                </a:ext>
              </a:extLst>
            </p:cNvPr>
            <p:cNvSpPr/>
            <p:nvPr/>
          </p:nvSpPr>
          <p:spPr bwMode="auto">
            <a:xfrm>
              <a:off x="8223477" y="3371634"/>
              <a:ext cx="1017364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LTE RLC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E3FCB77-C30A-4F29-B0E3-5F318906785A}"/>
                </a:ext>
              </a:extLst>
            </p:cNvPr>
            <p:cNvSpPr/>
            <p:nvPr/>
          </p:nvSpPr>
          <p:spPr bwMode="auto">
            <a:xfrm>
              <a:off x="8223477" y="3645342"/>
              <a:ext cx="1017364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LTE MAC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CAE1FB9-58EF-4854-8310-246F97A8A687}"/>
                </a:ext>
              </a:extLst>
            </p:cNvPr>
            <p:cNvSpPr/>
            <p:nvPr/>
          </p:nvSpPr>
          <p:spPr bwMode="auto">
            <a:xfrm>
              <a:off x="8223477" y="3903067"/>
              <a:ext cx="1017364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LTE 物理层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6CFDA26-5495-4B2A-B494-33B65CF0D7F3}"/>
                </a:ext>
              </a:extLst>
            </p:cNvPr>
            <p:cNvSpPr/>
            <p:nvPr/>
          </p:nvSpPr>
          <p:spPr bwMode="auto">
            <a:xfrm>
              <a:off x="8223477" y="2875038"/>
              <a:ext cx="1017363" cy="2203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cs"/>
                </a:rPr>
                <a:t>NRPDCP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65FA765-58DE-4FB7-A3FD-E1AC14B488E1}"/>
                </a:ext>
              </a:extLst>
            </p:cNvPr>
            <p:cNvSpPr txBox="1"/>
            <p:nvPr/>
          </p:nvSpPr>
          <p:spPr>
            <a:xfrm>
              <a:off x="8959427" y="3176820"/>
              <a:ext cx="12219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  <a:cs typeface="+mn-cs"/>
                </a:rPr>
                <a:t>数据包复制</a:t>
              </a:r>
              <a:endParaRPr kumimoji="0" lang="ko-KR" altLang="en-US" sz="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3411DBD-858F-4243-9784-DC95258FA7C4}"/>
                </a:ext>
              </a:extLst>
            </p:cNvPr>
            <p:cNvCxnSpPr/>
            <p:nvPr/>
          </p:nvCxnSpPr>
          <p:spPr bwMode="auto">
            <a:xfrm>
              <a:off x="8146730" y="6452193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F9C6600-CBF6-4D3F-ABA6-AEA9D076C2A0}"/>
                </a:ext>
              </a:extLst>
            </p:cNvPr>
            <p:cNvSpPr txBox="1"/>
            <p:nvPr/>
          </p:nvSpPr>
          <p:spPr>
            <a:xfrm>
              <a:off x="8521734" y="6324645"/>
              <a:ext cx="140345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分离 SRB（UL 路径）</a:t>
              </a:r>
              <a:endPara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D86574E-47B5-4A3D-B80B-FCB5A167DE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66102" y="5777071"/>
              <a:ext cx="18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AA7AA5D-8A89-4304-955F-AD56F2EFEEF7}"/>
                </a:ext>
              </a:extLst>
            </p:cNvPr>
            <p:cNvSpPr/>
            <p:nvPr/>
          </p:nvSpPr>
          <p:spPr bwMode="auto">
            <a:xfrm>
              <a:off x="9609172" y="5668831"/>
              <a:ext cx="1228724" cy="22203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NR RRC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D292F17-3652-4DA8-A539-54261B7C6ED7}"/>
                </a:ext>
              </a:extLst>
            </p:cNvPr>
            <p:cNvSpPr/>
            <p:nvPr/>
          </p:nvSpPr>
          <p:spPr bwMode="auto">
            <a:xfrm>
              <a:off x="8279134" y="5668831"/>
              <a:ext cx="1228724" cy="22203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LTE无线资源控制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100144A-1EB7-4B04-9DFE-83305E0198B5}"/>
                </a:ext>
              </a:extLst>
            </p:cNvPr>
            <p:cNvSpPr/>
            <p:nvPr/>
          </p:nvSpPr>
          <p:spPr bwMode="auto">
            <a:xfrm>
              <a:off x="9609172" y="4879927"/>
              <a:ext cx="1228724" cy="20620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NR PHY/MAC/RLC</a:t>
              </a:r>
            </a:p>
          </p:txBody>
        </p: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119362D-8605-468C-8C84-5DEB3407476B}"/>
              </a:ext>
            </a:extLst>
          </p:cNvPr>
          <p:cNvCxnSpPr/>
          <p:nvPr/>
        </p:nvCxnSpPr>
        <p:spPr bwMode="auto">
          <a:xfrm>
            <a:off x="5087205" y="6608537"/>
            <a:ext cx="3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D264270-9587-441E-A0EE-A76E2D59C590}"/>
              </a:ext>
            </a:extLst>
          </p:cNvPr>
          <p:cNvCxnSpPr/>
          <p:nvPr/>
        </p:nvCxnSpPr>
        <p:spPr bwMode="auto">
          <a:xfrm>
            <a:off x="9517859" y="6619423"/>
            <a:ext cx="3600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05B86F4-029B-450C-B901-B2BB354DE14D}"/>
              </a:ext>
            </a:extLst>
          </p:cNvPr>
          <p:cNvSpPr txBox="1"/>
          <p:nvPr/>
        </p:nvSpPr>
        <p:spPr>
          <a:xfrm>
            <a:off x="188388" y="2000667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2800" b="1" dirty="0">
                <a:solidFill>
                  <a:srgbClr val="FF0000"/>
                </a:solidFill>
                <a:latin typeface="Ericsson Hilda" panose="00000500000000000000" pitchFamily="2" charset="0"/>
              </a:rPr>
              <a:t>EN-DC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CEE42-C785-49B4-A6AD-CCEE768D899D}"/>
              </a:ext>
            </a:extLst>
          </p:cNvPr>
          <p:cNvSpPr/>
          <p:nvPr/>
        </p:nvSpPr>
        <p:spPr>
          <a:xfrm>
            <a:off x="98455" y="1597503"/>
            <a:ext cx="123489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GB" sz="1600" dirty="0">
                <a:highlight>
                  <a:srgbClr val="00FFFF"/>
                </a:highlight>
                <a:latin typeface="Ericsson Hilda" panose="00000500000000000000" pitchFamily="2" charset="0"/>
                <a:ea typeface="Times New Roman" panose="02020603050405020304" pitchFamily="18" charset="0"/>
              </a:rPr>
              <a:t>在 MR-DC 中，UE 具有基于 MN RRC 的单一 RRC 状态和通往核心网络的单一 C 平面连接</a:t>
            </a:r>
            <a:r>
              <a:rPr lang="en-GB" sz="1600" dirty="0">
                <a:latin typeface="Ericsson Hilda" panose="00000500000000000000" pitchFamily="2" charset="0"/>
                <a:ea typeface="Times New Roman" panose="02020603050405020304" pitchFamily="18" charset="0"/>
              </a:rPr>
              <a:t> </a:t>
            </a:r>
            <a:endParaRPr lang="en-US" sz="1600" dirty="0">
              <a:latin typeface="Ericsson Hilda" panose="000005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75990B-4793-4B76-83B1-E2065D57CDCF}"/>
              </a:ext>
            </a:extLst>
          </p:cNvPr>
          <p:cNvSpPr/>
          <p:nvPr/>
        </p:nvSpPr>
        <p:spPr>
          <a:xfrm>
            <a:off x="6096000" y="2523887"/>
            <a:ext cx="723217" cy="4149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3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2BB1-9F45-494A-8E09-C0E374B9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161925"/>
            <a:ext cx="10515600" cy="917575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MR-DC 用户平面承载类型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56811-ADE7-4D34-9E7A-B8B4A07A2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942870"/>
            <a:ext cx="11444667" cy="1728138"/>
          </a:xfrm>
        </p:spPr>
        <p:txBody>
          <a:bodyPr>
            <a:normAutofit fontScale="47500" lnSpcReduction="20000"/>
          </a:bodyPr>
          <a:lstStyle/>
          <a:p>
            <a:pPr rtl="0" algn="l"/>
            <a:r>
              <a:rPr lang="en-GB" sz="2600" b="1" dirty="0">
                <a:latin typeface="Ericsson Hilda" panose="00000500000000000000" pitchFamily="2" charset="0"/>
              </a:rPr>
              <a:t>MCG承载者</a:t>
            </a:r>
            <a:r>
              <a:rPr lang="en-GB" sz="2600" dirty="0">
                <a:latin typeface="Ericsson Hilda" panose="00000500000000000000" pitchFamily="2" charset="0"/>
              </a:rPr>
              <a:t>：在 MR-DC 中，具有 RLC 承载的无线电承载（</a:t>
            </a:r>
            <a:r>
              <a:rPr lang="en-GB" sz="2600" dirty="0">
                <a:highlight>
                  <a:srgbClr val="FFFF00"/>
                </a:highlight>
                <a:latin typeface="Ericsson Hilda" panose="00000500000000000000" pitchFamily="2" charset="0"/>
              </a:rPr>
              <a:t>或两个 RLC 承载，以防 CA 数据包重复</a:t>
            </a:r>
            <a:r>
              <a:rPr lang="en-GB" sz="2600" dirty="0">
                <a:latin typeface="Ericsson Hilda" panose="00000500000000000000" pitchFamily="2" charset="0"/>
              </a:rPr>
              <a:t>）仅在 MCG 中。</a:t>
            </a:r>
          </a:p>
          <a:p>
            <a:pPr rtl="0" algn="l"/>
            <a:r>
              <a:rPr lang="en-GB" sz="2600" b="1" dirty="0">
                <a:latin typeface="Ericsson Hilda" panose="00000500000000000000" pitchFamily="2" charset="0"/>
              </a:rPr>
              <a:t>SCG承载</a:t>
            </a:r>
            <a:r>
              <a:rPr lang="en-GB" sz="2600" dirty="0">
                <a:latin typeface="Ericsson Hilda" panose="00000500000000000000" pitchFamily="2" charset="0"/>
              </a:rPr>
              <a:t>：在 MR-DC 中，具有 RLC 承载的无线电承载（</a:t>
            </a:r>
            <a:r>
              <a:rPr lang="en-GB" sz="2600" dirty="0">
                <a:highlight>
                  <a:srgbClr val="FFFF00"/>
                </a:highlight>
                <a:latin typeface="Ericsson Hilda" panose="00000500000000000000" pitchFamily="2" charset="0"/>
              </a:rPr>
              <a:t>或两个 RLC 承载，以防 CA 数据包重复</a:t>
            </a:r>
            <a:r>
              <a:rPr lang="en-GB" sz="2600" dirty="0">
                <a:latin typeface="Ericsson Hilda" panose="00000500000000000000" pitchFamily="2" charset="0"/>
              </a:rPr>
              <a:t>) 仅在 SCG 中</a:t>
            </a:r>
          </a:p>
          <a:p>
            <a:pPr rtl="0" algn="l"/>
            <a:r>
              <a:rPr lang="en-GB" sz="2400" b="1" dirty="0">
                <a:latin typeface="Ericsson Hilda" panose="00000500000000000000" pitchFamily="2" charset="0"/>
              </a:rPr>
              <a:t>分裂承载：</a:t>
            </a:r>
            <a:r>
              <a:rPr lang="en-GB" sz="2400" dirty="0">
                <a:latin typeface="Ericsson Hilda" panose="00000500000000000000" pitchFamily="2" charset="0"/>
              </a:rPr>
              <a:t>在 MR-DC 中，无线承载与 MCG 和 SCG 中的 RLC 承载</a:t>
            </a:r>
          </a:p>
          <a:p>
            <a:pPr rtl="0" algn="l"/>
            <a:r>
              <a:rPr lang="en-GB" sz="2600" b="1" dirty="0">
                <a:latin typeface="Ericsson Hilda" panose="00000500000000000000" pitchFamily="2" charset="0"/>
              </a:rPr>
              <a:t>MN终止承载：</a:t>
            </a:r>
            <a:r>
              <a:rPr lang="en-GB" sz="2600" dirty="0">
                <a:latin typeface="Ericsson Hilda" panose="00000500000000000000" pitchFamily="2" charset="0"/>
              </a:rPr>
              <a:t>MR-DC中，PDCP位于MN的无线承载</a:t>
            </a:r>
          </a:p>
          <a:p>
            <a:pPr rtl="0" algn="l"/>
            <a:r>
              <a:rPr lang="en-GB" sz="2600" b="1" dirty="0">
                <a:latin typeface="Ericsson Hilda" panose="00000500000000000000" pitchFamily="2" charset="0"/>
              </a:rPr>
              <a:t>SN终止承载：</a:t>
            </a:r>
            <a:r>
              <a:rPr lang="en-GB" sz="2600" dirty="0">
                <a:latin typeface="Ericsson Hilda" panose="00000500000000000000" pitchFamily="2" charset="0"/>
              </a:rPr>
              <a:t>在MR-DC中，PDCP位于SN中的无线承载</a:t>
            </a:r>
          </a:p>
          <a:p>
            <a:pPr rtl="0" algn="l"/>
            <a:r>
              <a:rPr lang="en-GB" dirty="0">
                <a:solidFill>
                  <a:srgbClr val="FF0000"/>
                </a:solidFill>
                <a:latin typeface="Ericsson Hilda" panose="00000500000000000000" pitchFamily="2" charset="0"/>
              </a:rPr>
              <a:t>在EN-DC中，对于每个无线承载，MN决定PDCP实体的位置以及要在哪些小区组中配置无线资源</a:t>
            </a:r>
            <a:endParaRPr lang="en-GB" sz="2600" dirty="0">
              <a:solidFill>
                <a:srgbClr val="FF0000"/>
              </a:solidFill>
              <a:latin typeface="Ericsson Hilda" panose="00000500000000000000" pitchFamily="2" charset="0"/>
            </a:endParaRPr>
          </a:p>
          <a:p>
            <a:pPr rtl="0" algn="l"/>
            <a:endParaRPr lang="en-US" sz="2600" dirty="0">
              <a:latin typeface="Ericsson Hilda" panose="00000500000000000000" pitchFamily="2" charset="0"/>
            </a:endParaRPr>
          </a:p>
          <a:p>
            <a:pPr rtl="0" algn="l"/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A99A161-1402-4B47-9A25-184FD5C24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527571"/>
              </p:ext>
            </p:extLst>
          </p:nvPr>
        </p:nvGraphicFramePr>
        <p:xfrm>
          <a:off x="457037" y="3151188"/>
          <a:ext cx="6705306" cy="3251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4468425" imgH="2164711" progId="Visio.Drawing.11">
                  <p:embed/>
                </p:oleObj>
              </mc:Choice>
              <mc:Fallback>
                <p:oleObj r:id="rId3" imgW="4468425" imgH="2164711" progId="Visio.Drawing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A99A161-1402-4B47-9A25-184FD5C24F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37" y="3151188"/>
                        <a:ext cx="6705306" cy="3251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C3F9D58-F58A-4319-B810-D92978D5F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629" y="3418791"/>
            <a:ext cx="4753371" cy="2716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031A61-D3D5-4BEE-B276-1E944BE7C041}"/>
              </a:ext>
            </a:extLst>
          </p:cNvPr>
          <p:cNvSpPr txBox="1"/>
          <p:nvPr/>
        </p:nvSpPr>
        <p:spPr>
          <a:xfrm>
            <a:off x="7944888" y="6461065"/>
            <a:ext cx="3486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2000" b="1" dirty="0">
                <a:latin typeface="Ericsson Hilda" panose="00000500000000000000" pitchFamily="2" charset="0"/>
              </a:rPr>
              <a:t>从UE角度（</a:t>
            </a:r>
            <a:r>
              <a:rPr lang="en-US" sz="2000" b="1" dirty="0">
                <a:solidFill>
                  <a:srgbClr val="FF0000"/>
                </a:solidFill>
                <a:latin typeface="Ericsson Hilda" panose="00000500000000000000" pitchFamily="2" charset="0"/>
              </a:rPr>
              <a:t>EN-DC</a:t>
            </a:r>
            <a:r>
              <a:rPr lang="en-US" sz="2000" b="1" dirty="0">
                <a:latin typeface="Ericsson Hilda" panose="00000500000000000000" pitchFamily="2" charset="0"/>
              </a:rPr>
              <a:t>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006B5-F43E-44B1-88D6-CA8BF2099EDF}"/>
              </a:ext>
            </a:extLst>
          </p:cNvPr>
          <p:cNvSpPr txBox="1"/>
          <p:nvPr/>
        </p:nvSpPr>
        <p:spPr>
          <a:xfrm>
            <a:off x="1639848" y="6450210"/>
            <a:ext cx="462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2000" b="1" dirty="0">
                <a:latin typeface="Ericsson Hilda" panose="00000500000000000000" pitchFamily="2" charset="0"/>
              </a:rPr>
              <a:t>从网络侧角度（</a:t>
            </a:r>
            <a:r>
              <a:rPr lang="en-US" sz="2000" b="1" dirty="0">
                <a:solidFill>
                  <a:srgbClr val="FF0000"/>
                </a:solidFill>
                <a:latin typeface="Ericsson Hilda" panose="00000500000000000000" pitchFamily="2" charset="0"/>
              </a:rPr>
              <a:t>EN-DC</a:t>
            </a:r>
            <a:r>
              <a:rPr lang="en-US" sz="2000" b="1" dirty="0">
                <a:latin typeface="Ericsson Hilda" panose="00000500000000000000" pitchFamily="2" charset="0"/>
              </a:rPr>
              <a:t>）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9279CF-E6EF-47AC-8A37-5BE0500C6C77}"/>
              </a:ext>
            </a:extLst>
          </p:cNvPr>
          <p:cNvSpPr/>
          <p:nvPr/>
        </p:nvSpPr>
        <p:spPr>
          <a:xfrm>
            <a:off x="3809690" y="3429000"/>
            <a:ext cx="3546150" cy="5537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C0E408-62AE-4BE9-B498-464E53F91B32}"/>
              </a:ext>
            </a:extLst>
          </p:cNvPr>
          <p:cNvSpPr/>
          <p:nvPr/>
        </p:nvSpPr>
        <p:spPr>
          <a:xfrm>
            <a:off x="457036" y="3429000"/>
            <a:ext cx="3212927" cy="5537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2D6BA2-084B-4CEF-B927-0A26A69DA109}"/>
              </a:ext>
            </a:extLst>
          </p:cNvPr>
          <p:cNvSpPr txBox="1"/>
          <p:nvPr/>
        </p:nvSpPr>
        <p:spPr>
          <a:xfrm>
            <a:off x="1266037" y="2735283"/>
            <a:ext cx="159492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rtl="0" algn="l"/>
            <a:r>
              <a:rPr lang="en-US" sz="1200" dirty="0">
                <a:solidFill>
                  <a:srgbClr val="00B0F0"/>
                </a:solidFill>
              </a:rPr>
              <a:t>MN终止承载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7A9678-595E-4CFC-840D-4D3A17F0DFA8}"/>
              </a:ext>
            </a:extLst>
          </p:cNvPr>
          <p:cNvSpPr txBox="1"/>
          <p:nvPr/>
        </p:nvSpPr>
        <p:spPr>
          <a:xfrm>
            <a:off x="4815760" y="2735283"/>
            <a:ext cx="153401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rtl="0" algn="l"/>
            <a:r>
              <a:rPr lang="en-US" sz="1200" dirty="0">
                <a:solidFill>
                  <a:srgbClr val="FF0000"/>
                </a:solidFill>
              </a:rPr>
              <a:t>SN终止承载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0D79DBF-A07F-4354-8F72-42EABA64804A}"/>
              </a:ext>
            </a:extLst>
          </p:cNvPr>
          <p:cNvSpPr/>
          <p:nvPr/>
        </p:nvSpPr>
        <p:spPr>
          <a:xfrm>
            <a:off x="1828047" y="2988480"/>
            <a:ext cx="235452" cy="376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E8D6975-5286-4698-929B-C175EFC77511}"/>
              </a:ext>
            </a:extLst>
          </p:cNvPr>
          <p:cNvSpPr/>
          <p:nvPr/>
        </p:nvSpPr>
        <p:spPr>
          <a:xfrm>
            <a:off x="5465039" y="3036105"/>
            <a:ext cx="235452" cy="37624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8E07DB-DA60-46A7-8AC5-5F4E18CC6789}"/>
              </a:ext>
            </a:extLst>
          </p:cNvPr>
          <p:cNvCxnSpPr>
            <a:cxnSpLocks/>
          </p:cNvCxnSpPr>
          <p:nvPr/>
        </p:nvCxnSpPr>
        <p:spPr>
          <a:xfrm flipH="1">
            <a:off x="3077624" y="3295202"/>
            <a:ext cx="249400" cy="393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C8E954-C8D4-47B9-BA71-A53827B6C5F3}"/>
              </a:ext>
            </a:extLst>
          </p:cNvPr>
          <p:cNvSpPr txBox="1"/>
          <p:nvPr/>
        </p:nvSpPr>
        <p:spPr>
          <a:xfrm>
            <a:off x="2763937" y="3102760"/>
            <a:ext cx="1239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200" dirty="0">
                <a:solidFill>
                  <a:schemeClr val="accent1"/>
                </a:solidFill>
              </a:rPr>
              <a:t>MCG 分离承载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4AC46A-2DA2-4A51-B3AB-F81D0F46FAF3}"/>
              </a:ext>
            </a:extLst>
          </p:cNvPr>
          <p:cNvCxnSpPr/>
          <p:nvPr/>
        </p:nvCxnSpPr>
        <p:spPr>
          <a:xfrm>
            <a:off x="4457700" y="3289276"/>
            <a:ext cx="0" cy="492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38CF4C5-1FA8-406C-A6DD-7E5AF5D8045E}"/>
              </a:ext>
            </a:extLst>
          </p:cNvPr>
          <p:cNvSpPr txBox="1"/>
          <p:nvPr/>
        </p:nvSpPr>
        <p:spPr>
          <a:xfrm>
            <a:off x="4084000" y="3087725"/>
            <a:ext cx="1178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200" dirty="0">
                <a:solidFill>
                  <a:srgbClr val="C00000"/>
                </a:solidFill>
              </a:rPr>
              <a:t>SCG分离承载</a:t>
            </a:r>
          </a:p>
        </p:txBody>
      </p:sp>
    </p:spTree>
    <p:extLst>
      <p:ext uri="{BB962C8B-B14F-4D97-AF65-F5344CB8AC3E}">
        <p14:creationId xmlns:p14="http://schemas.microsoft.com/office/powerpoint/2010/main" val="3620198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6A8EE2-AAAC-4241-8205-E8A1079446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5" y="1844674"/>
            <a:ext cx="6685537" cy="4335373"/>
          </a:xfrm>
        </p:spPr>
        <p:txBody>
          <a:bodyPr>
            <a:normAutofit fontScale="55000" lnSpcReduction="20000"/>
          </a:bodyPr>
          <a:lstStyle/>
          <a:p>
            <a:pPr lvl="0" latinLnBrk="0" rtl="0" algn="l">
              <a:buClr>
                <a:srgbClr val="181818"/>
              </a:buClr>
            </a:pPr>
            <a:r>
              <a:rPr lang="en-US" altLang="ko-KR" dirty="0">
                <a:solidFill>
                  <a:srgbClr val="181818"/>
                </a:solidFill>
                <a:latin typeface="Ericsson Hilda" panose="00000500000000000000" pitchFamily="2" charset="0"/>
              </a:rPr>
              <a:t>在 MR-DC 中，MN 和 UE 之间的 SRB 在 MCG 和 SCG 中均具有 RLC 承载</a:t>
            </a:r>
          </a:p>
          <a:p>
            <a:pPr lvl="0" rtl="0" algn="l">
              <a:buClr>
                <a:srgbClr val="181818"/>
              </a:buClr>
            </a:pPr>
            <a:r>
              <a:rPr lang="en-GB" dirty="0">
                <a:solidFill>
                  <a:srgbClr val="181818"/>
                </a:solidFill>
                <a:latin typeface="Ericsson Hilda" panose="00000500000000000000" pitchFamily="2" charset="0"/>
              </a:rPr>
              <a:t>SRB1 和 SRB2 支持拆分 SRB（SRB0 和 SRB3 不支持拆分 SRB）</a:t>
            </a:r>
            <a:endParaRPr lang="en-US" altLang="ko-KR" dirty="0">
              <a:solidFill>
                <a:srgbClr val="181818"/>
              </a:solidFill>
              <a:latin typeface="Ericsson Hilda" panose="00000500000000000000" pitchFamily="2" charset="0"/>
            </a:endParaRPr>
          </a:p>
          <a:p>
            <a:pPr lvl="1" latinLnBrk="0" rtl="0" algn="l">
              <a:buClr>
                <a:srgbClr val="181818"/>
              </a:buClr>
            </a:pPr>
            <a:r>
              <a:rPr lang="en-US" altLang="ko-KR" sz="1600" dirty="0">
                <a:solidFill>
                  <a:srgbClr val="181818"/>
                </a:solidFill>
                <a:latin typeface="Ericsson Hilda" panose="00000500000000000000" pitchFamily="2" charset="0"/>
              </a:rPr>
              <a:t>SRB1S：MCG 拆分 SRB1 用于 EN-DC 的 SCG 部分</a:t>
            </a:r>
          </a:p>
          <a:p>
            <a:pPr lvl="1" latinLnBrk="0" rtl="0" algn="l">
              <a:buClr>
                <a:srgbClr val="181818"/>
              </a:buClr>
            </a:pPr>
            <a:r>
              <a:rPr lang="en-US" altLang="ko-KR" sz="1600" dirty="0">
                <a:solidFill>
                  <a:srgbClr val="181818"/>
                </a:solidFill>
                <a:latin typeface="Ericsson Hilda" panose="00000500000000000000" pitchFamily="2" charset="0"/>
              </a:rPr>
              <a:t>SRB2S：MCG 拆分 SRB2 用于 EN-DC 的 SCG 部分</a:t>
            </a:r>
          </a:p>
          <a:p>
            <a:pPr marL="369888" lvl="1" indent="0" latinLnBrk="0" rtl="0" algn="l">
              <a:buClr>
                <a:srgbClr val="181818"/>
              </a:buClr>
              <a:buNone/>
            </a:pPr>
            <a:endParaRPr lang="en-US" altLang="ko-KR" sz="800" dirty="0">
              <a:solidFill>
                <a:srgbClr val="181818"/>
              </a:solidFill>
              <a:latin typeface="Ericsson Hilda" panose="00000500000000000000" pitchFamily="2" charset="0"/>
            </a:endParaRPr>
          </a:p>
          <a:p>
            <a:pPr lvl="0" latinLnBrk="0" rtl="0" algn="l">
              <a:buClr>
                <a:srgbClr val="181818"/>
              </a:buClr>
            </a:pPr>
            <a:r>
              <a:rPr lang="en-US" altLang="ko-KR" dirty="0">
                <a:solidFill>
                  <a:srgbClr val="181818"/>
                </a:solidFill>
                <a:latin typeface="Ericsson Hilda" panose="00000500000000000000" pitchFamily="2" charset="0"/>
              </a:rPr>
              <a:t>允许选择直接路径或通过 SN 的路径以及跨两条路径复制 RRC PDU</a:t>
            </a:r>
          </a:p>
          <a:p>
            <a:pPr lvl="1" latinLnBrk="0" rtl="0" algn="l">
              <a:buClr>
                <a:srgbClr val="181818"/>
              </a:buClr>
            </a:pPr>
            <a:r>
              <a:rPr lang="en-US" altLang="ko-KR" sz="1600" dirty="0">
                <a:solidFill>
                  <a:srgbClr val="181818"/>
                </a:solidFill>
                <a:latin typeface="Ericsson Hilda" panose="00000500000000000000" pitchFamily="2" charset="0"/>
              </a:rPr>
              <a:t>对于DL，传输路径的选择取决于网络实现。</a:t>
            </a:r>
          </a:p>
          <a:p>
            <a:pPr lvl="1" latinLnBrk="0" rtl="0" algn="l">
              <a:buClr>
                <a:srgbClr val="181818"/>
              </a:buClr>
            </a:pPr>
            <a:r>
              <a:rPr lang="en-US" altLang="ko-KR" sz="1600" dirty="0">
                <a:solidFill>
                  <a:srgbClr val="181818"/>
                </a:solidFill>
                <a:latin typeface="Ericsson Hilda" panose="00000500000000000000" pitchFamily="2" charset="0"/>
              </a:rPr>
              <a:t>对于UL，UE通过MN RRC信令配置是使用MCG路径、SCG路径还是在MCG和SCG上复制传输</a:t>
            </a:r>
          </a:p>
          <a:p>
            <a:pPr marL="369888" lvl="1" indent="0" latinLnBrk="0" rtl="0" algn="l">
              <a:buClr>
                <a:srgbClr val="181818"/>
              </a:buClr>
              <a:buNone/>
            </a:pPr>
            <a:endParaRPr lang="en-US" altLang="ko-KR" sz="800" dirty="0">
              <a:solidFill>
                <a:srgbClr val="181818"/>
              </a:solidFill>
              <a:latin typeface="Ericsson Hilda" panose="00000500000000000000" pitchFamily="2" charset="0"/>
            </a:endParaRPr>
          </a:p>
          <a:p>
            <a:pPr rtl="0" algn="l">
              <a:buClr>
                <a:srgbClr val="181818"/>
              </a:buClr>
            </a:pPr>
            <a:r>
              <a:rPr lang="en-US" altLang="ko-KR" dirty="0">
                <a:latin typeface="Ericsson Hilda" panose="00000500000000000000" pitchFamily="2" charset="0"/>
              </a:rPr>
              <a:t>在 EN-DC 中，在初始连接建立时 SRB1 使用 E-UTRA PDCP</a:t>
            </a:r>
          </a:p>
          <a:p>
            <a:pPr lvl="0" latinLnBrk="0" rtl="0" algn="l">
              <a:buClr>
                <a:srgbClr val="181818"/>
              </a:buClr>
            </a:pPr>
            <a:endParaRPr lang="en-US" altLang="ko-KR" dirty="0">
              <a:solidFill>
                <a:srgbClr val="181818"/>
              </a:solidFill>
              <a:latin typeface="Ericsson Hilda" panose="00000500000000000000" pitchFamily="2" charset="0"/>
            </a:endParaRPr>
          </a:p>
          <a:p>
            <a:pPr lvl="0" latinLnBrk="0" rtl="0" algn="l">
              <a:buClr>
                <a:srgbClr val="181818"/>
              </a:buClr>
            </a:pPr>
            <a:r>
              <a:rPr lang="en-US" altLang="ko-KR" dirty="0">
                <a:solidFill>
                  <a:srgbClr val="181818"/>
                </a:solidFill>
                <a:latin typeface="Ericsson Hilda" panose="00000500000000000000" pitchFamily="2" charset="0"/>
              </a:rPr>
              <a:t>使用 NR PDCP 进行加密和完整性保护</a:t>
            </a:r>
          </a:p>
          <a:p>
            <a:pPr marL="0" lvl="0" indent="0" latinLnBrk="0" rtl="0" algn="l">
              <a:buClr>
                <a:srgbClr val="181818"/>
              </a:buClr>
              <a:buNone/>
            </a:pPr>
            <a:endParaRPr lang="en-US" altLang="ko-KR" sz="800" dirty="0">
              <a:solidFill>
                <a:srgbClr val="181818"/>
              </a:solidFill>
              <a:latin typeface="Ericsson Hilda" panose="00000500000000000000" pitchFamily="2" charset="0"/>
            </a:endParaRPr>
          </a:p>
          <a:p>
            <a:pPr lvl="0" latinLnBrk="0" rtl="0" algn="l">
              <a:buClr>
                <a:srgbClr val="181818"/>
              </a:buClr>
            </a:pPr>
            <a:r>
              <a:rPr lang="en-US" altLang="ko-KR" dirty="0">
                <a:solidFill>
                  <a:srgbClr val="181818"/>
                </a:solidFill>
                <a:latin typeface="Ericsson Hilda" panose="00000500000000000000" pitchFamily="2" charset="0"/>
              </a:rPr>
              <a:t>由MN在辅节点添加或修改过程中配置，SN配置部分由SN提供</a:t>
            </a:r>
          </a:p>
          <a:p>
            <a:pPr marL="0" lvl="0" indent="0" latinLnBrk="0" rtl="0" algn="l">
              <a:buClr>
                <a:srgbClr val="181818"/>
              </a:buClr>
              <a:buNone/>
            </a:pPr>
            <a:endParaRPr lang="en-US" altLang="ko-KR" sz="800" dirty="0">
              <a:solidFill>
                <a:srgbClr val="181818"/>
              </a:solidFill>
              <a:highlight>
                <a:srgbClr val="00FFFF"/>
              </a:highlight>
              <a:latin typeface="Ericsson Hilda" panose="00000500000000000000" pitchFamily="2" charset="0"/>
            </a:endParaRPr>
          </a:p>
          <a:p>
            <a:pPr lvl="0" latinLnBrk="0" rtl="0" algn="l">
              <a:buClr>
                <a:srgbClr val="181818"/>
              </a:buClr>
            </a:pPr>
            <a:r>
              <a:rPr lang="en-US" altLang="ko-KR" dirty="0">
                <a:solidFill>
                  <a:srgbClr val="181818"/>
                </a:solidFill>
                <a:highlight>
                  <a:srgbClr val="00FFFF"/>
                </a:highlight>
                <a:latin typeface="Ericsson Hilda" panose="00000500000000000000" pitchFamily="2" charset="0"/>
              </a:rPr>
              <a:t>分离SRB和SRB3可以同时配置给UE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23C84B8-CB78-4EFC-BD6C-3EA955DF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11123295" cy="1081088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报告摘要 – 拆分 SRB</a:t>
            </a:r>
            <a:br>
              <a:rPr lang="en-US" dirty="0">
                <a:latin typeface="Ericsson Hilda" panose="00000500000000000000" pitchFamily="2" charset="0"/>
              </a:rPr>
            </a:br>
            <a:r>
              <a:rPr lang="en-US" sz="2400" dirty="0">
                <a:latin typeface="Ericsson Hilda" panose="00000500000000000000" pitchFamily="2" charset="0"/>
              </a:rPr>
              <a:t>概述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7A91923-9FBD-4FE1-926E-E835D509ED03}"/>
              </a:ext>
            </a:extLst>
          </p:cNvPr>
          <p:cNvGrpSpPr/>
          <p:nvPr/>
        </p:nvGrpSpPr>
        <p:grpSpPr>
          <a:xfrm>
            <a:off x="7898722" y="1745342"/>
            <a:ext cx="3193493" cy="4434708"/>
            <a:chOff x="8069028" y="2120769"/>
            <a:chExt cx="3193493" cy="443470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3547F60-7121-4599-B1C9-7270DEBEDCE0}"/>
                </a:ext>
              </a:extLst>
            </p:cNvPr>
            <p:cNvSpPr/>
            <p:nvPr/>
          </p:nvSpPr>
          <p:spPr bwMode="auto">
            <a:xfrm>
              <a:off x="8069028" y="4575862"/>
              <a:ext cx="2963635" cy="14437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7B4761A-2C5D-429A-9CB8-972908B209B3}"/>
                </a:ext>
              </a:extLst>
            </p:cNvPr>
            <p:cNvSpPr/>
            <p:nvPr/>
          </p:nvSpPr>
          <p:spPr bwMode="auto">
            <a:xfrm>
              <a:off x="9671502" y="2146169"/>
              <a:ext cx="1361162" cy="2092239"/>
            </a:xfrm>
            <a:prstGeom prst="rect">
              <a:avLst/>
            </a:prstGeom>
            <a:solidFill>
              <a:srgbClr val="CCE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53BB793-8D04-49D8-AEBB-3E15AF1592D2}"/>
                </a:ext>
              </a:extLst>
            </p:cNvPr>
            <p:cNvSpPr/>
            <p:nvPr/>
          </p:nvSpPr>
          <p:spPr bwMode="auto">
            <a:xfrm>
              <a:off x="8069029" y="2146169"/>
              <a:ext cx="1307110" cy="2092239"/>
            </a:xfrm>
            <a:prstGeom prst="rect">
              <a:avLst/>
            </a:prstGeom>
            <a:solidFill>
              <a:srgbClr val="CCE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D70E430F-4297-4E34-A8BF-0587672AFAD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775969" y="3873775"/>
              <a:ext cx="2304000" cy="0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2BE211D-B691-4596-9514-EF1223DE1DC3}"/>
                </a:ext>
              </a:extLst>
            </p:cNvPr>
            <p:cNvSpPr/>
            <p:nvPr/>
          </p:nvSpPr>
          <p:spPr bwMode="auto">
            <a:xfrm>
              <a:off x="8223477" y="2466759"/>
              <a:ext cx="1017364" cy="22275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LTE无线资源控制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51E2325-D8C3-4DD9-9243-36C48917EFC0}"/>
                </a:ext>
              </a:extLst>
            </p:cNvPr>
            <p:cNvCxnSpPr>
              <a:cxnSpLocks/>
              <a:stCxn id="93" idx="3"/>
              <a:endCxn id="100" idx="1"/>
            </p:cNvCxnSpPr>
            <p:nvPr/>
          </p:nvCxnSpPr>
          <p:spPr bwMode="auto">
            <a:xfrm>
              <a:off x="9240841" y="2578137"/>
              <a:ext cx="59950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5215493-8E96-4572-B70A-9616E2BC3B25}"/>
                </a:ext>
              </a:extLst>
            </p:cNvPr>
            <p:cNvSpPr txBox="1"/>
            <p:nvPr/>
          </p:nvSpPr>
          <p:spPr>
            <a:xfrm>
              <a:off x="8406239" y="2122179"/>
              <a:ext cx="6868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b="1" dirty="0">
                  <a:solidFill>
                    <a:srgbClr val="181818">
                      <a:lumMod val="50000"/>
                    </a:srgbClr>
                  </a:solidFill>
                </a:rPr>
                <a:t>甲基NB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DD9C497-CF77-447E-B373-A29821D097A6}"/>
                </a:ext>
              </a:extLst>
            </p:cNvPr>
            <p:cNvSpPr txBox="1"/>
            <p:nvPr/>
          </p:nvSpPr>
          <p:spPr>
            <a:xfrm>
              <a:off x="10046964" y="2120769"/>
              <a:ext cx="604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银纳米布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F11DE7-7622-4088-A287-64ABEAEF2A21}"/>
                </a:ext>
              </a:extLst>
            </p:cNvPr>
            <p:cNvCxnSpPr/>
            <p:nvPr/>
          </p:nvCxnSpPr>
          <p:spPr bwMode="auto">
            <a:xfrm>
              <a:off x="8146730" y="6268931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3656524-272D-4495-9DEB-394C9D972B54}"/>
                </a:ext>
              </a:extLst>
            </p:cNvPr>
            <p:cNvSpPr txBox="1"/>
            <p:nvPr/>
          </p:nvSpPr>
          <p:spPr>
            <a:xfrm>
              <a:off x="8521734" y="6127824"/>
              <a:ext cx="12045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拆分 SRB（DL 路径）</a:t>
              </a:r>
              <a:endPara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9290889-A88E-4145-8A42-C070E3E9426E}"/>
                </a:ext>
              </a:extLst>
            </p:cNvPr>
            <p:cNvSpPr txBox="1"/>
            <p:nvPr/>
          </p:nvSpPr>
          <p:spPr>
            <a:xfrm>
              <a:off x="10029312" y="6132674"/>
              <a:ext cx="11760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嵌入式SRB</a:t>
              </a:r>
              <a:endPara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7ABE766-E3F5-4753-955B-F71A8D694824}"/>
                </a:ext>
              </a:extLst>
            </p:cNvPr>
            <p:cNvSpPr/>
            <p:nvPr/>
          </p:nvSpPr>
          <p:spPr bwMode="auto">
            <a:xfrm>
              <a:off x="9840342" y="2466759"/>
              <a:ext cx="1027929" cy="22275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NR RRC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4E83039-D530-4D46-8545-540A8745EE4B}"/>
                </a:ext>
              </a:extLst>
            </p:cNvPr>
            <p:cNvSpPr/>
            <p:nvPr/>
          </p:nvSpPr>
          <p:spPr bwMode="auto">
            <a:xfrm>
              <a:off x="9840342" y="2875038"/>
              <a:ext cx="1027929" cy="22037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25000"/>
                      <a:lumOff val="75000"/>
                    </a:schemeClr>
                  </a:solidFill>
                  <a:effectLst/>
                  <a:uLnTx/>
                  <a:uFillTx/>
                  <a:cs typeface="+mn-cs"/>
                </a:rPr>
                <a:t>NRPDCP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2EF7E24-765F-44A7-912B-85CAD4C9D6E3}"/>
                </a:ext>
              </a:extLst>
            </p:cNvPr>
            <p:cNvSpPr txBox="1"/>
            <p:nvPr/>
          </p:nvSpPr>
          <p:spPr>
            <a:xfrm>
              <a:off x="8836389" y="4282337"/>
              <a:ext cx="9869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SRB1、SRB2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D008D21-F24C-403E-B817-F1BA95AD63C6}"/>
                </a:ext>
              </a:extLst>
            </p:cNvPr>
            <p:cNvSpPr txBox="1"/>
            <p:nvPr/>
          </p:nvSpPr>
          <p:spPr>
            <a:xfrm>
              <a:off x="9140615" y="4585249"/>
              <a:ext cx="7395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ea"/>
                  <a:cs typeface="+mn-cs"/>
                </a:rPr>
                <a:t>UE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DE982EB-098A-434C-A33B-B13DE68A8CAA}"/>
                </a:ext>
              </a:extLst>
            </p:cNvPr>
            <p:cNvSpPr/>
            <p:nvPr/>
          </p:nvSpPr>
          <p:spPr bwMode="auto">
            <a:xfrm>
              <a:off x="8279134" y="4879927"/>
              <a:ext cx="1228724" cy="20620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LTE PHY/MAC/RLC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22DCE90-EE9E-46F9-AD8B-9B0156A3982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91597" y="5474175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6244EEB-17EC-4EFE-BE16-54C40DC731A1}"/>
                </a:ext>
              </a:extLst>
            </p:cNvPr>
            <p:cNvSpPr/>
            <p:nvPr/>
          </p:nvSpPr>
          <p:spPr bwMode="auto">
            <a:xfrm>
              <a:off x="8279134" y="5264151"/>
              <a:ext cx="695462" cy="222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tx1">
                      <a:lumMod val="25000"/>
                      <a:lumOff val="75000"/>
                    </a:schemeClr>
                  </a:solidFill>
                </a:rPr>
                <a:t>LTE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25000"/>
                      <a:lumOff val="75000"/>
                    </a:schemeClr>
                  </a:solidFill>
                  <a:effectLst/>
                  <a:uLnTx/>
                  <a:uFillTx/>
                  <a:cs typeface="+mn-cs"/>
                </a:rPr>
                <a:t>PDCP</a:t>
              </a:r>
            </a:p>
          </p:txBody>
        </p:sp>
        <p:sp>
          <p:nvSpPr>
            <p:cNvPr id="107" name="Flowchart: Decision 106">
              <a:extLst>
                <a:ext uri="{FF2B5EF4-FFF2-40B4-BE49-F238E27FC236}">
                  <a16:creationId xmlns:a16="http://schemas.microsoft.com/office/drawing/2014/main" id="{BB445902-3BBA-4EB5-9903-1C8181D39A11}"/>
                </a:ext>
              </a:extLst>
            </p:cNvPr>
            <p:cNvSpPr/>
            <p:nvPr/>
          </p:nvSpPr>
          <p:spPr bwMode="auto">
            <a:xfrm>
              <a:off x="8712385" y="3158529"/>
              <a:ext cx="290143" cy="131112"/>
            </a:xfrm>
            <a:prstGeom prst="flowChartDecision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cxnSp>
          <p:nvCxnSpPr>
            <p:cNvPr id="108" name="Connector: Elbow 107">
              <a:extLst>
                <a:ext uri="{FF2B5EF4-FFF2-40B4-BE49-F238E27FC236}">
                  <a16:creationId xmlns:a16="http://schemas.microsoft.com/office/drawing/2014/main" id="{10377C68-23DA-48A9-92BF-09A020BFCB48}"/>
                </a:ext>
              </a:extLst>
            </p:cNvPr>
            <p:cNvCxnSpPr>
              <a:cxnSpLocks/>
              <a:stCxn id="107" idx="3"/>
              <a:endCxn id="113" idx="0"/>
            </p:cNvCxnSpPr>
            <p:nvPr/>
          </p:nvCxnSpPr>
          <p:spPr bwMode="auto">
            <a:xfrm>
              <a:off x="9002528" y="3224085"/>
              <a:ext cx="1351779" cy="147549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AD385E5-B702-4998-885F-6F3AE6989B8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355966" y="3363356"/>
              <a:ext cx="0" cy="154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0145B95-BA58-4D02-844B-9593016C8B9E}"/>
                </a:ext>
              </a:extLst>
            </p:cNvPr>
            <p:cNvSpPr/>
            <p:nvPr/>
          </p:nvSpPr>
          <p:spPr bwMode="auto">
            <a:xfrm>
              <a:off x="9840342" y="3645342"/>
              <a:ext cx="1027929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cs"/>
                </a:rPr>
                <a:t>NR MAC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8FA5F72-988E-4FFF-A615-79CF7BC0924E}"/>
                </a:ext>
              </a:extLst>
            </p:cNvPr>
            <p:cNvSpPr/>
            <p:nvPr/>
          </p:nvSpPr>
          <p:spPr bwMode="auto">
            <a:xfrm>
              <a:off x="9840342" y="3903067"/>
              <a:ext cx="1027929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cs"/>
                </a:rPr>
                <a:t>NR物理层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4212E0-68C8-4251-9EA1-7C3309E7195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348015" y="5076610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1983F38-E3B6-40C4-A2A5-DFA2109674C9}"/>
                </a:ext>
              </a:extLst>
            </p:cNvPr>
            <p:cNvSpPr/>
            <p:nvPr/>
          </p:nvSpPr>
          <p:spPr bwMode="auto">
            <a:xfrm>
              <a:off x="9840342" y="3371634"/>
              <a:ext cx="1027929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cs"/>
                </a:rPr>
                <a:t>NR RLC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D2BC660-D5AB-497A-9928-62AFF82837C1}"/>
                </a:ext>
              </a:extLst>
            </p:cNvPr>
            <p:cNvSpPr txBox="1"/>
            <p:nvPr/>
          </p:nvSpPr>
          <p:spPr>
            <a:xfrm>
              <a:off x="10216623" y="4300995"/>
              <a:ext cx="1045898" cy="246221"/>
            </a:xfrm>
            <a:prstGeom prst="rect">
              <a:avLst/>
            </a:prstGeom>
            <a:noFill/>
          </p:spPr>
          <p:txBody>
            <a:bodyPr wrap="square" r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SRB1S、SRB2S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A4AAEF6-42BD-4E65-9D16-18F24C2DB8D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91597" y="5077543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8B670C3-5619-465E-B5BA-509FCDBF92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61548" y="5090728"/>
              <a:ext cx="0" cy="57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AA6930F-FAEC-46E5-ABC7-3CEA1B35A201}"/>
                </a:ext>
              </a:extLst>
            </p:cNvPr>
            <p:cNvSpPr/>
            <p:nvPr/>
          </p:nvSpPr>
          <p:spPr bwMode="auto">
            <a:xfrm>
              <a:off x="9040871" y="5264150"/>
              <a:ext cx="1797025" cy="22203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rgbClr val="181818">
                      <a:lumMod val="50000"/>
                    </a:srgbClr>
                  </a:solidFill>
                </a:rPr>
                <a:t>NR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PDCP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4EE328E-E01B-476E-84DC-A43E621C2D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04725" y="2686754"/>
              <a:ext cx="0" cy="219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93AD580-F665-426F-8A40-A3A220DB2345}"/>
                </a:ext>
              </a:extLst>
            </p:cNvPr>
            <p:cNvSpPr/>
            <p:nvPr/>
          </p:nvSpPr>
          <p:spPr bwMode="auto">
            <a:xfrm>
              <a:off x="8223477" y="3371634"/>
              <a:ext cx="1017364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LTE RLC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91AAE96-C344-4F23-8401-1FB814778DE6}"/>
                </a:ext>
              </a:extLst>
            </p:cNvPr>
            <p:cNvSpPr/>
            <p:nvPr/>
          </p:nvSpPr>
          <p:spPr bwMode="auto">
            <a:xfrm>
              <a:off x="8223477" y="3645342"/>
              <a:ext cx="1017364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LTE MAC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979046F-DF8E-4870-9351-1C99384B182B}"/>
                </a:ext>
              </a:extLst>
            </p:cNvPr>
            <p:cNvSpPr/>
            <p:nvPr/>
          </p:nvSpPr>
          <p:spPr bwMode="auto">
            <a:xfrm>
              <a:off x="8223477" y="3903067"/>
              <a:ext cx="1017364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LTE 物理层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A1C71AF-EB35-4766-B8CF-E04649F0115A}"/>
                </a:ext>
              </a:extLst>
            </p:cNvPr>
            <p:cNvSpPr/>
            <p:nvPr/>
          </p:nvSpPr>
          <p:spPr bwMode="auto">
            <a:xfrm>
              <a:off x="8223477" y="2875038"/>
              <a:ext cx="1017363" cy="2203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cs"/>
                </a:rPr>
                <a:t>NRPDCP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388D24D-16FE-4881-BF4F-7A648F72FE68}"/>
                </a:ext>
              </a:extLst>
            </p:cNvPr>
            <p:cNvSpPr txBox="1"/>
            <p:nvPr/>
          </p:nvSpPr>
          <p:spPr>
            <a:xfrm>
              <a:off x="8959427" y="3176820"/>
              <a:ext cx="12219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  <a:cs typeface="+mn-cs"/>
                </a:rPr>
                <a:t>数据包复制</a:t>
              </a:r>
              <a:endParaRPr kumimoji="0" lang="ko-KR" altLang="en-US" sz="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838F39A2-2DAC-4453-B917-487ED3E5D4C6}"/>
                </a:ext>
              </a:extLst>
            </p:cNvPr>
            <p:cNvCxnSpPr/>
            <p:nvPr/>
          </p:nvCxnSpPr>
          <p:spPr bwMode="auto">
            <a:xfrm>
              <a:off x="8146730" y="6452193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C8360D0-A3A4-4330-AA95-1FCE813A0062}"/>
                </a:ext>
              </a:extLst>
            </p:cNvPr>
            <p:cNvSpPr txBox="1"/>
            <p:nvPr/>
          </p:nvSpPr>
          <p:spPr>
            <a:xfrm>
              <a:off x="8521734" y="6324645"/>
              <a:ext cx="140345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分离 SRB（UL 路径）</a:t>
              </a:r>
              <a:endPara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3A0B3A7-2E3C-4F26-99F5-7D225A161D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66102" y="5777071"/>
              <a:ext cx="18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D33B862-7060-45B4-9455-808E27ECA481}"/>
                </a:ext>
              </a:extLst>
            </p:cNvPr>
            <p:cNvSpPr/>
            <p:nvPr/>
          </p:nvSpPr>
          <p:spPr bwMode="auto">
            <a:xfrm>
              <a:off x="9609172" y="5668831"/>
              <a:ext cx="1228724" cy="22203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NR RRC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D16D311-F2A2-4FA8-9893-19CA860251D5}"/>
                </a:ext>
              </a:extLst>
            </p:cNvPr>
            <p:cNvSpPr/>
            <p:nvPr/>
          </p:nvSpPr>
          <p:spPr bwMode="auto">
            <a:xfrm>
              <a:off x="8279134" y="5668831"/>
              <a:ext cx="1228724" cy="22203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LTE无线资源控制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9B6B01A-1C2A-4744-8D66-33E3FCA30D22}"/>
                </a:ext>
              </a:extLst>
            </p:cNvPr>
            <p:cNvSpPr/>
            <p:nvPr/>
          </p:nvSpPr>
          <p:spPr bwMode="auto">
            <a:xfrm>
              <a:off x="9609172" y="4879927"/>
              <a:ext cx="1228724" cy="20620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cs typeface="+mn-cs"/>
                </a:rPr>
                <a:t>NR PHY/MAC/RLC</a:t>
              </a:r>
            </a:p>
          </p:txBody>
        </p: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00BC71F-E47F-40FB-808B-8FFEC7D72B50}"/>
              </a:ext>
            </a:extLst>
          </p:cNvPr>
          <p:cNvCxnSpPr/>
          <p:nvPr/>
        </p:nvCxnSpPr>
        <p:spPr bwMode="auto">
          <a:xfrm>
            <a:off x="9555959" y="5895523"/>
            <a:ext cx="3600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77411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6A8EE2-AAAC-4241-8205-E8A1079446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87147" y="1844675"/>
            <a:ext cx="4404853" cy="3878330"/>
          </a:xfrm>
        </p:spPr>
        <p:txBody>
          <a:bodyPr>
            <a:normAutofit/>
          </a:bodyPr>
          <a:lstStyle/>
          <a:p>
            <a:pPr rtl="0" algn="l"/>
            <a:r>
              <a:rPr lang="en-US" altLang="ko-KR" sz="2000" dirty="0">
                <a:latin typeface="Ericsson Hilda" panose="00000500000000000000" pitchFamily="2" charset="0"/>
              </a:rPr>
              <a:t>为了建立分离的SRB，可能需要小区内切换。</a:t>
            </a:r>
          </a:p>
          <a:p>
            <a:pPr lvl="1" rtl="0" algn="l"/>
            <a:r>
              <a:rPr lang="en-US" altLang="ko-KR" sz="1600" dirty="0">
                <a:latin typeface="Ericsson Hilda" panose="00000500000000000000" pitchFamily="2" charset="0"/>
              </a:rPr>
              <a:t>可以通过切换过程（移动性重新配置）支持 SRB 的 PDCP 版本更改</a:t>
            </a:r>
          </a:p>
          <a:p>
            <a:pPr marL="0" indent="0" rtl="0" algn="l">
              <a:buNone/>
            </a:pPr>
            <a:endParaRPr lang="en-US" altLang="ko-KR" sz="800" dirty="0">
              <a:latin typeface="Ericsson Hilda" panose="00000500000000000000" pitchFamily="2" charset="0"/>
            </a:endParaRPr>
          </a:p>
          <a:p>
            <a:pPr rtl="0" algn="l"/>
            <a:r>
              <a:rPr lang="en-US" altLang="ko-KR" sz="2000" dirty="0">
                <a:latin typeface="Ericsson Hilda" panose="00000500000000000000" pitchFamily="2" charset="0"/>
              </a:rPr>
              <a:t>如果SgNB允许Split SRB，MeNB使用KeNB配置NR-PDCP</a:t>
            </a:r>
          </a:p>
          <a:p>
            <a:pPr lvl="1" rtl="0" algn="l"/>
            <a:r>
              <a:rPr lang="en-US" altLang="ko-KR" sz="1600" dirty="0">
                <a:latin typeface="Ericsson Hilda" panose="00000500000000000000" pitchFamily="2" charset="0"/>
              </a:rPr>
              <a:t>nr-RadioBearerConfig1-r15 的编码</a:t>
            </a:r>
          </a:p>
          <a:p>
            <a:pPr marL="0" indent="0" rtl="0" algn="l">
              <a:buNone/>
            </a:pPr>
            <a:endParaRPr lang="en-US" altLang="ko-KR" sz="800" dirty="0">
              <a:latin typeface="Ericsson Hilda" panose="00000500000000000000" pitchFamily="2" charset="0"/>
            </a:endParaRPr>
          </a:p>
          <a:p>
            <a:pPr rtl="0" algn="l"/>
            <a:endParaRPr lang="en-US" altLang="ko-KR" dirty="0">
              <a:latin typeface="Ericsson Hilda" panose="00000500000000000000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23C84B8-CB78-4EFC-BD6C-3EA955DF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10178415" cy="1081088"/>
          </a:xfrm>
        </p:spPr>
        <p:txBody>
          <a:bodyPr/>
          <a:lstStyle/>
          <a:p>
            <a:pPr rtl="0" algn="l"/>
            <a:r>
              <a:rPr lang="en-US" altLang="ko-KR" dirty="0">
                <a:solidFill>
                  <a:srgbClr val="181818"/>
                </a:solidFill>
                <a:latin typeface="Ericsson Hilda" panose="00000500000000000000" pitchFamily="2" charset="0"/>
              </a:rPr>
              <a:t>报告摘要 – 拆分 SRB (EN-DC)</a:t>
            </a:r>
            <a:br>
              <a:rPr lang="en-US" altLang="ko-KR" dirty="0">
                <a:solidFill>
                  <a:srgbClr val="181818"/>
                </a:solidFill>
                <a:latin typeface="Ericsson Hilda" panose="00000500000000000000" pitchFamily="2" charset="0"/>
              </a:rPr>
            </a:br>
            <a:r>
              <a:rPr lang="en-US" altLang="ko-KR" sz="2400" dirty="0">
                <a:solidFill>
                  <a:srgbClr val="181818"/>
                </a:solidFill>
                <a:latin typeface="Ericsson Hilda" panose="00000500000000000000" pitchFamily="2" charset="0"/>
              </a:rPr>
              <a:t>拆分SRB建立-添加辅助节点</a:t>
            </a:r>
            <a:br>
              <a:rPr lang="en-US" dirty="0">
                <a:latin typeface="Ericsson Hilda" panose="00000500000000000000" pitchFamily="2" charset="0"/>
              </a:rPr>
            </a:br>
            <a:endParaRPr lang="en-US" sz="2400" dirty="0">
              <a:latin typeface="Ericsson Hilda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16C6F6-130A-4D43-A5BD-6716C423904E}"/>
              </a:ext>
            </a:extLst>
          </p:cNvPr>
          <p:cNvGrpSpPr/>
          <p:nvPr/>
        </p:nvGrpSpPr>
        <p:grpSpPr>
          <a:xfrm>
            <a:off x="586722" y="1624760"/>
            <a:ext cx="6949514" cy="4875039"/>
            <a:chOff x="586722" y="1624760"/>
            <a:chExt cx="6949514" cy="487503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43A2108-5593-47E7-BD80-1547E4B444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9698" y="189179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329CB3C-C962-4DF5-A662-1252310D57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2322" y="2055703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C62422-74AC-480C-859E-F4F1FD21DECF}"/>
                </a:ext>
              </a:extLst>
            </p:cNvPr>
            <p:cNvSpPr txBox="1"/>
            <p:nvPr/>
          </p:nvSpPr>
          <p:spPr>
            <a:xfrm>
              <a:off x="3176992" y="2028388"/>
              <a:ext cx="13596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中的 UL/DL 用户数据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1226265-8EC3-45F6-AA5F-4EA3C60CB8EB}"/>
                </a:ext>
              </a:extLst>
            </p:cNvPr>
            <p:cNvCxnSpPr/>
            <p:nvPr/>
          </p:nvCxnSpPr>
          <p:spPr bwMode="auto">
            <a:xfrm>
              <a:off x="931605" y="2462932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4C2334-DA10-4078-A4C1-87FC8EA57D05}"/>
                </a:ext>
              </a:extLst>
            </p:cNvPr>
            <p:cNvSpPr txBox="1"/>
            <p:nvPr/>
          </p:nvSpPr>
          <p:spPr>
            <a:xfrm>
              <a:off x="921314" y="2261186"/>
              <a:ext cx="22012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RRC：B1测量报告（可选）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CC38FA5-ED70-44AB-8CEA-D1E25282686A}"/>
                </a:ext>
              </a:extLst>
            </p:cNvPr>
            <p:cNvCxnSpPr/>
            <p:nvPr/>
          </p:nvCxnSpPr>
          <p:spPr bwMode="auto">
            <a:xfrm>
              <a:off x="2906760" y="2991781"/>
              <a:ext cx="205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79F751-4782-4A67-8940-C42A24731DAE}"/>
                </a:ext>
              </a:extLst>
            </p:cNvPr>
            <p:cNvSpPr txBox="1"/>
            <p:nvPr/>
          </p:nvSpPr>
          <p:spPr>
            <a:xfrm>
              <a:off x="2906791" y="2760116"/>
              <a:ext cx="37673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X2：SgNB添加请求（RRC：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CG-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配置信息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,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请求拆分 SRB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）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72DC7A9-607F-49F4-9084-2EB0CBC81CE5}"/>
                </a:ext>
              </a:extLst>
            </p:cNvPr>
            <p:cNvCxnSpPr/>
            <p:nvPr/>
          </p:nvCxnSpPr>
          <p:spPr bwMode="auto">
            <a:xfrm flipH="1">
              <a:off x="2911325" y="3656680"/>
              <a:ext cx="205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CCF6-D00D-4EEA-B60E-FCA9BB7C28C3}"/>
                </a:ext>
              </a:extLst>
            </p:cNvPr>
            <p:cNvSpPr txBox="1"/>
            <p:nvPr/>
          </p:nvSpPr>
          <p:spPr>
            <a:xfrm>
              <a:off x="2914986" y="3423436"/>
              <a:ext cx="41585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X2：SgNB 添加请求确认（RRC：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CG配置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,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承认分裂SRB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）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9ECD77-F5EB-4B54-A947-690E60B7922C}"/>
                </a:ext>
              </a:extLst>
            </p:cNvPr>
            <p:cNvCxnSpPr/>
            <p:nvPr/>
          </p:nvCxnSpPr>
          <p:spPr bwMode="auto">
            <a:xfrm flipH="1">
              <a:off x="922721" y="4663586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01882B-B427-47F9-8526-0E669EDE9CB7}"/>
                </a:ext>
              </a:extLst>
            </p:cNvPr>
            <p:cNvSpPr txBox="1"/>
            <p:nvPr/>
          </p:nvSpPr>
          <p:spPr>
            <a:xfrm>
              <a:off x="921458" y="4439840"/>
              <a:ext cx="51251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RRC连接重配置（IE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SRB-ToAddModList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在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nr-RadioBearerConfig1-r15：pdcp-config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）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5EC46BE-78FC-46E9-8C2F-D85A222639ED}"/>
                </a:ext>
              </a:extLst>
            </p:cNvPr>
            <p:cNvCxnSpPr/>
            <p:nvPr/>
          </p:nvCxnSpPr>
          <p:spPr bwMode="auto">
            <a:xfrm>
              <a:off x="932895" y="5144621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7BBA07F-9D0E-45F5-8CCB-7D8944C39116}"/>
                </a:ext>
              </a:extLst>
            </p:cNvPr>
            <p:cNvCxnSpPr/>
            <p:nvPr/>
          </p:nvCxnSpPr>
          <p:spPr bwMode="auto">
            <a:xfrm>
              <a:off x="2909376" y="5363906"/>
              <a:ext cx="205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842F15-6EEF-4FD1-8DB4-83F788738B27}"/>
                </a:ext>
              </a:extLst>
            </p:cNvPr>
            <p:cNvCxnSpPr/>
            <p:nvPr/>
          </p:nvCxnSpPr>
          <p:spPr bwMode="auto">
            <a:xfrm>
              <a:off x="934943" y="5577042"/>
              <a:ext cx="403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DB213F-49CF-4C49-9CE8-2478D2AAFA78}"/>
                </a:ext>
              </a:extLst>
            </p:cNvPr>
            <p:cNvSpPr txBox="1"/>
            <p:nvPr/>
          </p:nvSpPr>
          <p:spPr>
            <a:xfrm>
              <a:off x="911104" y="4935179"/>
              <a:ext cx="38555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RRC连接重新配置完成（IE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scg-ConfigResponseNR-r15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）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694BFA-79F9-4BD5-9E87-3E12EF5D722E}"/>
                </a:ext>
              </a:extLst>
            </p:cNvPr>
            <p:cNvSpPr txBox="1"/>
            <p:nvPr/>
          </p:nvSpPr>
          <p:spPr>
            <a:xfrm>
              <a:off x="2925291" y="5157731"/>
              <a:ext cx="3850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X2：SgNB 重新配置完成（RRC：RRCReconfigurationComplete）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8007D85-F7CE-49C3-BB81-6B4C706740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6286" y="2047859"/>
              <a:ext cx="331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952C24-F275-41CD-8768-85E59897D3A5}"/>
                </a:ext>
              </a:extLst>
            </p:cNvPr>
            <p:cNvSpPr txBox="1"/>
            <p:nvPr/>
          </p:nvSpPr>
          <p:spPr>
            <a:xfrm>
              <a:off x="1359157" y="5354403"/>
              <a:ext cx="11512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 随机接入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1F2101D-CF46-48F0-9997-7533430C91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27031" y="2241250"/>
              <a:ext cx="331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AEAEED8-2053-4062-AB6D-DAAA544CD4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3624" y="2236802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C65E1E-75A6-4FCA-9629-6A977EC6CC21}"/>
                </a:ext>
              </a:extLst>
            </p:cNvPr>
            <p:cNvSpPr/>
            <p:nvPr/>
          </p:nvSpPr>
          <p:spPr bwMode="auto">
            <a:xfrm>
              <a:off x="586722" y="1624760"/>
              <a:ext cx="691987" cy="26976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UE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D0E491-0319-4488-AA88-976D8FE873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06791" y="189179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244C78A-C13C-4B9C-B3CE-BCBF0E6E839C}"/>
                </a:ext>
              </a:extLst>
            </p:cNvPr>
            <p:cNvSpPr/>
            <p:nvPr/>
          </p:nvSpPr>
          <p:spPr bwMode="auto">
            <a:xfrm>
              <a:off x="2563815" y="1624760"/>
              <a:ext cx="691987" cy="26976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甲基NB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9DBB013-14CB-4C22-BB16-7A2A6BAEDA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1717" y="189179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666CBB3-11A3-49B2-A42D-A67E9B72C7D9}"/>
                </a:ext>
              </a:extLst>
            </p:cNvPr>
            <p:cNvSpPr/>
            <p:nvPr/>
          </p:nvSpPr>
          <p:spPr bwMode="auto">
            <a:xfrm>
              <a:off x="4628741" y="1624760"/>
              <a:ext cx="691987" cy="26976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银纳米布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72D07A9-F77D-4596-BD1F-97A0816B61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0000" y="189179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11957F-F0FB-408F-A9A5-A0922BCD9A6D}"/>
                </a:ext>
              </a:extLst>
            </p:cNvPr>
            <p:cNvSpPr/>
            <p:nvPr/>
          </p:nvSpPr>
          <p:spPr bwMode="auto">
            <a:xfrm>
              <a:off x="5887024" y="1624760"/>
              <a:ext cx="691987" cy="26976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SGGW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8C8B142-25E7-487A-825A-D11BEB9C62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7225" y="189179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1729E1B-5DE2-4140-B3D3-1E6B1388FA2E}"/>
                </a:ext>
              </a:extLst>
            </p:cNvPr>
            <p:cNvSpPr/>
            <p:nvPr/>
          </p:nvSpPr>
          <p:spPr bwMode="auto">
            <a:xfrm>
              <a:off x="6844249" y="1624760"/>
              <a:ext cx="691987" cy="26976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微机电系统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AE122D-8D92-4147-ADDC-AD363B2772DD}"/>
                </a:ext>
              </a:extLst>
            </p:cNvPr>
            <p:cNvSpPr txBox="1"/>
            <p:nvPr/>
          </p:nvSpPr>
          <p:spPr>
            <a:xfrm>
              <a:off x="1863420" y="2557617"/>
              <a:ext cx="2084920" cy="21120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eNB决定设立EN-DC &amp;</a:t>
              </a:r>
              <a:r>
                <a:rPr lang="en-US" sz="900" dirty="0">
                  <a:solidFill>
                    <a:srgbClr val="0070C0"/>
                  </a:solidFill>
                  <a:latin typeface="Ericsson Hilda"/>
                </a:rPr>
                <a:t>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分体SRB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B6B6EF-9FF0-4577-A953-969671B740F2}"/>
                </a:ext>
              </a:extLst>
            </p:cNvPr>
            <p:cNvSpPr txBox="1"/>
            <p:nvPr/>
          </p:nvSpPr>
          <p:spPr>
            <a:xfrm>
              <a:off x="3948338" y="3053648"/>
              <a:ext cx="2052001" cy="34970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分配NR PDCP和SCG资源。（也为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拆分SRB资源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）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0759FE-1296-49D9-A2F7-14E1D4C135F8}"/>
                </a:ext>
              </a:extLst>
            </p:cNvPr>
            <p:cNvSpPr txBox="1"/>
            <p:nvPr/>
          </p:nvSpPr>
          <p:spPr>
            <a:xfrm>
              <a:off x="4286925" y="4713282"/>
              <a:ext cx="1374184" cy="230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准备 UL 数据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CA6B5B-CAA4-418F-8EA9-3571845F7F74}"/>
                </a:ext>
              </a:extLst>
            </p:cNvPr>
            <p:cNvSpPr txBox="1"/>
            <p:nvPr/>
          </p:nvSpPr>
          <p:spPr>
            <a:xfrm>
              <a:off x="2777320" y="5723004"/>
              <a:ext cx="4655354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rgbClr val="181818"/>
                  </a:solidFill>
                  <a:latin typeface="Ericsson Hilda"/>
                </a:rPr>
                <a:t>路径更新过程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34AB7A-361D-4471-A2D5-A036DA5DB4FD}"/>
                </a:ext>
              </a:extLst>
            </p:cNvPr>
            <p:cNvSpPr txBox="1"/>
            <p:nvPr/>
          </p:nvSpPr>
          <p:spPr>
            <a:xfrm>
              <a:off x="2759103" y="3760186"/>
              <a:ext cx="3586033" cy="230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rgbClr val="181818"/>
                  </a:solidFill>
                  <a:latin typeface="Ericsson Hilda"/>
                </a:rPr>
                <a:t>如果可能的话转发数据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68D4CD-19A2-4D4C-BBC2-D8EA7E99FD25}"/>
                </a:ext>
              </a:extLst>
            </p:cNvPr>
            <p:cNvSpPr txBox="1"/>
            <p:nvPr/>
          </p:nvSpPr>
          <p:spPr>
            <a:xfrm>
              <a:off x="1752103" y="4068427"/>
              <a:ext cx="2322451" cy="34970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释放旧的E-UTRA PDCP并分配NR PDCP</a:t>
              </a:r>
              <a:r>
                <a:rPr lang="en-US" sz="900" dirty="0">
                  <a:solidFill>
                    <a:srgbClr val="181818"/>
                  </a:solidFill>
                  <a:latin typeface="Ericsson Hilda"/>
                </a:rPr>
                <a:t>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p</a:t>
              </a:r>
              <a:r>
                <a:rPr lang="en-US" sz="900" dirty="0">
                  <a:solidFill>
                    <a:srgbClr val="181818"/>
                  </a:solidFill>
                  <a:latin typeface="Ericsson Hilda"/>
                </a:rPr>
                <a:t>点亮 SRB。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2E68C56-564B-44D7-8A93-D8C9CC806B76}"/>
                </a:ext>
              </a:extLst>
            </p:cNvPr>
            <p:cNvCxnSpPr/>
            <p:nvPr/>
          </p:nvCxnSpPr>
          <p:spPr bwMode="auto">
            <a:xfrm>
              <a:off x="934943" y="6168623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6"/>
              </a:solidFill>
              <a:prstDash val="sysDash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79E032-8E11-4299-A517-2BD47ACA7C4B}"/>
                </a:ext>
              </a:extLst>
            </p:cNvPr>
            <p:cNvSpPr txBox="1"/>
            <p:nvPr/>
          </p:nvSpPr>
          <p:spPr>
            <a:xfrm>
              <a:off x="1311451" y="5969354"/>
              <a:ext cx="12715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DL/UL RRC消息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46BD0A6-85F2-46C3-851E-85F14872C09A}"/>
                </a:ext>
              </a:extLst>
            </p:cNvPr>
            <p:cNvCxnSpPr/>
            <p:nvPr/>
          </p:nvCxnSpPr>
          <p:spPr bwMode="auto">
            <a:xfrm>
              <a:off x="934943" y="6343551"/>
              <a:ext cx="403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6"/>
              </a:solidFill>
              <a:prstDash val="sysDash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8660313-A73B-45F7-9631-BE47855C4CE5}"/>
                </a:ext>
              </a:extLst>
            </p:cNvPr>
            <p:cNvSpPr txBox="1"/>
            <p:nvPr/>
          </p:nvSpPr>
          <p:spPr>
            <a:xfrm>
              <a:off x="2885808" y="6140551"/>
              <a:ext cx="23407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DL RRC 消息（从 MeNB 复制）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441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详细流程</a:t>
            </a:r>
            <a:r>
              <a:rPr lang="en-US" altLang="ko-KR" dirty="0">
                <a:solidFill>
                  <a:srgbClr val="181818"/>
                </a:solidFill>
                <a:latin typeface="Ericsson Hilda" panose="00000500000000000000" pitchFamily="2" charset="0"/>
              </a:rPr>
              <a:t>(EN-DC)</a:t>
            </a:r>
            <a:br>
              <a:rPr lang="en-US" dirty="0">
                <a:latin typeface="Ericsson Hilda" panose="00000500000000000000" pitchFamily="2" charset="0"/>
              </a:rPr>
            </a:br>
            <a:r>
              <a:rPr lang="en-US" sz="2400" dirty="0">
                <a:latin typeface="Ericsson Hilda" panose="00000500000000000000" pitchFamily="2" charset="0"/>
              </a:rPr>
              <a:t>拆分SRB建立-辅助节点修改</a:t>
            </a:r>
            <a:endParaRPr lang="en-US" sz="2400" dirty="0">
              <a:solidFill>
                <a:srgbClr val="00B0F0"/>
              </a:solidFill>
              <a:latin typeface="Ericsson Hilda" panose="000005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4CD1CA-CE00-464F-BBA8-90E803488B3A}"/>
              </a:ext>
            </a:extLst>
          </p:cNvPr>
          <p:cNvCxnSpPr>
            <a:cxnSpLocks/>
          </p:cNvCxnSpPr>
          <p:nvPr/>
        </p:nvCxnSpPr>
        <p:spPr bwMode="auto">
          <a:xfrm>
            <a:off x="929698" y="2083394"/>
            <a:ext cx="0" cy="43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EDCC68-4DB3-4A1A-AF7E-7AB4EBFC9735}"/>
              </a:ext>
            </a:extLst>
          </p:cNvPr>
          <p:cNvCxnSpPr/>
          <p:nvPr/>
        </p:nvCxnSpPr>
        <p:spPr bwMode="auto">
          <a:xfrm>
            <a:off x="2906760" y="3087577"/>
            <a:ext cx="205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7440B25-39D0-4DDA-B27B-2008E24D7789}"/>
              </a:ext>
            </a:extLst>
          </p:cNvPr>
          <p:cNvSpPr txBox="1"/>
          <p:nvPr/>
        </p:nvSpPr>
        <p:spPr>
          <a:xfrm>
            <a:off x="2906791" y="2846387"/>
            <a:ext cx="4384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X2：SgNB修改请求（RRC：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CG-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配置信息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请求拆分 SRB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）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9792E1-4850-4E0E-BF42-029B7D66AA2E}"/>
              </a:ext>
            </a:extLst>
          </p:cNvPr>
          <p:cNvCxnSpPr/>
          <p:nvPr/>
        </p:nvCxnSpPr>
        <p:spPr bwMode="auto">
          <a:xfrm flipH="1">
            <a:off x="2911325" y="3752476"/>
            <a:ext cx="205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69A2A3B-D466-46BD-B80C-0D1EB11EFCD4}"/>
              </a:ext>
            </a:extLst>
          </p:cNvPr>
          <p:cNvSpPr txBox="1"/>
          <p:nvPr/>
        </p:nvSpPr>
        <p:spPr>
          <a:xfrm>
            <a:off x="2914986" y="3509707"/>
            <a:ext cx="48253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X2：SgNB 修改请求确认（RRC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: CG-配置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承认分裂SRB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）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B9BD21-C8AD-4FDE-A8AD-4A4F56005587}"/>
              </a:ext>
            </a:extLst>
          </p:cNvPr>
          <p:cNvCxnSpPr/>
          <p:nvPr/>
        </p:nvCxnSpPr>
        <p:spPr bwMode="auto">
          <a:xfrm flipH="1">
            <a:off x="922721" y="4585207"/>
            <a:ext cx="19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1E9AD8-A3EC-45AC-9E5F-53567C371A36}"/>
              </a:ext>
            </a:extLst>
          </p:cNvPr>
          <p:cNvSpPr txBox="1"/>
          <p:nvPr/>
        </p:nvSpPr>
        <p:spPr>
          <a:xfrm>
            <a:off x="921458" y="4352752"/>
            <a:ext cx="5107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RRC连接重配置（IE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SRB-ToAddModList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在 nr-RadioBearerConfig1-r15 中）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2C21786-2571-4EEF-B8E5-E46AE1D10173}"/>
              </a:ext>
            </a:extLst>
          </p:cNvPr>
          <p:cNvCxnSpPr/>
          <p:nvPr/>
        </p:nvCxnSpPr>
        <p:spPr bwMode="auto">
          <a:xfrm>
            <a:off x="932895" y="5188167"/>
            <a:ext cx="19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4FCF50-E6A3-456D-AC44-9EB7BAEF7FBC}"/>
              </a:ext>
            </a:extLst>
          </p:cNvPr>
          <p:cNvCxnSpPr/>
          <p:nvPr/>
        </p:nvCxnSpPr>
        <p:spPr bwMode="auto">
          <a:xfrm>
            <a:off x="2909376" y="5442284"/>
            <a:ext cx="205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39F2FB7-8424-4FB3-B5A7-14784D06CF47}"/>
              </a:ext>
            </a:extLst>
          </p:cNvPr>
          <p:cNvCxnSpPr/>
          <p:nvPr/>
        </p:nvCxnSpPr>
        <p:spPr bwMode="auto">
          <a:xfrm>
            <a:off x="934943" y="5707674"/>
            <a:ext cx="403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A6CFF68-F85D-481A-8707-C632368193F5}"/>
              </a:ext>
            </a:extLst>
          </p:cNvPr>
          <p:cNvSpPr txBox="1"/>
          <p:nvPr/>
        </p:nvSpPr>
        <p:spPr>
          <a:xfrm>
            <a:off x="911104" y="4943889"/>
            <a:ext cx="42594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RRC连接重新配置完成（IE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scg-ConfigResponseNR-r15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）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93C3D0-01EC-4BA1-B974-2E4FD0FFF602}"/>
              </a:ext>
            </a:extLst>
          </p:cNvPr>
          <p:cNvSpPr txBox="1"/>
          <p:nvPr/>
        </p:nvSpPr>
        <p:spPr>
          <a:xfrm>
            <a:off x="2925291" y="5201273"/>
            <a:ext cx="42594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X2：SgNB 重新配置完成（RRC：RRCReconfigurationComplete）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F41563-3F0F-4D45-8E82-EF9876BAE0F8}"/>
              </a:ext>
            </a:extLst>
          </p:cNvPr>
          <p:cNvSpPr txBox="1"/>
          <p:nvPr/>
        </p:nvSpPr>
        <p:spPr>
          <a:xfrm>
            <a:off x="1028226" y="5467617"/>
            <a:ext cx="1850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NR 随机接入（可选）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03341B-6E1B-4EFB-9124-519485576045}"/>
              </a:ext>
            </a:extLst>
          </p:cNvPr>
          <p:cNvSpPr/>
          <p:nvPr/>
        </p:nvSpPr>
        <p:spPr bwMode="auto">
          <a:xfrm>
            <a:off x="586722" y="1816355"/>
            <a:ext cx="691987" cy="269761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UE</a:t>
            </a:r>
            <a:endParaRPr kumimoji="0" lang="ko-KR" altLang="en-US" sz="1000" b="1" i="0" u="none" strike="noStrike" kern="1200" cap="none" spc="0" normalizeH="0" baseline="0" noProof="0" dirty="0" err="1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5C2E79D-3A16-4ACC-96E2-66473B12DB29}"/>
              </a:ext>
            </a:extLst>
          </p:cNvPr>
          <p:cNvCxnSpPr>
            <a:cxnSpLocks/>
          </p:cNvCxnSpPr>
          <p:nvPr/>
        </p:nvCxnSpPr>
        <p:spPr bwMode="auto">
          <a:xfrm>
            <a:off x="2906791" y="2083394"/>
            <a:ext cx="0" cy="43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4FB0192A-FFCB-4E85-BAC9-90F44FA495F4}"/>
              </a:ext>
            </a:extLst>
          </p:cNvPr>
          <p:cNvSpPr/>
          <p:nvPr/>
        </p:nvSpPr>
        <p:spPr bwMode="auto">
          <a:xfrm>
            <a:off x="2563815" y="1816355"/>
            <a:ext cx="691987" cy="269761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甲基NB</a:t>
            </a:r>
            <a:endParaRPr kumimoji="0" lang="ko-KR" altLang="en-US" sz="1000" b="1" i="0" u="none" strike="noStrike" kern="1200" cap="none" spc="0" normalizeH="0" baseline="0" noProof="0" dirty="0" err="1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F48AC56-E548-43BB-AB09-E2D444D81ABC}"/>
              </a:ext>
            </a:extLst>
          </p:cNvPr>
          <p:cNvCxnSpPr>
            <a:cxnSpLocks/>
          </p:cNvCxnSpPr>
          <p:nvPr/>
        </p:nvCxnSpPr>
        <p:spPr bwMode="auto">
          <a:xfrm>
            <a:off x="4971717" y="2083394"/>
            <a:ext cx="0" cy="43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EFCCFF4E-A354-479F-A21B-15F6F052494D}"/>
              </a:ext>
            </a:extLst>
          </p:cNvPr>
          <p:cNvSpPr/>
          <p:nvPr/>
        </p:nvSpPr>
        <p:spPr bwMode="auto">
          <a:xfrm>
            <a:off x="4628741" y="1816355"/>
            <a:ext cx="691987" cy="269761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银纳米布</a:t>
            </a:r>
            <a:endParaRPr kumimoji="0" lang="ko-KR" altLang="en-US" sz="1000" b="1" i="0" u="none" strike="noStrike" kern="1200" cap="none" spc="0" normalizeH="0" baseline="0" noProof="0" dirty="0" err="1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64A6022-CB64-42DA-92BA-C10537F959D1}"/>
              </a:ext>
            </a:extLst>
          </p:cNvPr>
          <p:cNvCxnSpPr>
            <a:cxnSpLocks/>
          </p:cNvCxnSpPr>
          <p:nvPr/>
        </p:nvCxnSpPr>
        <p:spPr bwMode="auto">
          <a:xfrm>
            <a:off x="6230000" y="2083394"/>
            <a:ext cx="0" cy="43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F4A335B-D1BD-42B0-8659-7913910AD825}"/>
              </a:ext>
            </a:extLst>
          </p:cNvPr>
          <p:cNvSpPr/>
          <p:nvPr/>
        </p:nvSpPr>
        <p:spPr bwMode="auto">
          <a:xfrm>
            <a:off x="5887024" y="1816355"/>
            <a:ext cx="691987" cy="269761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SGGW</a:t>
            </a:r>
            <a:endParaRPr kumimoji="0" lang="ko-KR" altLang="en-US" sz="1000" b="1" i="0" u="none" strike="noStrike" kern="1200" cap="none" spc="0" normalizeH="0" baseline="0" noProof="0" dirty="0" err="1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4A29FC7-B5AC-408B-A1EF-54AE46EEE189}"/>
              </a:ext>
            </a:extLst>
          </p:cNvPr>
          <p:cNvCxnSpPr>
            <a:cxnSpLocks/>
          </p:cNvCxnSpPr>
          <p:nvPr/>
        </p:nvCxnSpPr>
        <p:spPr bwMode="auto">
          <a:xfrm>
            <a:off x="7211078" y="2083394"/>
            <a:ext cx="0" cy="43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47457015-BDF8-4B55-8D16-F353771FF461}"/>
              </a:ext>
            </a:extLst>
          </p:cNvPr>
          <p:cNvSpPr/>
          <p:nvPr/>
        </p:nvSpPr>
        <p:spPr bwMode="auto">
          <a:xfrm>
            <a:off x="6868102" y="1816355"/>
            <a:ext cx="691987" cy="269761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微机电系统</a:t>
            </a:r>
            <a:endParaRPr kumimoji="0" lang="ko-KR" altLang="en-US" sz="1000" b="1" i="0" u="none" strike="noStrike" kern="1200" cap="none" spc="0" normalizeH="0" baseline="0" noProof="0" dirty="0" err="1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CF55D1-E71E-4644-8665-4BFCBE24C689}"/>
              </a:ext>
            </a:extLst>
          </p:cNvPr>
          <p:cNvSpPr txBox="1"/>
          <p:nvPr/>
        </p:nvSpPr>
        <p:spPr>
          <a:xfrm>
            <a:off x="1969605" y="2575032"/>
            <a:ext cx="1894727" cy="2265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eNB决定设置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分体SRB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0E77BA-C248-4CA8-BF6B-4C11A4F9D7BC}"/>
              </a:ext>
            </a:extLst>
          </p:cNvPr>
          <p:cNvSpPr txBox="1"/>
          <p:nvPr/>
        </p:nvSpPr>
        <p:spPr>
          <a:xfrm>
            <a:off x="3756745" y="3203331"/>
            <a:ext cx="2440342" cy="2265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分配资源用于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请求拆分 SRB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E11A0-D63F-4C0C-8980-6976ACFB7C19}"/>
              </a:ext>
            </a:extLst>
          </p:cNvPr>
          <p:cNvSpPr txBox="1"/>
          <p:nvPr/>
        </p:nvSpPr>
        <p:spPr bwMode="auto">
          <a:xfrm>
            <a:off x="7554055" y="1794794"/>
            <a:ext cx="4039047" cy="1634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marR="0" lvl="0" indent="-344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 panose="00000500000000000000" pitchFamily="2" charset="0"/>
              </a:rPr>
              <a:t>在这种情况下，MeNB应该是触发分裂SRB的建立或释放的决策算法。</a:t>
            </a:r>
            <a:endParaRPr kumimoji="0" lang="ko-KR" alt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 panose="000005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B72F59E-533E-44BC-BD6C-B0BFFCAF28DA}"/>
              </a:ext>
            </a:extLst>
          </p:cNvPr>
          <p:cNvSpPr txBox="1"/>
          <p:nvPr/>
        </p:nvSpPr>
        <p:spPr>
          <a:xfrm>
            <a:off x="1752103" y="3894256"/>
            <a:ext cx="2322451" cy="3804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释放旧的 E-UTRA PDCP 并为拆分的 SRB 分配 NR PDCP。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BAE73E9-6E27-4991-B3DA-12CFBEA7025A}"/>
              </a:ext>
            </a:extLst>
          </p:cNvPr>
          <p:cNvCxnSpPr/>
          <p:nvPr/>
        </p:nvCxnSpPr>
        <p:spPr bwMode="auto">
          <a:xfrm>
            <a:off x="926234" y="6003165"/>
            <a:ext cx="19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DC019A6-8C60-42F9-A102-BEB967EEEBF0}"/>
              </a:ext>
            </a:extLst>
          </p:cNvPr>
          <p:cNvSpPr txBox="1"/>
          <p:nvPr/>
        </p:nvSpPr>
        <p:spPr>
          <a:xfrm>
            <a:off x="1311451" y="5781717"/>
            <a:ext cx="1390124" cy="203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DL/UL RRC消息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05620AC-83A1-4CD5-A4FD-E460F7E6653C}"/>
              </a:ext>
            </a:extLst>
          </p:cNvPr>
          <p:cNvCxnSpPr/>
          <p:nvPr/>
        </p:nvCxnSpPr>
        <p:spPr bwMode="auto">
          <a:xfrm>
            <a:off x="934943" y="6230342"/>
            <a:ext cx="403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ECAAE61-7101-45C8-86FD-6377339D3D5D}"/>
              </a:ext>
            </a:extLst>
          </p:cNvPr>
          <p:cNvSpPr txBox="1"/>
          <p:nvPr/>
        </p:nvSpPr>
        <p:spPr>
          <a:xfrm>
            <a:off x="2885808" y="5983802"/>
            <a:ext cx="2547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DL RRC 消息（从 MeNB 复制）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C5829D-11A6-4DEB-AE42-F8E96EDB565C}"/>
              </a:ext>
            </a:extLst>
          </p:cNvPr>
          <p:cNvSpPr txBox="1"/>
          <p:nvPr/>
        </p:nvSpPr>
        <p:spPr>
          <a:xfrm>
            <a:off x="811034" y="2224096"/>
            <a:ext cx="654392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EN-DC 配置无分离 SRB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595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980E3-1A05-405F-9DA1-2F62199ADD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3" y="1812101"/>
            <a:ext cx="7780014" cy="4569645"/>
          </a:xfrm>
        </p:spPr>
        <p:txBody>
          <a:bodyPr>
            <a:normAutofit fontScale="55000" lnSpcReduction="20000"/>
          </a:bodyPr>
          <a:lstStyle/>
          <a:p>
            <a:pPr latinLnBrk="0" rtl="0" algn="l"/>
            <a:r>
              <a:rPr lang="en-US" dirty="0">
                <a:latin typeface="Ericsson Hilda" panose="00000500000000000000" pitchFamily="2" charset="0"/>
              </a:rPr>
              <a:t>在EN-DC中，SN和UE之间的直接SRB</a:t>
            </a:r>
          </a:p>
          <a:p>
            <a:pPr lvl="1" latinLnBrk="0" rtl="0" algn="l"/>
            <a:r>
              <a:rPr lang="en-US" sz="1600" dirty="0">
                <a:latin typeface="Ericsson Hilda" panose="00000500000000000000" pitchFamily="2" charset="0"/>
              </a:rPr>
              <a:t>如果 SRB3 配置给 UE，SN RRC 消息可以通过 MCG SRB 或直接通过 SRB3 发送嵌入在 MN RRC 消息中</a:t>
            </a:r>
          </a:p>
          <a:p>
            <a:pPr marL="369888" lvl="1" indent="0" latinLnBrk="0" rtl="0" algn="l">
              <a:buNone/>
            </a:pPr>
            <a:endParaRPr lang="en-US" sz="800" dirty="0">
              <a:latin typeface="Ericsson Hilda" panose="00000500000000000000" pitchFamily="2" charset="0"/>
            </a:endParaRPr>
          </a:p>
          <a:p>
            <a:pPr latinLnBrk="0" rtl="0" algn="l"/>
            <a:r>
              <a:rPr lang="en-US" dirty="0">
                <a:highlight>
                  <a:srgbClr val="00FFFF"/>
                </a:highlight>
                <a:latin typeface="Ericsson Hilda" panose="00000500000000000000" pitchFamily="2" charset="0"/>
              </a:rPr>
              <a:t>只能用于不需要MN和SN之间协调的NR消息：</a:t>
            </a:r>
          </a:p>
          <a:p>
            <a:pPr lvl="1" latinLnBrk="0" rtl="0" algn="l"/>
            <a:r>
              <a:rPr lang="en-US" sz="2200" dirty="0">
                <a:latin typeface="Ericsson Hilda" panose="00000500000000000000" pitchFamily="2" charset="0"/>
              </a:rPr>
              <a:t>RRC 重新配置 / RRC 重新配置完成</a:t>
            </a:r>
          </a:p>
          <a:p>
            <a:pPr lvl="1" rtl="0" algn="l"/>
            <a:r>
              <a:rPr lang="en-US" sz="2200" dirty="0" err="1">
                <a:latin typeface="Ericsson Hilda" panose="00000500000000000000" pitchFamily="2" charset="0"/>
              </a:rPr>
              <a:t>测量报告</a:t>
            </a:r>
            <a:r>
              <a:rPr lang="en-US" sz="2200" dirty="0">
                <a:latin typeface="Ericsson Hilda" panose="00000500000000000000" pitchFamily="2" charset="0"/>
              </a:rPr>
              <a:t>（</a:t>
            </a:r>
            <a:r>
              <a:rPr lang="en-GB" sz="2200" dirty="0">
                <a:latin typeface="Ericsson Hilda" panose="00000500000000000000" pitchFamily="2" charset="0"/>
              </a:rPr>
              <a:t>如果配置的话，SN 测量报告消息将映射到 SRB3，无论配置是直接从 SN 还是通过 MN 接收。没有 MN RRC 消息映射到 SRB3</a:t>
            </a:r>
            <a:endParaRPr lang="en-US" sz="2200" dirty="0">
              <a:latin typeface="Ericsson Hilda" panose="00000500000000000000" pitchFamily="2" charset="0"/>
            </a:endParaRPr>
          </a:p>
          <a:p>
            <a:pPr lvl="1" latinLnBrk="0" rtl="0" algn="l"/>
            <a:endParaRPr lang="en-US" sz="1600" dirty="0">
              <a:latin typeface="Ericsson Hilda" panose="00000500000000000000" pitchFamily="2" charset="0"/>
            </a:endParaRPr>
          </a:p>
          <a:p>
            <a:pPr marL="369888" lvl="1" indent="0" latinLnBrk="0" rtl="0" algn="l">
              <a:buNone/>
            </a:pPr>
            <a:endParaRPr lang="en-US" sz="800" dirty="0">
              <a:latin typeface="Ericsson Hilda" panose="00000500000000000000" pitchFamily="2" charset="0"/>
            </a:endParaRPr>
          </a:p>
          <a:p>
            <a:pPr latinLnBrk="0" rtl="0" algn="l"/>
            <a:r>
              <a:rPr lang="en-US" dirty="0">
                <a:latin typeface="Ericsson Hilda" panose="00000500000000000000" pitchFamily="2" charset="0"/>
              </a:rPr>
              <a:t>建立SRB3的决定由SN做出</a:t>
            </a:r>
          </a:p>
          <a:p>
            <a:pPr lvl="1" rtl="0" algn="l"/>
            <a:r>
              <a:rPr lang="en-US" altLang="ko-KR" sz="2200" dirty="0">
                <a:latin typeface="Ericsson Hilda" panose="00000500000000000000" pitchFamily="2" charset="0"/>
              </a:rPr>
              <a:t>UE-MRDC-能力应该由SN检查UE是否可以支持SRB3。</a:t>
            </a:r>
          </a:p>
          <a:p>
            <a:pPr lvl="1" latinLnBrk="0" rtl="0" algn="l"/>
            <a:r>
              <a:rPr lang="en-US" sz="2200" dirty="0">
                <a:latin typeface="Ericsson Hilda" panose="00000500000000000000" pitchFamily="2" charset="0"/>
              </a:rPr>
              <a:t>SRB3的建立和释放可以在SN添加和SN变更时完成</a:t>
            </a:r>
          </a:p>
          <a:p>
            <a:pPr lvl="1" latinLnBrk="0" rtl="0" algn="l"/>
            <a:r>
              <a:rPr lang="en-US" sz="2200" dirty="0">
                <a:latin typeface="Ericsson Hilda" panose="00000500000000000000" pitchFamily="2" charset="0"/>
              </a:rPr>
              <a:t>在 SRB3 处，可以在 SN 修改过程中完成重新配置</a:t>
            </a:r>
          </a:p>
          <a:p>
            <a:pPr marL="369888" lvl="1" indent="0" latinLnBrk="0" rtl="0" algn="l">
              <a:buNone/>
            </a:pPr>
            <a:endParaRPr lang="en-US" sz="800" dirty="0">
              <a:latin typeface="Ericsson Hilda" panose="00000500000000000000" pitchFamily="2" charset="0"/>
            </a:endParaRPr>
          </a:p>
          <a:p>
            <a:pPr latinLnBrk="0" rtl="0" algn="l"/>
            <a:r>
              <a:rPr lang="en-US" dirty="0">
                <a:latin typeface="Ericsson Hilda" panose="00000500000000000000" pitchFamily="2" charset="0"/>
              </a:rPr>
              <a:t>SRB1和SRB3默认调度优先级相同</a:t>
            </a:r>
          </a:p>
          <a:p>
            <a:pPr rtl="0" algn="l"/>
            <a:r>
              <a:rPr lang="en-GB" sz="2900" dirty="0">
                <a:latin typeface="Ericsson Hilda" panose="00000500000000000000" pitchFamily="2" charset="0"/>
              </a:rPr>
              <a:t>没有 MN RRC 消息映射到 SRB3</a:t>
            </a:r>
          </a:p>
          <a:p>
            <a:pPr rtl="0" algn="l"/>
            <a:r>
              <a:rPr lang="en-GB" sz="2900" dirty="0">
                <a:latin typeface="Ericsson Hilda" panose="00000500000000000000" pitchFamily="2" charset="0"/>
              </a:rPr>
              <a:t>SRB3 上的 RRC PDU 使用 NR PDCP 进行加密和完整性保护，安全密钥源自 S-</a:t>
            </a:r>
            <a:r>
              <a:rPr lang="en-GB" sz="2900" dirty="0" err="1">
                <a:latin typeface="Ericsson Hilda" panose="00000500000000000000" pitchFamily="2" charset="0"/>
              </a:rPr>
              <a:t>公斤NB</a:t>
            </a:r>
            <a:endParaRPr lang="en-US" sz="2900" dirty="0">
              <a:latin typeface="Ericsson Hilda" panose="00000500000000000000" pitchFamily="2" charset="0"/>
            </a:endParaRPr>
          </a:p>
          <a:p>
            <a:pPr marL="0" indent="0" latinLnBrk="0" rtl="0" algn="l">
              <a:buNone/>
            </a:pPr>
            <a:endParaRPr lang="en-US" sz="800" dirty="0">
              <a:latin typeface="Ericsson Hilda" panose="00000500000000000000" pitchFamily="2" charset="0"/>
            </a:endParaRPr>
          </a:p>
          <a:p>
            <a:pPr latinLnBrk="0" rtl="0" algn="l"/>
            <a:r>
              <a:rPr lang="en-US" dirty="0">
                <a:latin typeface="Ericsson Hilda" panose="00000500000000000000" pitchFamily="2" charset="0"/>
              </a:rPr>
              <a:t>UE 一次按顺序处理一个消息，无论消息接收的路径如何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3" y="143600"/>
            <a:ext cx="8353426" cy="1081088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SRB3 概述</a:t>
            </a:r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A66B3585-E31B-401B-9054-D2B696DC449B}"/>
              </a:ext>
            </a:extLst>
          </p:cNvPr>
          <p:cNvSpPr txBox="1">
            <a:spLocks/>
          </p:cNvSpPr>
          <p:nvPr/>
        </p:nvSpPr>
        <p:spPr bwMode="auto">
          <a:xfrm>
            <a:off x="8733153" y="1751013"/>
            <a:ext cx="2228127" cy="31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1079500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435100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770063" indent="-342900" algn="l" rtl="0" eaLnBrk="1" fontAlgn="base" latinLnBrk="1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latinLnBrk="0" rtl="0" algn="l">
              <a:buFont typeface="Ericsson Hilda Light" panose="00000400000000000000" pitchFamily="2" charset="0"/>
              <a:buNone/>
            </a:pPr>
            <a:r>
              <a:rPr lang="en-US" sz="1600" b="1" u="sng" dirty="0"/>
              <a:t>SRB3（直接SCG SRB）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CC0E2FD-3ED2-4475-98CC-5482CF1293FC}"/>
              </a:ext>
            </a:extLst>
          </p:cNvPr>
          <p:cNvGrpSpPr/>
          <p:nvPr/>
        </p:nvGrpSpPr>
        <p:grpSpPr>
          <a:xfrm>
            <a:off x="8397510" y="2129864"/>
            <a:ext cx="2917889" cy="4233598"/>
            <a:chOff x="4428760" y="2124019"/>
            <a:chExt cx="2917889" cy="4233598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1CC6551-F9AA-4919-8716-2CD7D6ED2134}"/>
                </a:ext>
              </a:extLst>
            </p:cNvPr>
            <p:cNvSpPr/>
            <p:nvPr/>
          </p:nvSpPr>
          <p:spPr bwMode="auto">
            <a:xfrm>
              <a:off x="5967346" y="2150943"/>
              <a:ext cx="1295787" cy="2092239"/>
            </a:xfrm>
            <a:prstGeom prst="rect">
              <a:avLst/>
            </a:prstGeom>
            <a:solidFill>
              <a:srgbClr val="CCE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FFEA3EF-9A12-41FE-9E94-C4A42F75D524}"/>
                </a:ext>
              </a:extLst>
            </p:cNvPr>
            <p:cNvSpPr/>
            <p:nvPr/>
          </p:nvSpPr>
          <p:spPr bwMode="auto">
            <a:xfrm>
              <a:off x="4432146" y="2150943"/>
              <a:ext cx="1365593" cy="2092239"/>
            </a:xfrm>
            <a:prstGeom prst="rect">
              <a:avLst/>
            </a:prstGeom>
            <a:solidFill>
              <a:srgbClr val="CCE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BA1CF7D-1EC4-4E3B-A619-F8A2DD1538CA}"/>
                </a:ext>
              </a:extLst>
            </p:cNvPr>
            <p:cNvSpPr/>
            <p:nvPr/>
          </p:nvSpPr>
          <p:spPr bwMode="auto">
            <a:xfrm>
              <a:off x="4586734" y="2471533"/>
              <a:ext cx="1040622" cy="22275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LTE无线资源控制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5824A67-9BC1-4F8D-B9A2-7C4C17076CAC}"/>
                </a:ext>
              </a:extLst>
            </p:cNvPr>
            <p:cNvCxnSpPr>
              <a:cxnSpLocks/>
              <a:stCxn id="58" idx="3"/>
              <a:endCxn id="64" idx="1"/>
            </p:cNvCxnSpPr>
            <p:nvPr/>
          </p:nvCxnSpPr>
          <p:spPr bwMode="auto">
            <a:xfrm>
              <a:off x="5627356" y="2582911"/>
              <a:ext cx="5022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532B35A-71F7-4846-A9EF-B3082C63A8C9}"/>
                </a:ext>
              </a:extLst>
            </p:cNvPr>
            <p:cNvSpPr txBox="1"/>
            <p:nvPr/>
          </p:nvSpPr>
          <p:spPr>
            <a:xfrm>
              <a:off x="4777575" y="2124089"/>
              <a:ext cx="676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甲基NB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B57C530-5EF9-4724-ACBA-A2E50A34173A}"/>
                </a:ext>
              </a:extLst>
            </p:cNvPr>
            <p:cNvSpPr txBox="1"/>
            <p:nvPr/>
          </p:nvSpPr>
          <p:spPr>
            <a:xfrm>
              <a:off x="6291892" y="2124019"/>
              <a:ext cx="600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银纳米布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665485F-5BBC-474A-B02B-CF2591EA9AB1}"/>
                </a:ext>
              </a:extLst>
            </p:cNvPr>
            <p:cNvCxnSpPr/>
            <p:nvPr/>
          </p:nvCxnSpPr>
          <p:spPr bwMode="auto">
            <a:xfrm>
              <a:off x="5354673" y="6238296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22B1E52-59DC-4460-873D-2996368D4392}"/>
                </a:ext>
              </a:extLst>
            </p:cNvPr>
            <p:cNvSpPr txBox="1"/>
            <p:nvPr/>
          </p:nvSpPr>
          <p:spPr>
            <a:xfrm>
              <a:off x="5647538" y="6121088"/>
              <a:ext cx="9869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嵌入式SRB</a:t>
              </a:r>
              <a:endPara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69E3EFE-0EF0-43AC-B7B6-0101E3FCE3FA}"/>
                </a:ext>
              </a:extLst>
            </p:cNvPr>
            <p:cNvSpPr/>
            <p:nvPr/>
          </p:nvSpPr>
          <p:spPr bwMode="auto">
            <a:xfrm>
              <a:off x="6129579" y="2471533"/>
              <a:ext cx="959191" cy="22275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NR RRC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DE32919-0BAF-4900-AC1E-40D7FA4B32EF}"/>
                </a:ext>
              </a:extLst>
            </p:cNvPr>
            <p:cNvSpPr txBox="1"/>
            <p:nvPr/>
          </p:nvSpPr>
          <p:spPr>
            <a:xfrm>
              <a:off x="5059774" y="4301046"/>
              <a:ext cx="879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SRB1、SRB2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4D6591-0289-42FF-AFD6-9D4970BF8EC4}"/>
                </a:ext>
              </a:extLst>
            </p:cNvPr>
            <p:cNvSpPr/>
            <p:nvPr/>
          </p:nvSpPr>
          <p:spPr bwMode="auto">
            <a:xfrm>
              <a:off x="4432147" y="4619004"/>
              <a:ext cx="2830986" cy="14053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D9158FB-10AD-41F0-B92F-84397B0359AA}"/>
                </a:ext>
              </a:extLst>
            </p:cNvPr>
            <p:cNvSpPr txBox="1"/>
            <p:nvPr/>
          </p:nvSpPr>
          <p:spPr>
            <a:xfrm>
              <a:off x="5476907" y="4598732"/>
              <a:ext cx="7395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UE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CF180BA-9614-4797-AA29-CCB8F1347BA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15138" y="2699377"/>
              <a:ext cx="0" cy="295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C91885F-D34F-4195-AD5A-6BABCF76CE77}"/>
                </a:ext>
              </a:extLst>
            </p:cNvPr>
            <p:cNvSpPr/>
            <p:nvPr/>
          </p:nvSpPr>
          <p:spPr bwMode="auto">
            <a:xfrm>
              <a:off x="4595308" y="5261644"/>
              <a:ext cx="1228724" cy="2197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 PDCP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6B28429-A9A3-4CA7-A7B2-7634617D907D}"/>
                </a:ext>
              </a:extLst>
            </p:cNvPr>
            <p:cNvCxnSpPr/>
            <p:nvPr/>
          </p:nvCxnSpPr>
          <p:spPr bwMode="auto">
            <a:xfrm>
              <a:off x="4428760" y="6240685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9C6146A-C4A8-4FB7-89A4-8667D2864D77}"/>
                </a:ext>
              </a:extLst>
            </p:cNvPr>
            <p:cNvSpPr txBox="1"/>
            <p:nvPr/>
          </p:nvSpPr>
          <p:spPr>
            <a:xfrm>
              <a:off x="4739240" y="6126785"/>
              <a:ext cx="6702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MCG SRB</a:t>
              </a:r>
              <a:endPara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9CAAC2D-1FEA-43B2-9596-CFF8EDD485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19353" y="2701663"/>
              <a:ext cx="0" cy="2952000"/>
            </a:xfrm>
            <a:prstGeom prst="line">
              <a:avLst/>
            </a:prstGeom>
            <a:ln w="12700">
              <a:solidFill>
                <a:srgbClr val="0070C0"/>
              </a:solidFill>
              <a:headEnd type="arrow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D18A0B9-C511-4296-AC56-2630F679A813}"/>
                </a:ext>
              </a:extLst>
            </p:cNvPr>
            <p:cNvSpPr/>
            <p:nvPr/>
          </p:nvSpPr>
          <p:spPr bwMode="auto">
            <a:xfrm>
              <a:off x="6129579" y="2860762"/>
              <a:ext cx="959191" cy="2203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NRPDCP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37821D0-FF60-4BE5-A520-72EDCB70462E}"/>
                </a:ext>
              </a:extLst>
            </p:cNvPr>
            <p:cNvSpPr/>
            <p:nvPr/>
          </p:nvSpPr>
          <p:spPr bwMode="auto">
            <a:xfrm>
              <a:off x="6129579" y="3376408"/>
              <a:ext cx="959191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NR RLC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62376FE-D914-485A-8201-BDA743C16B1F}"/>
                </a:ext>
              </a:extLst>
            </p:cNvPr>
            <p:cNvSpPr/>
            <p:nvPr/>
          </p:nvSpPr>
          <p:spPr bwMode="auto">
            <a:xfrm>
              <a:off x="6129579" y="3650116"/>
              <a:ext cx="959191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NR MAC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1F82710-AB34-4109-AD0D-458AB6237893}"/>
                </a:ext>
              </a:extLst>
            </p:cNvPr>
            <p:cNvSpPr/>
            <p:nvPr/>
          </p:nvSpPr>
          <p:spPr bwMode="auto">
            <a:xfrm>
              <a:off x="6129579" y="3907841"/>
              <a:ext cx="959191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NR物理层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A915B32-D643-4310-A2B6-3F38CDBDC9E5}"/>
                </a:ext>
              </a:extLst>
            </p:cNvPr>
            <p:cNvSpPr txBox="1"/>
            <p:nvPr/>
          </p:nvSpPr>
          <p:spPr>
            <a:xfrm>
              <a:off x="6565841" y="4294642"/>
              <a:ext cx="5002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SRB3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7D45A38-52E6-45C8-9748-325F6C278142}"/>
                </a:ext>
              </a:extLst>
            </p:cNvPr>
            <p:cNvSpPr/>
            <p:nvPr/>
          </p:nvSpPr>
          <p:spPr bwMode="auto">
            <a:xfrm>
              <a:off x="4595308" y="4884702"/>
              <a:ext cx="1228724" cy="2157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 PHY/MAC/RLC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D817E7-6BAE-455D-98F1-0903A60B704A}"/>
                </a:ext>
              </a:extLst>
            </p:cNvPr>
            <p:cNvCxnSpPr/>
            <p:nvPr/>
          </p:nvCxnSpPr>
          <p:spPr bwMode="auto">
            <a:xfrm>
              <a:off x="6596472" y="6238296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6DEEFFB-3D9A-447B-9948-FFE28F3CE3C1}"/>
                </a:ext>
              </a:extLst>
            </p:cNvPr>
            <p:cNvSpPr txBox="1"/>
            <p:nvPr/>
          </p:nvSpPr>
          <p:spPr>
            <a:xfrm>
              <a:off x="6852351" y="6121088"/>
              <a:ext cx="494298" cy="230832"/>
            </a:xfrm>
            <a:prstGeom prst="rect">
              <a:avLst/>
            </a:prstGeom>
            <a:noFill/>
          </p:spPr>
          <p:txBody>
            <a:bodyPr wrap="square" r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SRB3</a:t>
              </a:r>
              <a:endPara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181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8C571A1-D89F-454A-8AEC-3A113B5BBFC6}"/>
                </a:ext>
              </a:extLst>
            </p:cNvPr>
            <p:cNvSpPr/>
            <p:nvPr/>
          </p:nvSpPr>
          <p:spPr bwMode="auto">
            <a:xfrm>
              <a:off x="4586734" y="3376408"/>
              <a:ext cx="1040622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057736C-16CC-42CA-8920-3A921E9DC1A1}"/>
                </a:ext>
              </a:extLst>
            </p:cNvPr>
            <p:cNvSpPr/>
            <p:nvPr/>
          </p:nvSpPr>
          <p:spPr bwMode="auto">
            <a:xfrm>
              <a:off x="4586734" y="3650116"/>
              <a:ext cx="1040622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 MAC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07F9D3F-8B03-4C72-9F0C-C3DECC9F1B5F}"/>
                </a:ext>
              </a:extLst>
            </p:cNvPr>
            <p:cNvSpPr/>
            <p:nvPr/>
          </p:nvSpPr>
          <p:spPr bwMode="auto">
            <a:xfrm>
              <a:off x="4586734" y="3907841"/>
              <a:ext cx="1040622" cy="20603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 物理层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71BEF8F-DA0B-4C88-AF31-FC8E14D454B9}"/>
                </a:ext>
              </a:extLst>
            </p:cNvPr>
            <p:cNvSpPr/>
            <p:nvPr/>
          </p:nvSpPr>
          <p:spPr bwMode="auto">
            <a:xfrm>
              <a:off x="4586733" y="2860762"/>
              <a:ext cx="1040623" cy="2203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 PDCP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DCCF696-5A03-49ED-8D87-0F031F1E79F7}"/>
                </a:ext>
              </a:extLst>
            </p:cNvPr>
            <p:cNvSpPr/>
            <p:nvPr/>
          </p:nvSpPr>
          <p:spPr bwMode="auto">
            <a:xfrm>
              <a:off x="5925346" y="4884702"/>
              <a:ext cx="1228724" cy="2157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NR PHY/MAC/RLC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D131120-C16F-42A6-A7EE-96D7070CA409}"/>
                </a:ext>
              </a:extLst>
            </p:cNvPr>
            <p:cNvSpPr/>
            <p:nvPr/>
          </p:nvSpPr>
          <p:spPr bwMode="auto">
            <a:xfrm>
              <a:off x="5925346" y="5261644"/>
              <a:ext cx="1228724" cy="21978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NRPDCP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540CAED-7F5A-4892-A046-1B75232745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97739" y="5777071"/>
              <a:ext cx="18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B1DD6CF-6080-41D4-8C3B-85C6A86F8C48}"/>
                </a:ext>
              </a:extLst>
            </p:cNvPr>
            <p:cNvSpPr/>
            <p:nvPr/>
          </p:nvSpPr>
          <p:spPr bwMode="auto">
            <a:xfrm>
              <a:off x="4595308" y="5662408"/>
              <a:ext cx="1228724" cy="2332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LTE无线资源控制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FD16EE2-A350-4764-80B6-219C104C7566}"/>
                </a:ext>
              </a:extLst>
            </p:cNvPr>
            <p:cNvSpPr/>
            <p:nvPr/>
          </p:nvSpPr>
          <p:spPr bwMode="auto">
            <a:xfrm>
              <a:off x="5927907" y="5662408"/>
              <a:ext cx="1228724" cy="2332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24242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NR RRC</a:t>
              </a: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07FB775A-C2E0-40FF-8631-0344361CC10B}"/>
              </a:ext>
            </a:extLst>
          </p:cNvPr>
          <p:cNvSpPr/>
          <p:nvPr/>
        </p:nvSpPr>
        <p:spPr>
          <a:xfrm>
            <a:off x="10241605" y="2106607"/>
            <a:ext cx="723217" cy="4149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97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15" y="65056"/>
            <a:ext cx="11712576" cy="1081088"/>
          </a:xfrm>
        </p:spPr>
        <p:txBody>
          <a:bodyPr/>
          <a:lstStyle/>
          <a:p>
            <a:pPr rtl="0" algn="l"/>
            <a:br>
              <a:rPr lang="en-US" dirty="0">
                <a:latin typeface="Ericsson Hilda" panose="00000500000000000000" pitchFamily="2" charset="0"/>
              </a:rPr>
            </a:br>
            <a:r>
              <a:rPr lang="en-US" dirty="0">
                <a:latin typeface="Ericsson Hilda" panose="00000500000000000000" pitchFamily="2" charset="0"/>
              </a:rPr>
              <a:t>SRB3建立-辅助节点添加</a:t>
            </a:r>
            <a:endParaRPr lang="en-US" dirty="0">
              <a:solidFill>
                <a:srgbClr val="00B0F0"/>
              </a:solidFill>
              <a:latin typeface="Ericsson Hilda" panose="000005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4CD1CA-CE00-464F-BBA8-90E803488B3A}"/>
              </a:ext>
            </a:extLst>
          </p:cNvPr>
          <p:cNvCxnSpPr>
            <a:cxnSpLocks/>
          </p:cNvCxnSpPr>
          <p:nvPr/>
        </p:nvCxnSpPr>
        <p:spPr bwMode="auto">
          <a:xfrm>
            <a:off x="940196" y="1885629"/>
            <a:ext cx="0" cy="46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9685F9-2794-4F9B-9DDB-872D50912005}"/>
              </a:ext>
            </a:extLst>
          </p:cNvPr>
          <p:cNvCxnSpPr>
            <a:cxnSpLocks/>
          </p:cNvCxnSpPr>
          <p:nvPr/>
        </p:nvCxnSpPr>
        <p:spPr bwMode="auto">
          <a:xfrm>
            <a:off x="952820" y="2049533"/>
            <a:ext cx="19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98C6D74-5D92-4C17-9849-7C28C883B48A}"/>
              </a:ext>
            </a:extLst>
          </p:cNvPr>
          <p:cNvSpPr txBox="1"/>
          <p:nvPr/>
        </p:nvSpPr>
        <p:spPr>
          <a:xfrm>
            <a:off x="3211343" y="2014267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LTE 中的 UL/DL 用户数据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0E8477-545D-4CDB-A85D-BD5FD09180DC}"/>
              </a:ext>
            </a:extLst>
          </p:cNvPr>
          <p:cNvCxnSpPr/>
          <p:nvPr/>
        </p:nvCxnSpPr>
        <p:spPr bwMode="auto">
          <a:xfrm>
            <a:off x="942103" y="2488566"/>
            <a:ext cx="19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316E8B3-C968-4389-B7F8-DABDE886F06E}"/>
              </a:ext>
            </a:extLst>
          </p:cNvPr>
          <p:cNvSpPr txBox="1"/>
          <p:nvPr/>
        </p:nvSpPr>
        <p:spPr>
          <a:xfrm>
            <a:off x="931812" y="2270918"/>
            <a:ext cx="2424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RRC：B1测量报告（可选）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EDCC68-4DB3-4A1A-AF7E-7AB4EBFC9735}"/>
              </a:ext>
            </a:extLst>
          </p:cNvPr>
          <p:cNvCxnSpPr/>
          <p:nvPr/>
        </p:nvCxnSpPr>
        <p:spPr bwMode="auto">
          <a:xfrm>
            <a:off x="2917258" y="3057170"/>
            <a:ext cx="205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7440B25-39D0-4DDA-B27B-2008E24D7789}"/>
              </a:ext>
            </a:extLst>
          </p:cNvPr>
          <p:cNvSpPr txBox="1"/>
          <p:nvPr/>
        </p:nvSpPr>
        <p:spPr>
          <a:xfrm>
            <a:off x="2917289" y="2815980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X2：SgNB添加请求（RRC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: CG-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配置信息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）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9792E1-4850-4E0E-BF42-029B7D66AA2E}"/>
              </a:ext>
            </a:extLst>
          </p:cNvPr>
          <p:cNvCxnSpPr/>
          <p:nvPr/>
        </p:nvCxnSpPr>
        <p:spPr bwMode="auto">
          <a:xfrm flipH="1">
            <a:off x="2921823" y="3761824"/>
            <a:ext cx="205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69A2A3B-D466-46BD-B80C-0D1EB11EFCD4}"/>
              </a:ext>
            </a:extLst>
          </p:cNvPr>
          <p:cNvSpPr txBox="1"/>
          <p:nvPr/>
        </p:nvSpPr>
        <p:spPr>
          <a:xfrm>
            <a:off x="2933435" y="3519055"/>
            <a:ext cx="34868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X2：SgNB 添加请求确认（RRC：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CG配置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）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B9BD21-C8AD-4FDE-A8AD-4A4F56005587}"/>
              </a:ext>
            </a:extLst>
          </p:cNvPr>
          <p:cNvCxnSpPr/>
          <p:nvPr/>
        </p:nvCxnSpPr>
        <p:spPr bwMode="auto">
          <a:xfrm flipH="1">
            <a:off x="934146" y="4571011"/>
            <a:ext cx="19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EC36821-FDE6-4A65-9039-922FC5B29465}"/>
              </a:ext>
            </a:extLst>
          </p:cNvPr>
          <p:cNvSpPr txBox="1"/>
          <p:nvPr/>
        </p:nvSpPr>
        <p:spPr>
          <a:xfrm>
            <a:off x="2922560" y="4080448"/>
            <a:ext cx="2569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X2：SN状态传输（用于RLC AM承载）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1E9AD8-A3EC-45AC-9E5F-53567C371A36}"/>
              </a:ext>
            </a:extLst>
          </p:cNvPr>
          <p:cNvSpPr txBox="1"/>
          <p:nvPr/>
        </p:nvSpPr>
        <p:spPr>
          <a:xfrm>
            <a:off x="931956" y="4329528"/>
            <a:ext cx="6575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RRC连接重配置（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包括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SRB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-nr-RadioBearerConfig2-r15 中 IE SRB-ToAddModList 上的 -Identity==3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）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2C21786-2571-4EEF-B8E5-E46AE1D10173}"/>
              </a:ext>
            </a:extLst>
          </p:cNvPr>
          <p:cNvCxnSpPr/>
          <p:nvPr/>
        </p:nvCxnSpPr>
        <p:spPr bwMode="auto">
          <a:xfrm>
            <a:off x="943393" y="5437497"/>
            <a:ext cx="19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39F2FB7-8424-4FB3-B5A7-14784D06CF47}"/>
              </a:ext>
            </a:extLst>
          </p:cNvPr>
          <p:cNvCxnSpPr/>
          <p:nvPr/>
        </p:nvCxnSpPr>
        <p:spPr bwMode="auto">
          <a:xfrm>
            <a:off x="945441" y="5924655"/>
            <a:ext cx="403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A6CFF68-F85D-481A-8707-C632368193F5}"/>
              </a:ext>
            </a:extLst>
          </p:cNvPr>
          <p:cNvSpPr txBox="1"/>
          <p:nvPr/>
        </p:nvSpPr>
        <p:spPr>
          <a:xfrm>
            <a:off x="921602" y="5181581"/>
            <a:ext cx="42594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RRCConnectionReconfigurationComplete（IE scg-ConfigResponseNR-r15）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93C3D0-01EC-4BA1-B974-2E4FD0FFF602}"/>
              </a:ext>
            </a:extLst>
          </p:cNvPr>
          <p:cNvSpPr txBox="1"/>
          <p:nvPr/>
        </p:nvSpPr>
        <p:spPr>
          <a:xfrm>
            <a:off x="2935789" y="5423987"/>
            <a:ext cx="42594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X2：SgNB 重新配置完成（RRC：RRCReconfigurationComplete）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CEF9CF6-AAD2-4F6D-9BAE-48C79CEC40EF}"/>
              </a:ext>
            </a:extLst>
          </p:cNvPr>
          <p:cNvCxnSpPr>
            <a:cxnSpLocks/>
          </p:cNvCxnSpPr>
          <p:nvPr/>
        </p:nvCxnSpPr>
        <p:spPr bwMode="auto">
          <a:xfrm>
            <a:off x="2926784" y="2041689"/>
            <a:ext cx="331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CF41563-3F0F-4D45-8E82-EF9876BAE0F8}"/>
              </a:ext>
            </a:extLst>
          </p:cNvPr>
          <p:cNvSpPr txBox="1"/>
          <p:nvPr/>
        </p:nvSpPr>
        <p:spPr>
          <a:xfrm>
            <a:off x="1378533" y="5702711"/>
            <a:ext cx="1257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NR 随机接入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1C961D8-890F-43AA-975F-A9D806F1636F}"/>
              </a:ext>
            </a:extLst>
          </p:cNvPr>
          <p:cNvCxnSpPr/>
          <p:nvPr/>
        </p:nvCxnSpPr>
        <p:spPr bwMode="auto">
          <a:xfrm flipH="1">
            <a:off x="2928579" y="3881642"/>
            <a:ext cx="331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A38AA2D-66CE-4B8B-9B61-FCD9F726B057}"/>
              </a:ext>
            </a:extLst>
          </p:cNvPr>
          <p:cNvSpPr txBox="1"/>
          <p:nvPr/>
        </p:nvSpPr>
        <p:spPr>
          <a:xfrm>
            <a:off x="3349808" y="3839255"/>
            <a:ext cx="1284326" cy="246221"/>
          </a:xfrm>
          <a:prstGeom prst="rect">
            <a:avLst/>
          </a:prstGeom>
          <a:noFill/>
          <a:ln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DL数据转发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1FF46AA-F122-4D6D-B9F4-152948DC9156}"/>
              </a:ext>
            </a:extLst>
          </p:cNvPr>
          <p:cNvCxnSpPr>
            <a:cxnSpLocks/>
          </p:cNvCxnSpPr>
          <p:nvPr/>
        </p:nvCxnSpPr>
        <p:spPr bwMode="auto">
          <a:xfrm>
            <a:off x="2944903" y="2250982"/>
            <a:ext cx="3276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arrow" w="med" len="med"/>
            <a:tailEnd type="none" w="med" len="med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8351618-DCCF-4EBE-8D32-78874C1F7311}"/>
              </a:ext>
            </a:extLst>
          </p:cNvPr>
          <p:cNvCxnSpPr>
            <a:cxnSpLocks/>
          </p:cNvCxnSpPr>
          <p:nvPr/>
        </p:nvCxnSpPr>
        <p:spPr bwMode="auto">
          <a:xfrm>
            <a:off x="944122" y="2246534"/>
            <a:ext cx="19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arrow" w="med" len="med"/>
            <a:tailEnd type="non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C03341B-6E1B-4EFB-9124-519485576045}"/>
              </a:ext>
            </a:extLst>
          </p:cNvPr>
          <p:cNvSpPr/>
          <p:nvPr/>
        </p:nvSpPr>
        <p:spPr bwMode="auto">
          <a:xfrm>
            <a:off x="597220" y="1618590"/>
            <a:ext cx="691987" cy="269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UE</a:t>
            </a:r>
            <a:endParaRPr kumimoji="0" lang="ko-KR" altLang="en-US" sz="1300" b="1" i="0" u="none" strike="noStrike" kern="1200" cap="none" spc="0" normalizeH="0" baseline="0" noProof="0" dirty="0" err="1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5C2E79D-3A16-4ACC-96E2-66473B12DB29}"/>
              </a:ext>
            </a:extLst>
          </p:cNvPr>
          <p:cNvCxnSpPr>
            <a:cxnSpLocks/>
          </p:cNvCxnSpPr>
          <p:nvPr/>
        </p:nvCxnSpPr>
        <p:spPr bwMode="auto">
          <a:xfrm>
            <a:off x="2917289" y="1885629"/>
            <a:ext cx="0" cy="46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4FB0192A-FFCB-4E85-BAC9-90F44FA495F4}"/>
              </a:ext>
            </a:extLst>
          </p:cNvPr>
          <p:cNvSpPr/>
          <p:nvPr/>
        </p:nvSpPr>
        <p:spPr bwMode="auto">
          <a:xfrm>
            <a:off x="2574313" y="1618590"/>
            <a:ext cx="691987" cy="269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甲基NB</a:t>
            </a:r>
            <a:endParaRPr kumimoji="0" lang="ko-KR" altLang="en-US" sz="1300" b="1" i="0" u="none" strike="noStrike" kern="1200" cap="none" spc="0" normalizeH="0" baseline="0" noProof="0" dirty="0" err="1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F48AC56-E548-43BB-AB09-E2D444D81ABC}"/>
              </a:ext>
            </a:extLst>
          </p:cNvPr>
          <p:cNvCxnSpPr>
            <a:cxnSpLocks/>
          </p:cNvCxnSpPr>
          <p:nvPr/>
        </p:nvCxnSpPr>
        <p:spPr bwMode="auto">
          <a:xfrm>
            <a:off x="4982215" y="1885629"/>
            <a:ext cx="0" cy="46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EFCCFF4E-A354-479F-A21B-15F6F052494D}"/>
              </a:ext>
            </a:extLst>
          </p:cNvPr>
          <p:cNvSpPr/>
          <p:nvPr/>
        </p:nvSpPr>
        <p:spPr bwMode="auto">
          <a:xfrm>
            <a:off x="4639239" y="1618590"/>
            <a:ext cx="691987" cy="269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银纳米布</a:t>
            </a:r>
            <a:endParaRPr kumimoji="0" lang="ko-KR" altLang="en-US" sz="1300" b="1" i="0" u="none" strike="noStrike" kern="1200" cap="none" spc="0" normalizeH="0" baseline="0" noProof="0" dirty="0" err="1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64A6022-CB64-42DA-92BA-C10537F959D1}"/>
              </a:ext>
            </a:extLst>
          </p:cNvPr>
          <p:cNvCxnSpPr>
            <a:cxnSpLocks/>
          </p:cNvCxnSpPr>
          <p:nvPr/>
        </p:nvCxnSpPr>
        <p:spPr bwMode="auto">
          <a:xfrm>
            <a:off x="6242212" y="1885629"/>
            <a:ext cx="0" cy="46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F4A335B-D1BD-42B0-8659-7913910AD825}"/>
              </a:ext>
            </a:extLst>
          </p:cNvPr>
          <p:cNvSpPr/>
          <p:nvPr/>
        </p:nvSpPr>
        <p:spPr bwMode="auto">
          <a:xfrm>
            <a:off x="5899236" y="1618590"/>
            <a:ext cx="691987" cy="269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SGGW</a:t>
            </a:r>
            <a:endParaRPr kumimoji="0" lang="ko-KR" altLang="en-US" sz="1300" b="1" i="0" u="none" strike="noStrike" kern="1200" cap="none" spc="0" normalizeH="0" baseline="0" noProof="0" dirty="0" err="1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4A29FC7-B5AC-408B-A1EF-54AE46EEE189}"/>
              </a:ext>
            </a:extLst>
          </p:cNvPr>
          <p:cNvCxnSpPr>
            <a:cxnSpLocks/>
          </p:cNvCxnSpPr>
          <p:nvPr/>
        </p:nvCxnSpPr>
        <p:spPr bwMode="auto">
          <a:xfrm>
            <a:off x="7122164" y="1885629"/>
            <a:ext cx="0" cy="46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47457015-BDF8-4B55-8D16-F353771FF461}"/>
              </a:ext>
            </a:extLst>
          </p:cNvPr>
          <p:cNvSpPr/>
          <p:nvPr/>
        </p:nvSpPr>
        <p:spPr bwMode="auto">
          <a:xfrm>
            <a:off x="6779188" y="1618590"/>
            <a:ext cx="691987" cy="269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微机电系统</a:t>
            </a:r>
            <a:endParaRPr kumimoji="0" lang="ko-KR" altLang="en-US" sz="1300" b="1" i="0" u="none" strike="noStrike" kern="1200" cap="none" spc="0" normalizeH="0" baseline="0" noProof="0" dirty="0" err="1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CF55D1-E71E-4644-8665-4BFCBE24C689}"/>
              </a:ext>
            </a:extLst>
          </p:cNvPr>
          <p:cNvSpPr txBox="1"/>
          <p:nvPr/>
        </p:nvSpPr>
        <p:spPr>
          <a:xfrm>
            <a:off x="2055567" y="2559398"/>
            <a:ext cx="170787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eNB决定设立EN-DC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0E77BA-C248-4CA8-BF6B-4C11A4F9D7BC}"/>
              </a:ext>
            </a:extLst>
          </p:cNvPr>
          <p:cNvSpPr txBox="1"/>
          <p:nvPr/>
        </p:nvSpPr>
        <p:spPr>
          <a:xfrm>
            <a:off x="3847522" y="3122185"/>
            <a:ext cx="22831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分配NR PDCP和SCG资源。（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SgNB也决定设立SRB3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）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E11A0-D63F-4C0C-8980-6976ACFB7C19}"/>
              </a:ext>
            </a:extLst>
          </p:cNvPr>
          <p:cNvSpPr txBox="1"/>
          <p:nvPr/>
        </p:nvSpPr>
        <p:spPr bwMode="auto">
          <a:xfrm>
            <a:off x="8075239" y="1563918"/>
            <a:ext cx="3855119" cy="46612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marR="0" lvl="0" indent="-344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00FFFF"/>
                </a:highlight>
                <a:uLnTx/>
                <a:uFillTx/>
                <a:latin typeface="Ericsson Hilda"/>
                <a:ea typeface="+mn-ea"/>
                <a:cs typeface="+mn-cs"/>
              </a:rPr>
              <a:t>MeNB始终向SN提供所有需要的安全信息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（即使没有设置 SN 终止承载）以允许基于 SN 决策设置 SRB3。</a:t>
            </a:r>
          </a:p>
          <a:p>
            <a:pPr marL="344488" marR="0" lvl="0" indent="-344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4488" marR="0" lvl="0" indent="-344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00"/>
                </a:highlight>
                <a:uLnTx/>
                <a:uFillTx/>
                <a:latin typeface="Ericsson Hilda"/>
                <a:ea typeface="+mn-ea"/>
                <a:cs typeface="+mn-cs"/>
              </a:rPr>
              <a:t>仅当初始 EN-DC 设置以设置 SRB 资源时，才可能决定 SRB3 设置，如下所示</a:t>
            </a:r>
            <a:r>
              <a:rPr lang="en-US" altLang="ko-KR" sz="1600" dirty="0">
                <a:solidFill>
                  <a:srgbClr val="181818"/>
                </a:solidFill>
                <a:highlight>
                  <a:srgbClr val="FFFF00"/>
                </a:highlight>
                <a:latin typeface="Ericsson Hilda"/>
              </a:rPr>
              <a:t>LTE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00"/>
                </a:highlight>
                <a:uLnTx/>
                <a:uFillTx/>
                <a:latin typeface="Ericsson Hilda"/>
                <a:ea typeface="+mn-ea"/>
                <a:cs typeface="+mn-cs"/>
              </a:rPr>
              <a:t>遗产。</a:t>
            </a:r>
            <a:endParaRPr kumimoji="0" lang="ko-KR" alt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181818"/>
              </a:solidFill>
              <a:effectLst/>
              <a:highlight>
                <a:srgbClr val="FFFF00"/>
              </a:highlight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6DC9890-0A26-4A26-B555-99E2E939B59A}"/>
              </a:ext>
            </a:extLst>
          </p:cNvPr>
          <p:cNvCxnSpPr>
            <a:cxnSpLocks/>
          </p:cNvCxnSpPr>
          <p:nvPr/>
        </p:nvCxnSpPr>
        <p:spPr bwMode="auto">
          <a:xfrm>
            <a:off x="2933891" y="4047636"/>
            <a:ext cx="205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2352F90-C955-436E-9C54-1F67FCB0DD69}"/>
              </a:ext>
            </a:extLst>
          </p:cNvPr>
          <p:cNvCxnSpPr/>
          <p:nvPr/>
        </p:nvCxnSpPr>
        <p:spPr bwMode="auto">
          <a:xfrm>
            <a:off x="2917258" y="5658817"/>
            <a:ext cx="205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2F17020-BB54-4987-965A-79737A5C5AF3}"/>
              </a:ext>
            </a:extLst>
          </p:cNvPr>
          <p:cNvCxnSpPr/>
          <p:nvPr/>
        </p:nvCxnSpPr>
        <p:spPr bwMode="auto">
          <a:xfrm>
            <a:off x="2917258" y="4313519"/>
            <a:ext cx="205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A82994D-F1B8-4610-9F54-8CD8A46C727F}"/>
              </a:ext>
            </a:extLst>
          </p:cNvPr>
          <p:cNvSpPr txBox="1"/>
          <p:nvPr/>
        </p:nvSpPr>
        <p:spPr>
          <a:xfrm>
            <a:off x="2775256" y="6042808"/>
            <a:ext cx="452403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路径更新过程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1F0E62-71E9-401E-904A-6CA0ED0FC331}"/>
              </a:ext>
            </a:extLst>
          </p:cNvPr>
          <p:cNvSpPr txBox="1"/>
          <p:nvPr/>
        </p:nvSpPr>
        <p:spPr>
          <a:xfrm>
            <a:off x="398295" y="4667622"/>
            <a:ext cx="1090011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分配的SRB3</a:t>
            </a:r>
          </a:p>
        </p:txBody>
      </p:sp>
    </p:spTree>
    <p:extLst>
      <p:ext uri="{BB962C8B-B14F-4D97-AF65-F5344CB8AC3E}">
        <p14:creationId xmlns:p14="http://schemas.microsoft.com/office/powerpoint/2010/main" val="418249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CB3DD-025F-44AA-A363-6FB7A02F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内容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FA1A5-3C6C-4FEB-BFE6-2F24642AF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rtl="0" algn="l">
              <a:buFont typeface="Wingdings" panose="05000000000000000000" pitchFamily="2" charset="2"/>
              <a:buChar char="Ø"/>
            </a:pPr>
            <a:r>
              <a:rPr lang="en-US" dirty="0">
                <a:latin typeface="Ericsson Hilda" panose="00000500000000000000" pitchFamily="2" charset="0"/>
              </a:rPr>
              <a:t>5G系统概要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r>
              <a:rPr lang="en-US" sz="1400" dirty="0">
                <a:latin typeface="Ericsson Hilda" panose="00000500000000000000" pitchFamily="2" charset="0"/>
              </a:rPr>
              <a:t>部署场景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r>
              <a:rPr lang="en-US" sz="1400" dirty="0">
                <a:solidFill>
                  <a:srgbClr val="181818"/>
                </a:solidFill>
                <a:latin typeface="Ericsson Hilda" panose="00000500000000000000" pitchFamily="2" charset="0"/>
              </a:rPr>
              <a:t>NR 操作频段和</a:t>
            </a:r>
            <a:r>
              <a:rPr lang="en-US" sz="1400" dirty="0" err="1">
                <a:solidFill>
                  <a:srgbClr val="181818"/>
                </a:solidFill>
                <a:latin typeface="Ericsson Hilda" panose="00000500000000000000" pitchFamily="2" charset="0"/>
              </a:rPr>
              <a:t>弗拉姆</a:t>
            </a:r>
            <a:r>
              <a:rPr lang="en-US" sz="1400" dirty="0">
                <a:solidFill>
                  <a:srgbClr val="181818"/>
                </a:solidFill>
                <a:latin typeface="Ericsson Hilda" panose="00000500000000000000" pitchFamily="2" charset="0"/>
              </a:rPr>
              <a:t>结构体</a:t>
            </a:r>
            <a:r>
              <a:rPr lang="en-US" altLang="zh-CN" sz="1400" dirty="0">
                <a:solidFill>
                  <a:srgbClr val="181818"/>
                </a:solidFill>
                <a:latin typeface="Ericsson Hilda" panose="00000500000000000000" pitchFamily="2" charset="0"/>
              </a:rPr>
              <a:t>乌尔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endParaRPr lang="en-US" sz="1400" dirty="0">
              <a:solidFill>
                <a:srgbClr val="181818"/>
              </a:solidFill>
              <a:latin typeface="Ericsson Hilda" panose="00000500000000000000" pitchFamily="2" charset="0"/>
            </a:endParaRPr>
          </a:p>
          <a:p>
            <a:pPr rtl="0" algn="l">
              <a:buFont typeface="Wingdings" panose="05000000000000000000" pitchFamily="2" charset="2"/>
              <a:buChar char="Ø"/>
            </a:pPr>
            <a:r>
              <a:rPr lang="en-US" dirty="0">
                <a:latin typeface="Ericsson Hilda" panose="00000500000000000000" pitchFamily="2" charset="0"/>
              </a:rPr>
              <a:t>美国国家安全局概述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r>
              <a:rPr lang="en-US" sz="1400" dirty="0">
                <a:latin typeface="Ericsson Hilda" panose="00000500000000000000" pitchFamily="2" charset="0"/>
              </a:rPr>
              <a:t>NSA承载类型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r>
              <a:rPr lang="en-US" sz="1400" dirty="0">
                <a:latin typeface="Ericsson Hilda" panose="00000500000000000000" pitchFamily="2" charset="0"/>
              </a:rPr>
              <a:t>拆分 SRB 和拆分 DRB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r>
              <a:rPr lang="en-US" sz="1400" dirty="0">
                <a:latin typeface="Ericsson Hilda" panose="00000500000000000000" pitchFamily="2" charset="0"/>
              </a:rPr>
              <a:t>数据流量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r>
              <a:rPr lang="en-US" sz="1400" dirty="0">
                <a:latin typeface="Ericsson Hilda" panose="00000500000000000000" pitchFamily="2" charset="0"/>
              </a:rPr>
              <a:t>EN-DC SCG 故障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r>
              <a:rPr lang="en-US" sz="1400" dirty="0">
                <a:latin typeface="Ericsson Hilda" panose="00000500000000000000" pitchFamily="2" charset="0"/>
              </a:rPr>
              <a:t>EN-DC 安全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endParaRPr lang="en-US" sz="1400" dirty="0">
              <a:latin typeface="Ericsson Hilda" panose="00000500000000000000" pitchFamily="2" charset="0"/>
            </a:endParaRPr>
          </a:p>
          <a:p>
            <a:pPr rtl="0" algn="l">
              <a:buFont typeface="Wingdings" panose="05000000000000000000" pitchFamily="2" charset="2"/>
              <a:buChar char="Ø"/>
            </a:pPr>
            <a:r>
              <a:rPr lang="en-US" dirty="0">
                <a:latin typeface="Ericsson Hilda" panose="00000500000000000000" pitchFamily="2" charset="0"/>
              </a:rPr>
              <a:t>SA概述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r>
              <a:rPr lang="en-US" sz="1400" dirty="0">
                <a:latin typeface="Ericsson Hilda" panose="00000500000000000000" pitchFamily="2" charset="0"/>
              </a:rPr>
              <a:t>5G SA系统信息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r>
              <a:rPr lang="en-US" sz="1400" dirty="0">
                <a:latin typeface="Ericsson Hilda" panose="00000500000000000000" pitchFamily="2" charset="0"/>
              </a:rPr>
              <a:t>RRC状态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r>
              <a:rPr lang="en-US" sz="1400" dirty="0">
                <a:latin typeface="Ericsson Hilda" panose="00000500000000000000" pitchFamily="2" charset="0"/>
              </a:rPr>
              <a:t>随机访问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r>
              <a:rPr lang="en-US" sz="1400" dirty="0">
                <a:latin typeface="Ericsson Hilda" panose="00000500000000000000" pitchFamily="2" charset="0"/>
              </a:rPr>
              <a:t>磷</a:t>
            </a:r>
            <a:r>
              <a:rPr lang="en-US" altLang="zh-CN" sz="1400" dirty="0">
                <a:latin typeface="Ericsson Hilda" panose="00000500000000000000" pitchFamily="2" charset="0"/>
              </a:rPr>
              <a:t>老化</a:t>
            </a:r>
            <a:endParaRPr lang="en-US" sz="1400" dirty="0">
              <a:latin typeface="Ericsson Hilda" panose="00000500000000000000" pitchFamily="2" charset="0"/>
            </a:endParaRP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r>
              <a:rPr lang="en-US" sz="1400" dirty="0">
                <a:latin typeface="Ericsson Hilda" panose="00000500000000000000" pitchFamily="2" charset="0"/>
              </a:rPr>
              <a:t>5G服务质量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r>
              <a:rPr lang="en-US" sz="1400" dirty="0">
                <a:latin typeface="Ericsson Hilda" panose="00000500000000000000" pitchFamily="2" charset="0"/>
              </a:rPr>
              <a:t>5GC与EPC互通</a:t>
            </a:r>
          </a:p>
          <a:p>
            <a:pPr lvl="1" rtl="0" algn="l">
              <a:lnSpc>
                <a:spcPct val="70000"/>
              </a:lnSpc>
              <a:buClr>
                <a:srgbClr val="181818"/>
              </a:buClr>
            </a:pPr>
            <a:r>
              <a:rPr lang="en-US" sz="1400" dirty="0">
                <a:latin typeface="Ericsson Hilda" panose="00000500000000000000" pitchFamily="2" charset="0"/>
              </a:rPr>
              <a:t>嗓音</a:t>
            </a:r>
          </a:p>
          <a:p>
            <a:pPr rtl="0" algn="l">
              <a:buFont typeface="Wingdings" panose="05000000000000000000" pitchFamily="2" charset="2"/>
              <a:buChar char="Ø"/>
            </a:pPr>
            <a:endParaRPr lang="en-US" dirty="0">
              <a:latin typeface="Ericsson Hilda" panose="00000500000000000000" pitchFamily="2" charset="0"/>
            </a:endParaRPr>
          </a:p>
          <a:p>
            <a:pPr rtl="0" algn="l">
              <a:buFont typeface="Wingdings" panose="05000000000000000000" pitchFamily="2" charset="2"/>
              <a:buChar char="Ø"/>
            </a:pPr>
            <a:endParaRPr lang="en-US" dirty="0">
              <a:latin typeface="Ericsson Hilda" panose="00000500000000000000" pitchFamily="2" charset="0"/>
            </a:endParaRPr>
          </a:p>
          <a:p>
            <a:pPr rtl="0" algn="l">
              <a:buFont typeface="Wingdings" panose="05000000000000000000" pitchFamily="2" charset="2"/>
              <a:buChar char="Ø"/>
            </a:pPr>
            <a:endParaRPr lang="en-US" dirty="0">
              <a:latin typeface="Ericsson Hild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03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53" y="51565"/>
            <a:ext cx="12355028" cy="1081088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SRB3建立-二级节点变更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9A84CF-6CA6-46C4-83E5-C6F855181DA3}"/>
              </a:ext>
            </a:extLst>
          </p:cNvPr>
          <p:cNvGrpSpPr/>
          <p:nvPr/>
        </p:nvGrpSpPr>
        <p:grpSpPr>
          <a:xfrm>
            <a:off x="718118" y="1618590"/>
            <a:ext cx="8525616" cy="4875039"/>
            <a:chOff x="400067" y="1618590"/>
            <a:chExt cx="8525616" cy="487503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44CD1CA-CE00-464F-BBA8-90E803488B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0196" y="188562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F0E8477-545D-4CDB-A85D-BD5FD09180DC}"/>
                </a:ext>
              </a:extLst>
            </p:cNvPr>
            <p:cNvCxnSpPr/>
            <p:nvPr/>
          </p:nvCxnSpPr>
          <p:spPr bwMode="auto">
            <a:xfrm>
              <a:off x="948923" y="4602845"/>
              <a:ext cx="1836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7EDCC68-4DB3-4A1A-AF7E-7AB4EBFC9735}"/>
                </a:ext>
              </a:extLst>
            </p:cNvPr>
            <p:cNvCxnSpPr/>
            <p:nvPr/>
          </p:nvCxnSpPr>
          <p:spPr bwMode="auto">
            <a:xfrm>
              <a:off x="2783939" y="2450637"/>
              <a:ext cx="3564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440B25-39D0-4DDA-B27B-2008E24D7789}"/>
                </a:ext>
              </a:extLst>
            </p:cNvPr>
            <p:cNvSpPr txBox="1"/>
            <p:nvPr/>
          </p:nvSpPr>
          <p:spPr>
            <a:xfrm>
              <a:off x="2784055" y="2225448"/>
              <a:ext cx="29722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X2：SgNB 添加请求（RRC：CG-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配置信息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）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49792E1-4850-4E0E-BF42-029B7D66AA2E}"/>
                </a:ext>
              </a:extLst>
            </p:cNvPr>
            <p:cNvCxnSpPr/>
            <p:nvPr/>
          </p:nvCxnSpPr>
          <p:spPr bwMode="auto">
            <a:xfrm flipH="1">
              <a:off x="2794306" y="3169538"/>
              <a:ext cx="3528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9A2A3B-D466-46BD-B80C-0D1EB11EFCD4}"/>
                </a:ext>
              </a:extLst>
            </p:cNvPr>
            <p:cNvSpPr txBox="1"/>
            <p:nvPr/>
          </p:nvSpPr>
          <p:spPr>
            <a:xfrm>
              <a:off x="2782302" y="2936575"/>
              <a:ext cx="34868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X2：SgNB 添加请求确认（RRC：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CG配置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）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CB9BD21-C8AD-4FDE-A8AD-4A4F56005587}"/>
                </a:ext>
              </a:extLst>
            </p:cNvPr>
            <p:cNvCxnSpPr/>
            <p:nvPr/>
          </p:nvCxnSpPr>
          <p:spPr bwMode="auto">
            <a:xfrm flipH="1">
              <a:off x="943393" y="4339675"/>
              <a:ext cx="1836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1E9AD8-A3EC-45AC-9E5F-53567C371A36}"/>
                </a:ext>
              </a:extLst>
            </p:cNvPr>
            <p:cNvSpPr txBox="1"/>
            <p:nvPr/>
          </p:nvSpPr>
          <p:spPr>
            <a:xfrm>
              <a:off x="921602" y="4097227"/>
              <a:ext cx="64844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rtl="0" algn="l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RRC连接重配置</a:t>
              </a:r>
              <a:r>
                <a:rPr lang="en-US" altLang="ko-KR" sz="1000" dirty="0">
                  <a:solidFill>
                    <a:srgbClr val="181818"/>
                  </a:solidFill>
                </a:rPr>
                <a:t>（</a:t>
              </a:r>
              <a:r>
                <a:rPr lang="en-US" altLang="ko-KR" sz="1000" dirty="0">
                  <a:solidFill>
                    <a:srgbClr val="0070C0"/>
                  </a:solidFill>
                </a:rPr>
                <a:t>包括</a:t>
              </a:r>
              <a:r>
                <a:rPr lang="en-US" altLang="ko-KR" sz="1000" dirty="0" err="1">
                  <a:solidFill>
                    <a:srgbClr val="0070C0"/>
                  </a:solidFill>
                </a:rPr>
                <a:t>SRB</a:t>
              </a:r>
              <a:r>
                <a:rPr lang="en-US" altLang="ko-KR" sz="1000" dirty="0">
                  <a:solidFill>
                    <a:srgbClr val="0070C0"/>
                  </a:solidFill>
                </a:rPr>
                <a:t>-nr-RadioBearerConfig2-r15 中 IE SRB-ToAddModList 上的 -Identity==3</a:t>
              </a:r>
              <a:r>
                <a:rPr lang="en-US" altLang="ko-KR" sz="1000" dirty="0">
                  <a:solidFill>
                    <a:srgbClr val="181818"/>
                  </a:solidFill>
                </a:rPr>
                <a:t>）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3E9AA6-96BA-4F26-9400-DA044C9B519D}"/>
                </a:ext>
              </a:extLst>
            </p:cNvPr>
            <p:cNvSpPr txBox="1"/>
            <p:nvPr/>
          </p:nvSpPr>
          <p:spPr>
            <a:xfrm>
              <a:off x="1235658" y="4886002"/>
              <a:ext cx="12570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 随机接入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39F2FB7-8424-4FB3-B5A7-14784D06CF47}"/>
                </a:ext>
              </a:extLst>
            </p:cNvPr>
            <p:cNvCxnSpPr/>
            <p:nvPr/>
          </p:nvCxnSpPr>
          <p:spPr bwMode="auto">
            <a:xfrm>
              <a:off x="945441" y="5097271"/>
              <a:ext cx="540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6CFF68-F85D-481A-8707-C632368193F5}"/>
                </a:ext>
              </a:extLst>
            </p:cNvPr>
            <p:cNvSpPr txBox="1"/>
            <p:nvPr/>
          </p:nvSpPr>
          <p:spPr>
            <a:xfrm>
              <a:off x="921602" y="4377398"/>
              <a:ext cx="42594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RRCConnectionReconfigurationComplete（IE scg-ConfigResponseNR-r15）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1C961D8-890F-43AA-975F-A9D806F1636F}"/>
                </a:ext>
              </a:extLst>
            </p:cNvPr>
            <p:cNvCxnSpPr/>
            <p:nvPr/>
          </p:nvCxnSpPr>
          <p:spPr bwMode="auto">
            <a:xfrm flipH="1">
              <a:off x="4633116" y="5558643"/>
              <a:ext cx="2844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A38AA2D-66CE-4B8B-9B61-FCD9F726B057}"/>
                </a:ext>
              </a:extLst>
            </p:cNvPr>
            <p:cNvSpPr txBox="1"/>
            <p:nvPr/>
          </p:nvSpPr>
          <p:spPr>
            <a:xfrm>
              <a:off x="3340283" y="5415768"/>
              <a:ext cx="1284326" cy="246221"/>
            </a:xfrm>
            <a:prstGeom prst="rect">
              <a:avLst/>
            </a:prstGeom>
            <a:noFill/>
            <a:ln>
              <a:noFill/>
              <a:headEnd type="none" w="med" len="med"/>
              <a:tailEnd type="triangl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DL数据转发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C03341B-6E1B-4EFB-9124-519485576045}"/>
                </a:ext>
              </a:extLst>
            </p:cNvPr>
            <p:cNvSpPr/>
            <p:nvPr/>
          </p:nvSpPr>
          <p:spPr bwMode="auto">
            <a:xfrm>
              <a:off x="597220" y="1618590"/>
              <a:ext cx="691987" cy="2697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UE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5C2E79D-3A16-4ACC-96E2-66473B12DB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83939" y="188562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FB0192A-FFCB-4E85-BAC9-90F44FA495F4}"/>
                </a:ext>
              </a:extLst>
            </p:cNvPr>
            <p:cNvSpPr/>
            <p:nvPr/>
          </p:nvSpPr>
          <p:spPr bwMode="auto">
            <a:xfrm>
              <a:off x="2440963" y="1618590"/>
              <a:ext cx="691987" cy="2697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甲基NB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F48AC56-E548-43BB-AB09-E2D444D81A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0265" y="188562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FCCFF4E-A354-479F-A21B-15F6F052494D}"/>
                </a:ext>
              </a:extLst>
            </p:cNvPr>
            <p:cNvSpPr/>
            <p:nvPr/>
          </p:nvSpPr>
          <p:spPr bwMode="auto">
            <a:xfrm>
              <a:off x="4260675" y="1618590"/>
              <a:ext cx="725216" cy="2697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S-SgNB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64A6022-CB64-42DA-92BA-C10537F959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89987" y="188562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F4A335B-D1BD-42B0-8659-7913910AD825}"/>
                </a:ext>
              </a:extLst>
            </p:cNvPr>
            <p:cNvSpPr/>
            <p:nvPr/>
          </p:nvSpPr>
          <p:spPr bwMode="auto">
            <a:xfrm>
              <a:off x="7147011" y="1618590"/>
              <a:ext cx="691987" cy="2697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SGGW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A29FC7-B5AC-408B-A1EF-54AE46EEE1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76672" y="188562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7457015-BDF8-4B55-8D16-F353771FF461}"/>
                </a:ext>
              </a:extLst>
            </p:cNvPr>
            <p:cNvSpPr/>
            <p:nvPr/>
          </p:nvSpPr>
          <p:spPr bwMode="auto">
            <a:xfrm>
              <a:off x="8233696" y="1618590"/>
              <a:ext cx="691987" cy="2697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微机电系统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6DC9890-0A26-4A26-B555-99E2E939B5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94306" y="5714746"/>
              <a:ext cx="3528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2352F90-C955-436E-9C54-1F67FCB0DD69}"/>
                </a:ext>
              </a:extLst>
            </p:cNvPr>
            <p:cNvCxnSpPr/>
            <p:nvPr/>
          </p:nvCxnSpPr>
          <p:spPr bwMode="auto">
            <a:xfrm>
              <a:off x="2783939" y="3413903"/>
              <a:ext cx="1836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2F17020-BB54-4987-965A-79737A5C5AF3}"/>
                </a:ext>
              </a:extLst>
            </p:cNvPr>
            <p:cNvCxnSpPr/>
            <p:nvPr/>
          </p:nvCxnSpPr>
          <p:spPr bwMode="auto">
            <a:xfrm>
              <a:off x="2794306" y="5399534"/>
              <a:ext cx="3528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1F0E62-71E9-401E-904A-6CA0ED0FC331}"/>
                </a:ext>
              </a:extLst>
            </p:cNvPr>
            <p:cNvSpPr txBox="1"/>
            <p:nvPr/>
          </p:nvSpPr>
          <p:spPr>
            <a:xfrm>
              <a:off x="400067" y="4673034"/>
              <a:ext cx="1090011" cy="2462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更新SRB3 ??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3D0C28D-BEFE-4275-8A65-130EDB25FF9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34255" y="188562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6A4189A-FB79-457C-806D-C4D03977CE46}"/>
                </a:ext>
              </a:extLst>
            </p:cNvPr>
            <p:cNvSpPr/>
            <p:nvPr/>
          </p:nvSpPr>
          <p:spPr bwMode="auto">
            <a:xfrm>
              <a:off x="5928266" y="1618590"/>
              <a:ext cx="818014" cy="2697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T-SgNB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86CAD8F-5073-47F3-B436-C7B782755A60}"/>
                </a:ext>
              </a:extLst>
            </p:cNvPr>
            <p:cNvSpPr txBox="1"/>
            <p:nvPr/>
          </p:nvSpPr>
          <p:spPr>
            <a:xfrm>
              <a:off x="2654187" y="1967030"/>
              <a:ext cx="2202454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rgbClr val="181818"/>
                  </a:solidFill>
                  <a:latin typeface="Ericsson Hilda"/>
                </a:rPr>
                <a:t>MN或SN触发改变SN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391630-D2F3-4E1C-9E1E-5EEE4AC91E36}"/>
                </a:ext>
              </a:extLst>
            </p:cNvPr>
            <p:cNvSpPr txBox="1"/>
            <p:nvPr/>
          </p:nvSpPr>
          <p:spPr>
            <a:xfrm>
              <a:off x="2784055" y="3187042"/>
              <a:ext cx="42274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X2：SgNB 释放请求（原因：SCG 移动性）/SgNB 更改确认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AFF3E50-B3FC-4DB7-8357-D00D2D8EBE67}"/>
                </a:ext>
              </a:extLst>
            </p:cNvPr>
            <p:cNvCxnSpPr/>
            <p:nvPr/>
          </p:nvCxnSpPr>
          <p:spPr bwMode="auto">
            <a:xfrm>
              <a:off x="2783939" y="4081308"/>
              <a:ext cx="1836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886D2E5-C49D-4E46-B90F-18798931CC5B}"/>
                </a:ext>
              </a:extLst>
            </p:cNvPr>
            <p:cNvSpPr txBox="1"/>
            <p:nvPr/>
          </p:nvSpPr>
          <p:spPr>
            <a:xfrm>
              <a:off x="2784055" y="3849415"/>
              <a:ext cx="24561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X2：SgNB 释放请求确认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C24E5D-0AC9-4576-8D38-4566CE84CAC9}"/>
                </a:ext>
              </a:extLst>
            </p:cNvPr>
            <p:cNvSpPr txBox="1"/>
            <p:nvPr/>
          </p:nvSpPr>
          <p:spPr>
            <a:xfrm>
              <a:off x="5185936" y="2522524"/>
              <a:ext cx="22831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分配NR PDCP和SCG资源。（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SgNB也决定设立SRB3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）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2CD5EF6-23D9-4951-9557-FDBE43566BC3}"/>
                </a:ext>
              </a:extLst>
            </p:cNvPr>
            <p:cNvCxnSpPr/>
            <p:nvPr/>
          </p:nvCxnSpPr>
          <p:spPr bwMode="auto">
            <a:xfrm>
              <a:off x="2784781" y="5325155"/>
              <a:ext cx="1836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FF65161-594A-4A1D-AB38-9230C63CF34F}"/>
                </a:ext>
              </a:extLst>
            </p:cNvPr>
            <p:cNvSpPr txBox="1"/>
            <p:nvPr/>
          </p:nvSpPr>
          <p:spPr>
            <a:xfrm>
              <a:off x="2801084" y="5114344"/>
              <a:ext cx="2569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X2：SN状态传输（用于RLC AM承载）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12335D2-F897-45A2-9B7A-B7AB677974CE}"/>
                </a:ext>
              </a:extLst>
            </p:cNvPr>
            <p:cNvCxnSpPr/>
            <p:nvPr/>
          </p:nvCxnSpPr>
          <p:spPr bwMode="auto">
            <a:xfrm flipH="1">
              <a:off x="2794306" y="5620210"/>
              <a:ext cx="1836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E3A09A4-82D0-482D-BD6C-DF6468C298F7}"/>
                </a:ext>
              </a:extLst>
            </p:cNvPr>
            <p:cNvSpPr txBox="1"/>
            <p:nvPr/>
          </p:nvSpPr>
          <p:spPr>
            <a:xfrm>
              <a:off x="2801084" y="5736367"/>
              <a:ext cx="2406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X2：二级RAT数据量报告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9C08C34-8808-40A1-8C70-1659D9FD9448}"/>
                </a:ext>
              </a:extLst>
            </p:cNvPr>
            <p:cNvCxnSpPr/>
            <p:nvPr/>
          </p:nvCxnSpPr>
          <p:spPr bwMode="auto">
            <a:xfrm>
              <a:off x="2784781" y="5944551"/>
              <a:ext cx="1836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CE6CF1A-AAC1-4B05-891F-81E677DD083D}"/>
                </a:ext>
              </a:extLst>
            </p:cNvPr>
            <p:cNvCxnSpPr/>
            <p:nvPr/>
          </p:nvCxnSpPr>
          <p:spPr bwMode="auto">
            <a:xfrm>
              <a:off x="2783939" y="4821658"/>
              <a:ext cx="3564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46DC994-7553-4AD3-A666-9E15EC829ED4}"/>
                </a:ext>
              </a:extLst>
            </p:cNvPr>
            <p:cNvSpPr txBox="1"/>
            <p:nvPr/>
          </p:nvSpPr>
          <p:spPr>
            <a:xfrm>
              <a:off x="2784055" y="4596469"/>
              <a:ext cx="42883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rtl="0" algn="l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X2：SGNB</a:t>
              </a:r>
              <a:r>
                <a:rPr lang="en-US" sz="1000" dirty="0">
                  <a:solidFill>
                    <a:srgbClr val="181818"/>
                  </a:solidFill>
                </a:rPr>
                <a:t>重新配置完成（RRC：RRCReconfigurationComplete）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B39E02E-860C-4C1E-95F7-BFA0CE100447}"/>
                </a:ext>
              </a:extLst>
            </p:cNvPr>
            <p:cNvCxnSpPr/>
            <p:nvPr/>
          </p:nvCxnSpPr>
          <p:spPr bwMode="auto">
            <a:xfrm>
              <a:off x="2783939" y="6479390"/>
              <a:ext cx="1836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8F56337-98FB-4EA6-A17B-CFE07B8472E4}"/>
                </a:ext>
              </a:extLst>
            </p:cNvPr>
            <p:cNvSpPr txBox="1"/>
            <p:nvPr/>
          </p:nvSpPr>
          <p:spPr>
            <a:xfrm>
              <a:off x="2784055" y="6233479"/>
              <a:ext cx="1486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X2：UE上下文释放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4F99ABB-B375-4572-BE8F-DA96EB202305}"/>
                </a:ext>
              </a:extLst>
            </p:cNvPr>
            <p:cNvSpPr txBox="1"/>
            <p:nvPr/>
          </p:nvSpPr>
          <p:spPr>
            <a:xfrm>
              <a:off x="2686097" y="6024670"/>
              <a:ext cx="6020581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路径更新过程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948B2BB-29AF-45F3-A15C-D8E07BD6A929}"/>
                </a:ext>
              </a:extLst>
            </p:cNvPr>
            <p:cNvSpPr txBox="1"/>
            <p:nvPr/>
          </p:nvSpPr>
          <p:spPr>
            <a:xfrm>
              <a:off x="3897835" y="3472397"/>
              <a:ext cx="1448732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释放SCG资源，包括SRB3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356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3C84B8-CB78-4EFC-BD6C-3EA955DF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85" y="215466"/>
            <a:ext cx="8353426" cy="1081088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报告摘要 – SRB3</a:t>
            </a:r>
            <a:br>
              <a:rPr lang="en-US" dirty="0">
                <a:latin typeface="Ericsson Hilda" panose="00000500000000000000" pitchFamily="2" charset="0"/>
              </a:rPr>
            </a:br>
            <a:r>
              <a:rPr lang="en-US" sz="2400" dirty="0">
                <a:latin typeface="Ericsson Hilda" panose="00000500000000000000" pitchFamily="2" charset="0"/>
              </a:rPr>
              <a:t>使用 SRB3 与不使用 SRB3 的程序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6CE8CA-DA99-4026-A18D-FEB9D07D7A14}"/>
              </a:ext>
            </a:extLst>
          </p:cNvPr>
          <p:cNvGraphicFramePr>
            <a:graphicFrameLocks noGrp="1"/>
          </p:cNvGraphicFramePr>
          <p:nvPr/>
        </p:nvGraphicFramePr>
        <p:xfrm>
          <a:off x="734786" y="1687398"/>
          <a:ext cx="9548802" cy="4692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076">
                  <a:extLst>
                    <a:ext uri="{9D8B030D-6E8A-4147-A177-3AD203B41FA5}">
                      <a16:colId xmlns:a16="http://schemas.microsoft.com/office/drawing/2014/main" val="2692880102"/>
                    </a:ext>
                  </a:extLst>
                </a:gridCol>
                <a:gridCol w="3386693">
                  <a:extLst>
                    <a:ext uri="{9D8B030D-6E8A-4147-A177-3AD203B41FA5}">
                      <a16:colId xmlns:a16="http://schemas.microsoft.com/office/drawing/2014/main" val="943012357"/>
                    </a:ext>
                  </a:extLst>
                </a:gridCol>
                <a:gridCol w="4067033">
                  <a:extLst>
                    <a:ext uri="{9D8B030D-6E8A-4147-A177-3AD203B41FA5}">
                      <a16:colId xmlns:a16="http://schemas.microsoft.com/office/drawing/2014/main" val="308239393"/>
                    </a:ext>
                  </a:extLst>
                </a:gridCol>
              </a:tblGrid>
              <a:tr h="341120">
                <a:tc>
                  <a:txBody>
                    <a:bodyPr/>
                    <a:lstStyle/>
                    <a:p>
                      <a:pPr algn="ctr" latinLnBrk="1" rtl="0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使用案例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 rtl="0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与SRB3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 rtl="0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不带SRB3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144827"/>
                  </a:ext>
                </a:extLst>
              </a:tr>
              <a:tr h="1428921"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序列号修改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 rtl="0" algn="l"/>
                      <a:endParaRPr lang="ko-KR" altLang="en-US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 rtl="0" algn="l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69125"/>
                  </a:ext>
                </a:extLst>
              </a:tr>
              <a:tr h="1013640"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NR 测量报告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 rtl="0" algn="l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 rtl="0" algn="l"/>
                      <a:endParaRPr lang="ko-KR" altLang="en-US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223587"/>
                  </a:ext>
                </a:extLst>
              </a:tr>
              <a:tr h="930327"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SCG RLC故障报告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 rtl="0" algn="l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 rtl="0" algn="l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828331"/>
                  </a:ext>
                </a:extLst>
              </a:tr>
              <a:tr h="978926"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SCG SCell RLF 报告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 rtl="0" algn="l"/>
                      <a:endParaRPr lang="ko-KR" altLang="en-US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 rtl="0" algn="l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21920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579401-B972-4910-A806-D0D26B13B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999" y="2242548"/>
            <a:ext cx="2767447" cy="115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2623B-C73A-4690-AFD3-10CD75A5F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556" y="5484089"/>
            <a:ext cx="2651087" cy="8335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0054D0-289C-4104-8047-3EE929047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436" y="2160660"/>
            <a:ext cx="3551614" cy="13136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7F6EC3-5CEA-48CE-94D3-AAB75087A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125" y="4528738"/>
            <a:ext cx="2730511" cy="8143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BC4CC6-1E94-4A38-B3F0-B3F069BC8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3732" y="4553625"/>
            <a:ext cx="2693044" cy="7800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2E2693-B394-4628-B881-B9774AEFD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9773" y="5443526"/>
            <a:ext cx="2730511" cy="8902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D14170-711B-43E7-BEE3-18CC9DA678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6125" y="3567925"/>
            <a:ext cx="2954950" cy="8672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0AD39C-4EAA-4F08-AFBA-13F9C27C81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3732" y="3544281"/>
            <a:ext cx="2672572" cy="8908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93253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6A8EE2-AAAC-4241-8205-E8A1079446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5" y="1844674"/>
            <a:ext cx="11052175" cy="4632325"/>
          </a:xfrm>
        </p:spPr>
        <p:txBody>
          <a:bodyPr>
            <a:normAutofit lnSpcReduction="10000"/>
          </a:bodyPr>
          <a:lstStyle/>
          <a:p>
            <a:pPr latinLnBrk="0" rtl="0" algn="l"/>
            <a:r>
              <a:rPr lang="en-US" altLang="ko-KR" sz="1900" dirty="0">
                <a:latin typeface="Ericsson Hilda" panose="00000500000000000000" pitchFamily="2" charset="0"/>
              </a:rPr>
              <a:t>除了UE应该发起RRC连接重建过程的MCG RLF之外，MeNB可以在从UE接收到SCG失败报告时决定下一步动作。</a:t>
            </a:r>
          </a:p>
          <a:p>
            <a:pPr latinLnBrk="0" rtl="0" algn="l"/>
            <a:r>
              <a:rPr lang="en-US" altLang="ko-KR" sz="1900" dirty="0">
                <a:latin typeface="Ericsson Hilda" panose="00000500000000000000" pitchFamily="2" charset="0"/>
              </a:rPr>
              <a:t>在EN-DC中，使用SRB3时支持以下SCG故障情况：</a:t>
            </a:r>
          </a:p>
          <a:p>
            <a:pPr lvl="1" latinLnBrk="0" rtl="0" algn="l"/>
            <a:r>
              <a:rPr lang="en-US" altLang="ko-KR" sz="1600" dirty="0">
                <a:latin typeface="Ericsson Hilda" panose="00000500000000000000" pitchFamily="2" charset="0"/>
              </a:rPr>
              <a:t>检测</a:t>
            </a:r>
            <a:r>
              <a:rPr lang="en-US" altLang="ko-KR" sz="1600" dirty="0">
                <a:solidFill>
                  <a:srgbClr val="0070C0"/>
                </a:solidFill>
                <a:latin typeface="Ericsson Hilda" panose="00000500000000000000" pitchFamily="2" charset="0"/>
              </a:rPr>
              <a:t>SCG 无线电链路故障</a:t>
            </a:r>
            <a:r>
              <a:rPr lang="en-US" altLang="ko-KR" sz="1600" dirty="0">
                <a:latin typeface="Ericsson Hilda" panose="00000500000000000000" pitchFamily="2" charset="0"/>
              </a:rPr>
              <a:t>;</a:t>
            </a:r>
          </a:p>
          <a:p>
            <a:pPr lvl="1" latinLnBrk="0" rtl="0" algn="l"/>
            <a:r>
              <a:rPr lang="en-US" altLang="ko-KR" sz="1600" dirty="0">
                <a:latin typeface="Ericsson Hilda" panose="00000500000000000000" pitchFamily="2" charset="0"/>
              </a:rPr>
              <a:t>由于以下原因，SRB3 上的重新配置失败</a:t>
            </a:r>
            <a:r>
              <a:rPr lang="en-US" altLang="ko-KR" sz="1600" dirty="0">
                <a:solidFill>
                  <a:srgbClr val="0070C0"/>
                </a:solidFill>
                <a:latin typeface="Ericsson Hilda" panose="00000500000000000000" pitchFamily="2" charset="0"/>
              </a:rPr>
              <a:t>无法遵守 RRCReconfiguration</a:t>
            </a:r>
            <a:r>
              <a:rPr lang="en-US" altLang="ko-KR" sz="1600" dirty="0">
                <a:latin typeface="Ericsson Hilda" panose="00000500000000000000" pitchFamily="2" charset="0"/>
              </a:rPr>
              <a:t>;</a:t>
            </a:r>
          </a:p>
          <a:p>
            <a:pPr lvl="1" latinLnBrk="0" rtl="0" algn="l"/>
            <a:r>
              <a:rPr lang="en-US" altLang="ko-KR" sz="1600" dirty="0">
                <a:latin typeface="Ericsson Hilda" panose="00000500000000000000" pitchFamily="2" charset="0"/>
              </a:rPr>
              <a:t>重新配置失败的原因</a:t>
            </a:r>
            <a:r>
              <a:rPr lang="en-US" altLang="ko-KR" sz="1600" dirty="0">
                <a:solidFill>
                  <a:srgbClr val="0070C0"/>
                </a:solidFill>
                <a:latin typeface="Ericsson Hilda" panose="00000500000000000000" pitchFamily="2" charset="0"/>
              </a:rPr>
              <a:t>SRB3 完整性检查失败</a:t>
            </a:r>
            <a:r>
              <a:rPr lang="en-US" altLang="ko-KR" sz="1600" dirty="0">
                <a:latin typeface="Ericsson Hilda" panose="00000500000000000000" pitchFamily="2" charset="0"/>
              </a:rPr>
              <a:t>。</a:t>
            </a:r>
          </a:p>
          <a:p>
            <a:pPr marL="0" indent="0" latinLnBrk="0" rtl="0" algn="l">
              <a:buNone/>
            </a:pPr>
            <a:endParaRPr lang="en-US" altLang="ko-KR" sz="800" dirty="0">
              <a:latin typeface="Ericsson Hilda" panose="00000500000000000000" pitchFamily="2" charset="0"/>
            </a:endParaRPr>
          </a:p>
          <a:p>
            <a:pPr latinLnBrk="0" rtl="0" algn="l"/>
            <a:r>
              <a:rPr lang="en-US" altLang="ko-KR" sz="2100" dirty="0">
                <a:latin typeface="Ericsson Hilda" panose="00000500000000000000" pitchFamily="2" charset="0"/>
              </a:rPr>
              <a:t>当检测到SCG失败时，UE向MN报告SCG失败信息，然后暂停所有无线承载的SCG传输。</a:t>
            </a:r>
          </a:p>
          <a:p>
            <a:pPr lvl="1" latinLnBrk="0" rtl="0" algn="l"/>
            <a:r>
              <a:rPr lang="en-US" altLang="ko-KR" sz="1600" dirty="0">
                <a:latin typeface="Ericsson Hilda" panose="00000500000000000000" pitchFamily="2" charset="0"/>
              </a:rPr>
              <a:t>MN处理SCG失败信息消息并且可以决定保留、改变或释放SN/SCG。</a:t>
            </a:r>
          </a:p>
          <a:p>
            <a:pPr lvl="1" latinLnBrk="0" rtl="0" algn="l"/>
            <a:r>
              <a:rPr lang="en-US" altLang="ko-KR" sz="1600" dirty="0">
                <a:latin typeface="Ericsson Hilda" panose="00000500000000000000" pitchFamily="2" charset="0"/>
              </a:rPr>
              <a:t>在所有情况下，根据SN配置和SCG故障类型的测量结果可以被转发到旧SN和/或新SN。</a:t>
            </a:r>
          </a:p>
          <a:p>
            <a:pPr marL="0" indent="0" latinLnBrk="0" rtl="0" algn="l">
              <a:buNone/>
            </a:pPr>
            <a:endParaRPr lang="en-US" altLang="ko-KR" sz="800" dirty="0">
              <a:latin typeface="Ericsson Hilda" panose="00000500000000000000" pitchFamily="2" charset="0"/>
            </a:endParaRPr>
          </a:p>
          <a:p>
            <a:pPr latinLnBrk="0" rtl="0" algn="l"/>
            <a:r>
              <a:rPr lang="en-US" altLang="ko-KR" sz="2100" dirty="0">
                <a:latin typeface="Ericsson Hilda" panose="00000500000000000000" pitchFamily="2" charset="0"/>
              </a:rPr>
              <a:t>在所有SCG失败情况下，UE维持当前测量配置并且如果可能的话基于来自MN和SN的配置继续测量。</a:t>
            </a:r>
          </a:p>
          <a:p>
            <a:pPr lvl="1" latinLnBrk="0" rtl="0" algn="l"/>
            <a:r>
              <a:rPr lang="en-US" altLang="ko-KR" sz="1600" dirty="0">
                <a:latin typeface="Ericsson Hilda" panose="00000500000000000000" pitchFamily="2" charset="0"/>
              </a:rPr>
              <a:t>配置为通过 MN 路由的 SN 测量将在 SCG 故障后继续报告。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23C84B8-CB78-4EFC-BD6C-3EA955DF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报告摘要 – SRB3</a:t>
            </a:r>
            <a:br>
              <a:rPr lang="en-US" dirty="0">
                <a:latin typeface="Ericsson Hilda" panose="00000500000000000000" pitchFamily="2" charset="0"/>
              </a:rPr>
            </a:br>
            <a:r>
              <a:rPr lang="en-US" sz="2400" dirty="0">
                <a:latin typeface="Ericsson Hilda" panose="00000500000000000000" pitchFamily="2" charset="0"/>
              </a:rPr>
              <a:t>SCG故障处理</a:t>
            </a:r>
          </a:p>
        </p:txBody>
      </p:sp>
    </p:spTree>
    <p:extLst>
      <p:ext uri="{BB962C8B-B14F-4D97-AF65-F5344CB8AC3E}">
        <p14:creationId xmlns:p14="http://schemas.microsoft.com/office/powerpoint/2010/main" val="3863533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F99876-BE04-4463-8B70-7A4601E308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9674" y="2173618"/>
            <a:ext cx="7597775" cy="3156426"/>
          </a:xfrm>
        </p:spPr>
        <p:txBody>
          <a:bodyPr>
            <a:normAutofit fontScale="77500" lnSpcReduction="20000"/>
          </a:bodyPr>
          <a:lstStyle/>
          <a:p>
            <a:pPr rtl="0" algn="l"/>
            <a:r>
              <a:rPr lang="en-GB" sz="2000" dirty="0">
                <a:latin typeface="Ericsson Hilda" panose="00000500000000000000" pitchFamily="2" charset="0"/>
              </a:rPr>
              <a:t>分离承载是通过辅助节点添加过程或MN发起的辅助节点修改过程来建立的</a:t>
            </a:r>
          </a:p>
          <a:p>
            <a:pPr rtl="0" algn="l"/>
            <a:endParaRPr lang="en-GB" sz="2000" dirty="0">
              <a:latin typeface="Ericsson Hilda" panose="00000500000000000000" pitchFamily="2" charset="0"/>
            </a:endParaRPr>
          </a:p>
          <a:p>
            <a:pPr rtl="0" algn="l"/>
            <a:r>
              <a:rPr lang="en-GB" sz="2000" dirty="0">
                <a:latin typeface="Ericsson Hilda" panose="00000500000000000000" pitchFamily="2" charset="0"/>
              </a:rPr>
              <a:t>在EN-DC中，对于每个无线承载，MN决定PDCP实体的位置以及要在哪些小区组中配置无线资源</a:t>
            </a:r>
          </a:p>
          <a:p>
            <a:pPr rtl="0" algn="l"/>
            <a:endParaRPr lang="en-GB" sz="2000" dirty="0">
              <a:latin typeface="Ericsson Hilda" panose="00000500000000000000" pitchFamily="2" charset="0"/>
            </a:endParaRPr>
          </a:p>
          <a:p>
            <a:pPr rtl="0" algn="l"/>
            <a:r>
              <a:rPr lang="en-GB" sz="2000" dirty="0">
                <a:latin typeface="Ericsson Hilda" panose="00000500000000000000" pitchFamily="2" charset="0"/>
              </a:rPr>
              <a:t>一旦建立了 SN 终止的分割承载，SN 就可以删除并稍后添加相应 E-RAB 的 SCG 资源，只要保证相应 E-RAB 的 QoS 即可</a:t>
            </a:r>
            <a:r>
              <a:rPr lang="en-GB" sz="2000" dirty="0">
                <a:solidFill>
                  <a:srgbClr val="92D050"/>
                </a:solidFill>
                <a:latin typeface="Ericsson Hilda" panose="00000500000000000000" pitchFamily="2" charset="0"/>
              </a:rPr>
              <a:t>（SN终止MCG承载）</a:t>
            </a:r>
          </a:p>
          <a:p>
            <a:pPr rtl="0" algn="l"/>
            <a:endParaRPr lang="en-US" sz="2000" dirty="0">
              <a:latin typeface="Ericsson Hilda" panose="00000500000000000000" pitchFamily="2" charset="0"/>
            </a:endParaRPr>
          </a:p>
          <a:p>
            <a:pPr rtl="0" algn="l"/>
            <a:r>
              <a:rPr lang="en-GB" sz="2000" dirty="0">
                <a:latin typeface="Ericsson Hilda" panose="00000500000000000000" pitchFamily="2" charset="0"/>
              </a:rPr>
              <a:t>对于 EN-DC，网络可以为 MN 终止的 MCG 承载配置 E-UTRA PDCP 或 NR PDCP，而 NR PDCP 始终用于所有其他承载</a:t>
            </a:r>
            <a:endParaRPr lang="en-US" sz="2000" dirty="0">
              <a:latin typeface="Ericsson Hilda" panose="00000500000000000000" pitchFamily="2" charset="0"/>
            </a:endParaRPr>
          </a:p>
          <a:p>
            <a:pPr rtl="0"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252EC7-8822-4222-9B84-E08BADE3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SPLIT DRB（分离承载）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BA29D-D0E9-4485-B0CD-8E7616A3A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449" y="2065292"/>
            <a:ext cx="4156833" cy="36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08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6A8EE2-AAAC-4241-8205-E8A1079446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95302" y="1221305"/>
            <a:ext cx="4447640" cy="2038689"/>
          </a:xfrm>
        </p:spPr>
        <p:txBody>
          <a:bodyPr>
            <a:normAutofit fontScale="85000" lnSpcReduction="20000"/>
          </a:bodyPr>
          <a:lstStyle/>
          <a:p>
            <a:pPr rtl="0" algn="l"/>
            <a:r>
              <a:rPr lang="en-US" altLang="ko-KR" sz="2000" dirty="0">
                <a:solidFill>
                  <a:srgbClr val="0070C0"/>
                </a:solidFill>
                <a:latin typeface="Ericsson Hilda" panose="00000500000000000000" pitchFamily="2" charset="0"/>
              </a:rPr>
              <a:t>为了建立分离的DRB，可能需要小区内切换</a:t>
            </a:r>
          </a:p>
          <a:p>
            <a:pPr lvl="1" rtl="0" algn="l"/>
            <a:r>
              <a:rPr lang="en-US" altLang="ko-KR" sz="1600" dirty="0">
                <a:latin typeface="Ericsson Hilda" panose="00000500000000000000" pitchFamily="2" charset="0"/>
              </a:rPr>
              <a:t>可以通过切换过程（移动性重新配置）支持 DRB 的 PDCP 版本更改</a:t>
            </a:r>
          </a:p>
          <a:p>
            <a:pPr marL="0" indent="0" rtl="0" algn="l">
              <a:buNone/>
            </a:pPr>
            <a:endParaRPr lang="en-US" altLang="ko-KR" sz="800" dirty="0">
              <a:latin typeface="Ericsson Hilda" panose="00000500000000000000" pitchFamily="2" charset="0"/>
            </a:endParaRPr>
          </a:p>
          <a:p>
            <a:pPr rtl="0" algn="l"/>
            <a:r>
              <a:rPr lang="en-US" altLang="ko-KR" sz="2000" dirty="0">
                <a:latin typeface="Ericsson Hilda" panose="00000500000000000000" pitchFamily="2" charset="0"/>
              </a:rPr>
              <a:t>如果SgNB允许Split DRB，MeNB使用KeNB配置NR-PDCP</a:t>
            </a:r>
          </a:p>
          <a:p>
            <a:pPr lvl="1" rtl="0" algn="l"/>
            <a:r>
              <a:rPr lang="en-US" altLang="ko-KR" sz="1600" dirty="0">
                <a:latin typeface="Ericsson Hilda" panose="00000500000000000000" pitchFamily="2" charset="0"/>
              </a:rPr>
              <a:t>nr-RadioBearerConfig1-r15 的编码</a:t>
            </a:r>
          </a:p>
          <a:p>
            <a:pPr marL="0" indent="0" rtl="0" algn="l">
              <a:buNone/>
            </a:pPr>
            <a:endParaRPr lang="en-US" altLang="ko-KR" sz="800" dirty="0">
              <a:latin typeface="Ericsson Hilda" panose="00000500000000000000" pitchFamily="2" charset="0"/>
            </a:endParaRPr>
          </a:p>
          <a:p>
            <a:pPr rtl="0" algn="l"/>
            <a:endParaRPr lang="en-US" altLang="ko-KR" dirty="0">
              <a:latin typeface="Ericsson Hilda" panose="00000500000000000000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23C84B8-CB78-4EFC-BD6C-3EA955DF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77" y="82465"/>
            <a:ext cx="11347147" cy="1081088"/>
          </a:xfrm>
        </p:spPr>
        <p:txBody>
          <a:bodyPr/>
          <a:lstStyle/>
          <a:p>
            <a:pPr rtl="0" algn="l"/>
            <a:r>
              <a:rPr lang="en-US" altLang="ko-KR" sz="3200" dirty="0">
                <a:solidFill>
                  <a:srgbClr val="181818"/>
                </a:solidFill>
                <a:latin typeface="Ericsson Hilda" panose="00000500000000000000" pitchFamily="2" charset="0"/>
              </a:rPr>
              <a:t>拆分DRB建立-辅助节点添加(EN-DC)</a:t>
            </a:r>
            <a:br>
              <a:rPr lang="en-US" dirty="0">
                <a:latin typeface="Ericsson Hilda" panose="00000500000000000000" pitchFamily="2" charset="0"/>
              </a:rPr>
            </a:br>
            <a:endParaRPr lang="en-US" sz="2400" dirty="0">
              <a:latin typeface="Ericsson Hilda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16C6F6-130A-4D43-A5BD-6716C423904E}"/>
              </a:ext>
            </a:extLst>
          </p:cNvPr>
          <p:cNvGrpSpPr/>
          <p:nvPr/>
        </p:nvGrpSpPr>
        <p:grpSpPr>
          <a:xfrm>
            <a:off x="186286" y="1230486"/>
            <a:ext cx="7600861" cy="4875039"/>
            <a:chOff x="586722" y="1624760"/>
            <a:chExt cx="7600861" cy="487503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43A2108-5593-47E7-BD80-1547E4B444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9698" y="189179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329CB3C-C962-4DF5-A662-1252310D57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2322" y="2055703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C62422-74AC-480C-859E-F4F1FD21DECF}"/>
                </a:ext>
              </a:extLst>
            </p:cNvPr>
            <p:cNvSpPr txBox="1"/>
            <p:nvPr/>
          </p:nvSpPr>
          <p:spPr>
            <a:xfrm>
              <a:off x="3176992" y="2028388"/>
              <a:ext cx="13596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中的 UL/DL 用户数据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1226265-8EC3-45F6-AA5F-4EA3C60CB8EB}"/>
                </a:ext>
              </a:extLst>
            </p:cNvPr>
            <p:cNvCxnSpPr/>
            <p:nvPr/>
          </p:nvCxnSpPr>
          <p:spPr bwMode="auto">
            <a:xfrm>
              <a:off x="931605" y="2462932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4C2334-DA10-4078-A4C1-87FC8EA57D05}"/>
                </a:ext>
              </a:extLst>
            </p:cNvPr>
            <p:cNvSpPr txBox="1"/>
            <p:nvPr/>
          </p:nvSpPr>
          <p:spPr>
            <a:xfrm>
              <a:off x="921314" y="2261186"/>
              <a:ext cx="22012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RRC：B1测量报告（可选）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CC38FA5-ED70-44AB-8CEA-D1E25282686A}"/>
                </a:ext>
              </a:extLst>
            </p:cNvPr>
            <p:cNvCxnSpPr/>
            <p:nvPr/>
          </p:nvCxnSpPr>
          <p:spPr bwMode="auto">
            <a:xfrm>
              <a:off x="2906760" y="2991781"/>
              <a:ext cx="205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79F751-4782-4A67-8940-C42A24731DAE}"/>
                </a:ext>
              </a:extLst>
            </p:cNvPr>
            <p:cNvSpPr txBox="1"/>
            <p:nvPr/>
          </p:nvSpPr>
          <p:spPr>
            <a:xfrm>
              <a:off x="2906791" y="2760116"/>
              <a:ext cx="432842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rtl="0" algn="l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X2：SgNB添加请求（RRC：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CG-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配置信息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,</a:t>
              </a:r>
              <a:r>
                <a:rPr lang="en-GB" sz="9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EN-DC资源配置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）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72DC7A9-607F-49F4-9084-2EB0CBC81CE5}"/>
                </a:ext>
              </a:extLst>
            </p:cNvPr>
            <p:cNvCxnSpPr/>
            <p:nvPr/>
          </p:nvCxnSpPr>
          <p:spPr bwMode="auto">
            <a:xfrm flipH="1">
              <a:off x="2911325" y="3656680"/>
              <a:ext cx="205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CCF6-D00D-4EEA-B60E-FCA9BB7C28C3}"/>
                </a:ext>
              </a:extLst>
            </p:cNvPr>
            <p:cNvSpPr txBox="1"/>
            <p:nvPr/>
          </p:nvSpPr>
          <p:spPr>
            <a:xfrm>
              <a:off x="2914986" y="3423436"/>
              <a:ext cx="527259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rtl="0" algn="l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X2：SgNB 添加请求确认（RRC：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CG配置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,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录取</a:t>
              </a:r>
              <a:r>
                <a:rPr lang="en-GB" sz="900" dirty="0">
                  <a:solidFill>
                    <a:srgbClr val="0070C0"/>
                  </a:solidFill>
                  <a:latin typeface="Ericsson Hilda"/>
                </a:rPr>
                <a:t>EN-DC资源配置</a:t>
              </a:r>
              <a:r>
                <a:rPr lang="en-US" sz="900" dirty="0">
                  <a:solidFill>
                    <a:srgbClr val="0070C0"/>
                  </a:solidFill>
                  <a:latin typeface="Ericsson Hilda"/>
                </a:rPr>
                <a:t>）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9ECD77-F5EB-4B54-A947-690E60B7922C}"/>
                </a:ext>
              </a:extLst>
            </p:cNvPr>
            <p:cNvCxnSpPr/>
            <p:nvPr/>
          </p:nvCxnSpPr>
          <p:spPr bwMode="auto">
            <a:xfrm flipH="1">
              <a:off x="922721" y="4663586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01882B-B427-47F9-8526-0E669EDE9CB7}"/>
                </a:ext>
              </a:extLst>
            </p:cNvPr>
            <p:cNvSpPr txBox="1"/>
            <p:nvPr/>
          </p:nvSpPr>
          <p:spPr>
            <a:xfrm>
              <a:off x="921458" y="4439840"/>
              <a:ext cx="51251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RRC连接重配置（IE</a:t>
              </a:r>
              <a:r>
                <a:rPr lang="en-US" sz="900" dirty="0">
                  <a:solidFill>
                    <a:srgbClr val="0070C0"/>
                  </a:solidFill>
                  <a:latin typeface="Ericsson Hilda"/>
                </a:rPr>
                <a:t>D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RB-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添加模组列表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在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nr-RadioBearerConfig1-r15：pdcp-config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）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5EC46BE-78FC-46E9-8C2F-D85A222639ED}"/>
                </a:ext>
              </a:extLst>
            </p:cNvPr>
            <p:cNvCxnSpPr/>
            <p:nvPr/>
          </p:nvCxnSpPr>
          <p:spPr bwMode="auto">
            <a:xfrm>
              <a:off x="932895" y="5144621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7BBA07F-9D0E-45F5-8CCB-7D8944C39116}"/>
                </a:ext>
              </a:extLst>
            </p:cNvPr>
            <p:cNvCxnSpPr/>
            <p:nvPr/>
          </p:nvCxnSpPr>
          <p:spPr bwMode="auto">
            <a:xfrm>
              <a:off x="2909376" y="5363906"/>
              <a:ext cx="205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842F15-6EEF-4FD1-8DB4-83F788738B27}"/>
                </a:ext>
              </a:extLst>
            </p:cNvPr>
            <p:cNvCxnSpPr/>
            <p:nvPr/>
          </p:nvCxnSpPr>
          <p:spPr bwMode="auto">
            <a:xfrm>
              <a:off x="934943" y="5577042"/>
              <a:ext cx="403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DB213F-49CF-4C49-9CE8-2478D2AAFA78}"/>
                </a:ext>
              </a:extLst>
            </p:cNvPr>
            <p:cNvSpPr txBox="1"/>
            <p:nvPr/>
          </p:nvSpPr>
          <p:spPr>
            <a:xfrm>
              <a:off x="911104" y="4935179"/>
              <a:ext cx="38555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RRC连接重新配置完成（IE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scg-ConfigResponseNR-r15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）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694BFA-79F9-4BD5-9E87-3E12EF5D722E}"/>
                </a:ext>
              </a:extLst>
            </p:cNvPr>
            <p:cNvSpPr txBox="1"/>
            <p:nvPr/>
          </p:nvSpPr>
          <p:spPr>
            <a:xfrm>
              <a:off x="2925291" y="5157731"/>
              <a:ext cx="3850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X2：SgNB 重新配置完成（RRC：RRCReconfigurationComplete）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8007D85-F7CE-49C3-BB81-6B4C706740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6286" y="2047859"/>
              <a:ext cx="331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952C24-F275-41CD-8768-85E59897D3A5}"/>
                </a:ext>
              </a:extLst>
            </p:cNvPr>
            <p:cNvSpPr txBox="1"/>
            <p:nvPr/>
          </p:nvSpPr>
          <p:spPr>
            <a:xfrm>
              <a:off x="1359157" y="5354403"/>
              <a:ext cx="117371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 随机接入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1F2101D-CF46-48F0-9997-7533430C91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27031" y="2241250"/>
              <a:ext cx="331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AEAEED8-2053-4062-AB6D-DAAA544CD4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3624" y="2236802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C65E1E-75A6-4FCA-9629-6A977EC6CC21}"/>
                </a:ext>
              </a:extLst>
            </p:cNvPr>
            <p:cNvSpPr/>
            <p:nvPr/>
          </p:nvSpPr>
          <p:spPr bwMode="auto">
            <a:xfrm>
              <a:off x="586722" y="1624760"/>
              <a:ext cx="691987" cy="26976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UE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D0E491-0319-4488-AA88-976D8FE873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06791" y="189179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244C78A-C13C-4B9C-B3CE-BCBF0E6E839C}"/>
                </a:ext>
              </a:extLst>
            </p:cNvPr>
            <p:cNvSpPr/>
            <p:nvPr/>
          </p:nvSpPr>
          <p:spPr bwMode="auto">
            <a:xfrm>
              <a:off x="2563815" y="1624760"/>
              <a:ext cx="691987" cy="26976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甲基NB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9DBB013-14CB-4C22-BB16-7A2A6BAEDA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1717" y="189179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666CBB3-11A3-49B2-A42D-A67E9B72C7D9}"/>
                </a:ext>
              </a:extLst>
            </p:cNvPr>
            <p:cNvSpPr/>
            <p:nvPr/>
          </p:nvSpPr>
          <p:spPr bwMode="auto">
            <a:xfrm>
              <a:off x="4628741" y="1624760"/>
              <a:ext cx="691987" cy="26976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银纳米布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72D07A9-F77D-4596-BD1F-97A0816B61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0000" y="189179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11957F-F0FB-408F-A9A5-A0922BCD9A6D}"/>
                </a:ext>
              </a:extLst>
            </p:cNvPr>
            <p:cNvSpPr/>
            <p:nvPr/>
          </p:nvSpPr>
          <p:spPr bwMode="auto">
            <a:xfrm>
              <a:off x="5887024" y="1624760"/>
              <a:ext cx="691987" cy="26976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SGGW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8C8B142-25E7-487A-825A-D11BEB9C62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7225" y="189179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1729E1B-5DE2-4140-B3D3-1E6B1388FA2E}"/>
                </a:ext>
              </a:extLst>
            </p:cNvPr>
            <p:cNvSpPr/>
            <p:nvPr/>
          </p:nvSpPr>
          <p:spPr bwMode="auto">
            <a:xfrm>
              <a:off x="6844249" y="1624760"/>
              <a:ext cx="691987" cy="26976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微机电系统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AE122D-8D92-4147-ADDC-AD363B2772DD}"/>
                </a:ext>
              </a:extLst>
            </p:cNvPr>
            <p:cNvSpPr txBox="1"/>
            <p:nvPr/>
          </p:nvSpPr>
          <p:spPr>
            <a:xfrm>
              <a:off x="1879862" y="2462220"/>
              <a:ext cx="2084920" cy="21120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36000" rIns="72000" bIns="36000" rtlCol="0">
              <a:spAutoFit/>
            </a:bodyPr>
            <a:lstStyle/>
            <a:p>
              <a:pPr lvl="0" rtl="0" algn="l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eNB决定设立EN-DC &amp;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Ericsson Hilda"/>
                </a:rPr>
                <a:t>分割DRB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B6B6EF-9FF0-4577-A953-969671B740F2}"/>
                </a:ext>
              </a:extLst>
            </p:cNvPr>
            <p:cNvSpPr txBox="1"/>
            <p:nvPr/>
          </p:nvSpPr>
          <p:spPr>
            <a:xfrm>
              <a:off x="3948338" y="3053648"/>
              <a:ext cx="2052001" cy="34970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分配NR PDCP和SCG资源。（也为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拆分DRB资源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）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0759FE-1296-49D9-A2F7-14E1D4C135F8}"/>
                </a:ext>
              </a:extLst>
            </p:cNvPr>
            <p:cNvSpPr txBox="1"/>
            <p:nvPr/>
          </p:nvSpPr>
          <p:spPr>
            <a:xfrm>
              <a:off x="4286925" y="4713282"/>
              <a:ext cx="1374184" cy="230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准备 UL 数据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CA6B5B-CAA4-418F-8EA9-3571845F7F74}"/>
                </a:ext>
              </a:extLst>
            </p:cNvPr>
            <p:cNvSpPr txBox="1"/>
            <p:nvPr/>
          </p:nvSpPr>
          <p:spPr>
            <a:xfrm>
              <a:off x="2777320" y="5723004"/>
              <a:ext cx="4655354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rgbClr val="181818"/>
                  </a:solidFill>
                  <a:latin typeface="Ericsson Hilda"/>
                </a:rPr>
                <a:t>路径更新过程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34AB7A-361D-4471-A2D5-A036DA5DB4FD}"/>
                </a:ext>
              </a:extLst>
            </p:cNvPr>
            <p:cNvSpPr txBox="1"/>
            <p:nvPr/>
          </p:nvSpPr>
          <p:spPr>
            <a:xfrm>
              <a:off x="2759103" y="3760186"/>
              <a:ext cx="3586033" cy="230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rgbClr val="181818"/>
                  </a:solidFill>
                  <a:latin typeface="Ericsson Hilda"/>
                </a:rPr>
                <a:t>如果可能的话转发数据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68D4CD-19A2-4D4C-BBC2-D8EA7E99FD25}"/>
                </a:ext>
              </a:extLst>
            </p:cNvPr>
            <p:cNvSpPr txBox="1"/>
            <p:nvPr/>
          </p:nvSpPr>
          <p:spPr>
            <a:xfrm>
              <a:off x="1752103" y="4068427"/>
              <a:ext cx="2322451" cy="34970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释放旧的E-UTRA PDCP并分配NR PDCP</a:t>
              </a:r>
              <a:r>
                <a:rPr lang="en-US" sz="900" dirty="0">
                  <a:solidFill>
                    <a:srgbClr val="181818"/>
                  </a:solidFill>
                  <a:latin typeface="Ericsson Hilda"/>
                </a:rPr>
                <a:t>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p</a:t>
              </a:r>
              <a:r>
                <a:rPr lang="en-US" sz="900" dirty="0">
                  <a:solidFill>
                    <a:srgbClr val="181818"/>
                  </a:solidFill>
                  <a:latin typeface="Ericsson Hilda"/>
                </a:rPr>
                <a:t>点亮 SRB。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2E68C56-564B-44D7-8A93-D8C9CC806B76}"/>
                </a:ext>
              </a:extLst>
            </p:cNvPr>
            <p:cNvCxnSpPr/>
            <p:nvPr/>
          </p:nvCxnSpPr>
          <p:spPr bwMode="auto">
            <a:xfrm>
              <a:off x="934943" y="6168623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6"/>
              </a:solidFill>
              <a:prstDash val="sysDash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79E032-8E11-4299-A517-2BD47ACA7C4B}"/>
                </a:ext>
              </a:extLst>
            </p:cNvPr>
            <p:cNvSpPr txBox="1"/>
            <p:nvPr/>
          </p:nvSpPr>
          <p:spPr>
            <a:xfrm>
              <a:off x="1311451" y="5969354"/>
              <a:ext cx="12715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DL/UL RRC消息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46BD0A6-85F2-46C3-851E-85F14872C09A}"/>
                </a:ext>
              </a:extLst>
            </p:cNvPr>
            <p:cNvCxnSpPr/>
            <p:nvPr/>
          </p:nvCxnSpPr>
          <p:spPr bwMode="auto">
            <a:xfrm>
              <a:off x="934943" y="6343551"/>
              <a:ext cx="403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6"/>
              </a:solidFill>
              <a:prstDash val="sysDash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8660313-A73B-45F7-9631-BE47855C4CE5}"/>
                </a:ext>
              </a:extLst>
            </p:cNvPr>
            <p:cNvSpPr txBox="1"/>
            <p:nvPr/>
          </p:nvSpPr>
          <p:spPr>
            <a:xfrm>
              <a:off x="2885808" y="6140551"/>
              <a:ext cx="23407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DL RRC 消息（从 MeNB 复制）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046261-05B5-46EF-BD20-F8A22804D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795" y="3731539"/>
            <a:ext cx="4496529" cy="19589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881A977-2CC2-4F2E-90A5-8F6A41B442CB}"/>
              </a:ext>
            </a:extLst>
          </p:cNvPr>
          <p:cNvSpPr/>
          <p:nvPr/>
        </p:nvSpPr>
        <p:spPr>
          <a:xfrm>
            <a:off x="7310970" y="5757653"/>
            <a:ext cx="51050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0" rtl="0">
              <a:spcAft>
                <a:spcPts val="900"/>
              </a:spcAft>
            </a:pPr>
            <a:r>
              <a:rPr lang="en-GB" sz="1400" dirty="0">
                <a:latin typeface="Ericsson Hilda" panose="00000500000000000000" pitchFamily="2" charset="0"/>
                <a:ea typeface="Times New Roman" panose="02020603050405020304" pitchFamily="18" charset="0"/>
              </a:rPr>
              <a:t>该IE包含E-RAB的EN-DC资源配置，指示PDCP在</a:t>
            </a:r>
            <a:r>
              <a:rPr lang="en-GB" sz="1400" dirty="0" err="1">
                <a:latin typeface="Ericsson Hilda" panose="00000500000000000000" pitchFamily="2" charset="0"/>
                <a:ea typeface="Times New Roman" panose="02020603050405020304" pitchFamily="18" charset="0"/>
              </a:rPr>
              <a:t>基因组NB</a:t>
            </a:r>
            <a:r>
              <a:rPr lang="en-GB" sz="1400" dirty="0">
                <a:latin typeface="Ericsson Hilda" panose="00000500000000000000" pitchFamily="2" charset="0"/>
                <a:ea typeface="Times New Roman" panose="02020603050405020304" pitchFamily="18" charset="0"/>
              </a:rPr>
              <a:t>以及 MCG 和 SCG 的较低层</a:t>
            </a:r>
            <a:endParaRPr lang="en-US" sz="1400" dirty="0">
              <a:latin typeface="Ericsson Hilda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36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66AC-FD2F-4CF6-B6A9-DA86BA68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4" y="-155493"/>
            <a:ext cx="11452062" cy="943769"/>
          </a:xfrm>
        </p:spPr>
        <p:txBody>
          <a:bodyPr>
            <a:normAutofit fontScale="90000"/>
          </a:bodyPr>
          <a:lstStyle/>
          <a:p>
            <a:pPr rtl="0" algn="l"/>
            <a:br>
              <a:rPr lang="en-US" sz="3100" dirty="0"/>
            </a:br>
            <a:r>
              <a:rPr lang="en-US" sz="3100" dirty="0">
                <a:latin typeface="Ericsson Hilda" panose="00000500000000000000" pitchFamily="2" charset="0"/>
              </a:rPr>
              <a:t>一些 PDCP 配置参数</a:t>
            </a:r>
            <a:br>
              <a:rPr lang="en-US" sz="3100" dirty="0">
                <a:latin typeface="Ericsson Hilda" panose="00000500000000000000" pitchFamily="2" charset="0"/>
              </a:rPr>
            </a:br>
            <a:r>
              <a:rPr lang="en-US" sz="2000" dirty="0">
                <a:latin typeface="Ericsson Hilda" panose="00000500000000000000" pitchFamily="2" charset="0"/>
              </a:rPr>
              <a:t>38.331 PDCP-配置IE</a:t>
            </a:r>
            <a:br>
              <a:rPr lang="en-US" dirty="0"/>
            </a:b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6F3E3-CA99-48FB-B351-4E945C97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" y="1140748"/>
            <a:ext cx="11525934" cy="1437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85B9DC-3271-4AF5-B3CE-29F599AEC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6" y="2578120"/>
            <a:ext cx="11614069" cy="8508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3ACA80-B487-4879-989D-9BF4F549555B}"/>
              </a:ext>
            </a:extLst>
          </p:cNvPr>
          <p:cNvSpPr/>
          <p:nvPr/>
        </p:nvSpPr>
        <p:spPr>
          <a:xfrm>
            <a:off x="85844" y="3398066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 rtl="0" algn="l"/>
            <a:r>
              <a:rPr lang="en-GB" sz="1400" i="1" dirty="0" err="1">
                <a:solidFill>
                  <a:srgbClr val="FF0000"/>
                </a:solidFill>
                <a:latin typeface="Ericsson Hilda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多个RLC</a:t>
            </a:r>
            <a:endParaRPr lang="en-US" sz="1400" dirty="0">
              <a:solidFill>
                <a:srgbClr val="FF0000"/>
              </a:solidFill>
              <a:latin typeface="Ericsson Hilda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algn="l"/>
            <a:r>
              <a:rPr lang="en-GB" sz="1400" dirty="0">
                <a:latin typeface="Ericsson Hilda" panose="00000500000000000000" pitchFamily="2" charset="0"/>
                <a:ea typeface="Times New Roman" panose="02020603050405020304" pitchFamily="18" charset="0"/>
              </a:rPr>
              <a:t>当多个 RLC 实体与 PDCP 实体关联时，该字段配置 UL 数据传输。</a:t>
            </a:r>
          </a:p>
          <a:p>
            <a:pPr hangingPunct="0" rtl="0" algn="l"/>
            <a:r>
              <a:rPr lang="en-GB" sz="1400" b="1" i="1" dirty="0" err="1">
                <a:solidFill>
                  <a:srgbClr val="FF0000"/>
                </a:solidFill>
                <a:latin typeface="Ericsson Hilda" panose="00000500000000000000" pitchFamily="2" charset="0"/>
              </a:rPr>
              <a:t>磷酸二钙</a:t>
            </a:r>
            <a:r>
              <a:rPr lang="en-GB" sz="1400" b="1" i="1" dirty="0">
                <a:solidFill>
                  <a:srgbClr val="FF0000"/>
                </a:solidFill>
                <a:latin typeface="Ericsson Hilda" panose="00000500000000000000" pitchFamily="2" charset="0"/>
              </a:rPr>
              <a:t>-复制</a:t>
            </a:r>
            <a:endParaRPr lang="en-US" sz="1400" dirty="0">
              <a:solidFill>
                <a:srgbClr val="FF0000"/>
              </a:solidFill>
              <a:latin typeface="Ericsson Hilda" panose="00000500000000000000" pitchFamily="2" charset="0"/>
            </a:endParaRPr>
          </a:p>
          <a:p>
            <a:pPr rtl="0" algn="l"/>
            <a:r>
              <a:rPr lang="en-GB" sz="1400" dirty="0">
                <a:latin typeface="Ericsson Hilda" panose="00000500000000000000" pitchFamily="2" charset="0"/>
              </a:rPr>
              <a:t>指示接收此 IE 时的上行链路复制状态是否按照 TS 38.323 [5] 中的规定进行配置和激活。该字段的存在表明是否配置了复制。LTE RLC 承载的 CA 数据包复制未配置 PDCP 复制。当该字段存在时，该字段的值指示复制的初始状态。如果设置为 TRUE，则激活复制。当配置为 SRB 时，该字段的值始终为 TRUE。</a:t>
            </a:r>
          </a:p>
          <a:p>
            <a:pPr hangingPunct="0" rtl="0" algn="l"/>
            <a:r>
              <a:rPr lang="en-GB" sz="1400" i="1" dirty="0" err="1">
                <a:solidFill>
                  <a:srgbClr val="FF0000"/>
                </a:solidFill>
                <a:latin typeface="Ericsson Hilda" panose="00000500000000000000" pitchFamily="2" charset="0"/>
              </a:rPr>
              <a:t>主路径</a:t>
            </a:r>
            <a:endParaRPr lang="en-US" sz="1400" dirty="0">
              <a:solidFill>
                <a:srgbClr val="FF0000"/>
              </a:solidFill>
              <a:latin typeface="Ericsson Hilda" panose="00000500000000000000" pitchFamily="2" charset="0"/>
            </a:endParaRPr>
          </a:p>
          <a:p>
            <a:pPr rtl="0" algn="l"/>
            <a:r>
              <a:rPr lang="en-GB" sz="1400" dirty="0">
                <a:latin typeface="Ericsson Hilda" panose="00000500000000000000" pitchFamily="2" charset="0"/>
              </a:rPr>
              <a:t>指示当多个 RLC 实体与 PDCP 实体关联时，用于 UL 数据传输的 TS 38.323 [5] 第 5.2.1 条中指定的主要 RLC 实体的小区组 ID 和 LCID</a:t>
            </a:r>
            <a:r>
              <a:rPr lang="en-GB" sz="1400" dirty="0">
                <a:highlight>
                  <a:srgbClr val="FFFF00"/>
                </a:highlight>
                <a:latin typeface="Ericsson Hilda" panose="00000500000000000000" pitchFamily="2" charset="0"/>
              </a:rPr>
              <a:t>。在该版本的规范中，SRB仅支持MCG对应的小区组ID。</a:t>
            </a:r>
            <a:r>
              <a:rPr lang="en-GB" sz="1400" dirty="0">
                <a:latin typeface="Ericsson Hilda" panose="00000500000000000000" pitchFamily="2" charset="0"/>
              </a:rPr>
              <a:t>西北表示</a:t>
            </a:r>
            <a:r>
              <a:rPr lang="en-GB" sz="1400" dirty="0" err="1">
                <a:latin typeface="Ericsson Hilda" panose="00000500000000000000" pitchFamily="2" charset="0"/>
              </a:rPr>
              <a:t>细胞组</a:t>
            </a:r>
            <a:r>
              <a:rPr lang="en-GB" sz="1400" dirty="0">
                <a:latin typeface="Ericsson Hilda" panose="00000500000000000000" pitchFamily="2" charset="0"/>
              </a:rPr>
              <a:t>对于使用不同小区组中的逻辑信道的分离承载。西北表示</a:t>
            </a:r>
            <a:r>
              <a:rPr lang="en-GB" sz="1400" dirty="0" err="1">
                <a:latin typeface="Ericsson Hilda" panose="00000500000000000000" pitchFamily="2" charset="0"/>
              </a:rPr>
              <a:t>逻辑通道</a:t>
            </a:r>
            <a:r>
              <a:rPr lang="en-GB" sz="1400" dirty="0">
                <a:latin typeface="Ericsson Hilda" panose="00000500000000000000" pitchFamily="2" charset="0"/>
              </a:rPr>
              <a:t>对于基于 CA 的 PDCP 复制，即，如果两个逻辑信道终止于同一小区</a:t>
            </a:r>
            <a:r>
              <a:rPr lang="en-GB" sz="1400" dirty="0"/>
              <a:t>团体</a:t>
            </a:r>
          </a:p>
          <a:p>
            <a:pPr hangingPunct="0" rtl="0" algn="l"/>
            <a:r>
              <a:rPr lang="en-GB" sz="1400" b="1" i="1" dirty="0">
                <a:solidFill>
                  <a:srgbClr val="FF0000"/>
                </a:solidFill>
              </a:rPr>
              <a:t>ul-</a:t>
            </a:r>
            <a:r>
              <a:rPr lang="en-GB" sz="1400" b="1" i="1" dirty="0" err="1">
                <a:solidFill>
                  <a:srgbClr val="FF0000"/>
                </a:solidFill>
              </a:rPr>
              <a:t>数据分割阈值</a:t>
            </a:r>
            <a:endParaRPr lang="en-US" sz="1400" dirty="0">
              <a:solidFill>
                <a:srgbClr val="FF0000"/>
              </a:solidFill>
            </a:endParaRPr>
          </a:p>
          <a:p>
            <a:pPr rtl="0" algn="l"/>
            <a:r>
              <a:rPr lang="en-GB" sz="1400" dirty="0"/>
              <a:t>TS 38.323 [5] 中指定的参数。值b0对应于0字节，值b100对应于100字节，值b200对应于200字节，依此类推。对于不支持的 UE，网络将此字段设置为“无穷大”</a:t>
            </a:r>
            <a:r>
              <a:rPr lang="en-GB" sz="1400" dirty="0" err="1"/>
              <a:t>分裂DRB</a:t>
            </a:r>
            <a:r>
              <a:rPr lang="en-GB" sz="1400" dirty="0"/>
              <a:t>-</a:t>
            </a:r>
            <a:r>
              <a:rPr lang="en-GB" sz="1400" dirty="0" err="1"/>
              <a:t>与UL</a:t>
            </a:r>
            <a:r>
              <a:rPr lang="en-GB" sz="1400" dirty="0"/>
              <a:t>-两者-MCG-SCG。</a:t>
            </a:r>
            <a:r>
              <a:rPr lang="en-GB" sz="1400" dirty="0">
                <a:solidFill>
                  <a:srgbClr val="FF0000"/>
                </a:solidFill>
              </a:rPr>
              <a:t>如果第一次为无线承载配置分割承载时该字段不存在，则应用默认值无穷大。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7A8D53-D4C8-4927-B967-1A7EA81745D0}"/>
              </a:ext>
            </a:extLst>
          </p:cNvPr>
          <p:cNvSpPr/>
          <p:nvPr/>
        </p:nvSpPr>
        <p:spPr>
          <a:xfrm>
            <a:off x="85844" y="788276"/>
            <a:ext cx="116140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GB" sz="1600" dirty="0">
                <a:latin typeface="Ericsson Hilda" panose="00000500000000000000" pitchFamily="2" charset="0"/>
              </a:rPr>
              <a:t>IE</a:t>
            </a:r>
            <a:r>
              <a:rPr lang="en-GB" sz="1600" i="1" dirty="0">
                <a:latin typeface="Ericsson Hilda" panose="00000500000000000000" pitchFamily="2" charset="0"/>
              </a:rPr>
              <a:t>PDCP配置</a:t>
            </a:r>
            <a:r>
              <a:rPr lang="en-GB" sz="1600" dirty="0">
                <a:latin typeface="Ericsson Hilda" panose="00000500000000000000" pitchFamily="2" charset="0"/>
              </a:rPr>
              <a:t>用于设置信令和数据无线承载的可配置 PDCP 参数</a:t>
            </a:r>
            <a:r>
              <a:rPr lang="en-US" sz="1600" dirty="0">
                <a:latin typeface="Ericsson Hilda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8684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6719-2ADB-49B8-B161-607F7A14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66994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PDCP复制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FC2F8-2AD8-4BC8-BA6D-808C539F0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39" y="1455100"/>
            <a:ext cx="6286495" cy="4508819"/>
          </a:xfrm>
        </p:spPr>
        <p:txBody>
          <a:bodyPr>
            <a:normAutofit lnSpcReduction="10000"/>
          </a:bodyPr>
          <a:lstStyle/>
          <a:p>
            <a:pPr rtl="0" algn="l"/>
            <a:r>
              <a:rPr lang="en-GB" sz="2000" dirty="0">
                <a:latin typeface="Ericsson Hilda" panose="00000500000000000000" pitchFamily="2" charset="0"/>
              </a:rPr>
              <a:t>因此，PDCP 的复制包括两次提交相同的 PDCP PDU：一次提交给主 RLC 实体，第二次提交给次要 RLC 实体</a:t>
            </a:r>
          </a:p>
          <a:p>
            <a:pPr rtl="0" algn="l"/>
            <a:r>
              <a:rPr lang="en-GB" sz="2000" dirty="0">
                <a:latin typeface="Ericsson Hilda" panose="00000500000000000000" pitchFamily="2" charset="0"/>
              </a:rPr>
              <a:t>提高可靠性并减少延迟</a:t>
            </a:r>
          </a:p>
          <a:p>
            <a:pPr rtl="0" algn="l"/>
            <a:r>
              <a:rPr lang="en-GB" sz="2000" dirty="0">
                <a:latin typeface="Ericsson Hilda" panose="00000500000000000000" pitchFamily="2" charset="0"/>
              </a:rPr>
              <a:t>为了</a:t>
            </a:r>
            <a:r>
              <a:rPr lang="en-GB" sz="2000" dirty="0" err="1">
                <a:latin typeface="Ericsson Hilda" panose="00000500000000000000" pitchFamily="2" charset="0"/>
              </a:rPr>
              <a:t>SRB，</a:t>
            </a:r>
            <a:r>
              <a:rPr lang="en-GB" sz="2000" dirty="0">
                <a:latin typeface="Ericsson Hilda" panose="00000500000000000000" pitchFamily="2" charset="0"/>
              </a:rPr>
              <a:t>复制始终处于活动状态</a:t>
            </a:r>
            <a:r>
              <a:rPr lang="en-GB" sz="2000" dirty="0" err="1">
                <a:latin typeface="Ericsson Hilda" panose="00000500000000000000" pitchFamily="2" charset="0"/>
              </a:rPr>
              <a:t>配置的</a:t>
            </a:r>
            <a:endParaRPr lang="en-GB" sz="2000" dirty="0">
              <a:latin typeface="Ericsson Hilda" panose="00000500000000000000" pitchFamily="2" charset="0"/>
            </a:endParaRPr>
          </a:p>
          <a:p>
            <a:pPr rtl="0" algn="l"/>
            <a:r>
              <a:rPr lang="en-US" sz="2000" dirty="0">
                <a:latin typeface="Ericsson Hilda" panose="00000500000000000000" pitchFamily="2" charset="0"/>
              </a:rPr>
              <a:t>对于DBR，需要在之后通过MAC CE激活复制</a:t>
            </a:r>
            <a:r>
              <a:rPr lang="en-US" sz="2000" dirty="0" err="1">
                <a:latin typeface="Ericsson Hilda" panose="00000500000000000000" pitchFamily="2" charset="0"/>
              </a:rPr>
              <a:t>配置的</a:t>
            </a:r>
            <a:r>
              <a:rPr lang="en-US" sz="2000" dirty="0">
                <a:latin typeface="Ericsson Hilda" panose="00000500000000000000" pitchFamily="2" charset="0"/>
              </a:rPr>
              <a:t>复制</a:t>
            </a:r>
          </a:p>
          <a:p>
            <a:pPr rtl="0" algn="l"/>
            <a:r>
              <a:rPr lang="en-GB" sz="2100" dirty="0">
                <a:latin typeface="Ericsson Hilda" panose="00000500000000000000" pitchFamily="2" charset="0"/>
              </a:rPr>
              <a:t>当 RLC 实体确认 PDCP PDU 的传输时，该 PDCP 实体应指示其他 RLC 实体将其丢弃</a:t>
            </a:r>
          </a:p>
          <a:p>
            <a:pPr rtl="0" algn="l"/>
            <a:r>
              <a:rPr lang="en-GB" sz="2100" dirty="0">
                <a:latin typeface="Ericsson Hilda" panose="00000500000000000000" pitchFamily="2" charset="0"/>
              </a:rPr>
              <a:t>当辅助RLC实体达到PDCP PDU的最大重传次数时，UE通知</a:t>
            </a:r>
            <a:r>
              <a:rPr lang="en-GB" sz="2100" dirty="0" err="1">
                <a:latin typeface="Ericsson Hilda" panose="00000500000000000000" pitchFamily="2" charset="0"/>
              </a:rPr>
              <a:t>gNB</a:t>
            </a:r>
            <a:r>
              <a:rPr lang="en-GB" sz="2100" dirty="0">
                <a:latin typeface="Ericsson Hilda" panose="00000500000000000000" pitchFamily="2" charset="0"/>
              </a:rPr>
              <a:t>但不会触发RLF</a:t>
            </a:r>
            <a:endParaRPr lang="en-US" dirty="0">
              <a:latin typeface="Ericsson Hilda" panose="00000500000000000000" pitchFamily="2" charset="0"/>
            </a:endParaRPr>
          </a:p>
          <a:p>
            <a:pPr rtl="0" algn="l"/>
            <a:endParaRPr lang="en-US" sz="2000" dirty="0"/>
          </a:p>
          <a:p>
            <a:pPr rtl="0" algn="l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226B2-1810-4A29-B758-B837627C1799}"/>
              </a:ext>
            </a:extLst>
          </p:cNvPr>
          <p:cNvSpPr/>
          <p:nvPr/>
        </p:nvSpPr>
        <p:spPr>
          <a:xfrm>
            <a:off x="7228840" y="1387475"/>
            <a:ext cx="3332480" cy="701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dirty="0"/>
              <a:t>PDCP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759219-404A-4715-BAF3-699E820FBC1C}"/>
              </a:ext>
            </a:extLst>
          </p:cNvPr>
          <p:cNvSpPr/>
          <p:nvPr/>
        </p:nvSpPr>
        <p:spPr>
          <a:xfrm>
            <a:off x="7233920" y="3244214"/>
            <a:ext cx="1371600" cy="1053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dirty="0"/>
              <a:t>主 RLC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E4507-AE73-4814-B17D-30CF573FDE48}"/>
              </a:ext>
            </a:extLst>
          </p:cNvPr>
          <p:cNvSpPr/>
          <p:nvPr/>
        </p:nvSpPr>
        <p:spPr>
          <a:xfrm>
            <a:off x="9372600" y="3244214"/>
            <a:ext cx="1371600" cy="1053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dirty="0"/>
              <a:t>辅助 RLC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008BA3-D417-4529-8463-EFFA4B8D3357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7919720" y="2088515"/>
            <a:ext cx="0" cy="1155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1A1AF6-CC58-4BC8-88EF-5AE839259794}"/>
              </a:ext>
            </a:extLst>
          </p:cNvPr>
          <p:cNvCxnSpPr>
            <a:cxnSpLocks/>
          </p:cNvCxnSpPr>
          <p:nvPr/>
        </p:nvCxnSpPr>
        <p:spPr>
          <a:xfrm>
            <a:off x="10043160" y="2088515"/>
            <a:ext cx="0" cy="115569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4BF323-772F-4B00-AAF2-71A838D09DF7}"/>
              </a:ext>
            </a:extLst>
          </p:cNvPr>
          <p:cNvCxnSpPr>
            <a:cxnSpLocks/>
          </p:cNvCxnSpPr>
          <p:nvPr/>
        </p:nvCxnSpPr>
        <p:spPr>
          <a:xfrm>
            <a:off x="7904480" y="4297679"/>
            <a:ext cx="0" cy="762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3C1C99-D10F-428A-8895-BD20DFDEF083}"/>
              </a:ext>
            </a:extLst>
          </p:cNvPr>
          <p:cNvCxnSpPr>
            <a:cxnSpLocks/>
          </p:cNvCxnSpPr>
          <p:nvPr/>
        </p:nvCxnSpPr>
        <p:spPr>
          <a:xfrm>
            <a:off x="10134600" y="4297678"/>
            <a:ext cx="0" cy="76200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8C237D0-5109-4806-A1C9-6B88931703F5}"/>
              </a:ext>
            </a:extLst>
          </p:cNvPr>
          <p:cNvSpPr txBox="1"/>
          <p:nvPr/>
        </p:nvSpPr>
        <p:spPr>
          <a:xfrm>
            <a:off x="7406640" y="5166478"/>
            <a:ext cx="133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/>
              <a:t>原发性LCH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645AC0-372D-4688-A25B-FDCF24DC9EE5}"/>
              </a:ext>
            </a:extLst>
          </p:cNvPr>
          <p:cNvSpPr txBox="1"/>
          <p:nvPr/>
        </p:nvSpPr>
        <p:spPr>
          <a:xfrm>
            <a:off x="9550400" y="5156318"/>
            <a:ext cx="157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/>
              <a:t>二级LCH</a:t>
            </a:r>
          </a:p>
        </p:txBody>
      </p:sp>
    </p:spTree>
    <p:extLst>
      <p:ext uri="{BB962C8B-B14F-4D97-AF65-F5344CB8AC3E}">
        <p14:creationId xmlns:p14="http://schemas.microsoft.com/office/powerpoint/2010/main" val="3452730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7CA5AC-C35A-4F82-9CA1-CB4B67D7FDFB}"/>
              </a:ext>
            </a:extLst>
          </p:cNvPr>
          <p:cNvSpPr/>
          <p:nvPr/>
        </p:nvSpPr>
        <p:spPr>
          <a:xfrm>
            <a:off x="58917" y="818095"/>
            <a:ext cx="11281186" cy="275216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2400" b="1" dirty="0">
                <a:solidFill>
                  <a:srgbClr val="002060"/>
                </a:solidFill>
                <a:latin typeface="Ericsson Hilda" panose="00000500000000000000" pitchFamily="2" charset="0"/>
              </a:rPr>
              <a:t>UL 腿开关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DDCB0D-56E7-4B77-9512-EEEB0F545190}"/>
              </a:ext>
            </a:extLst>
          </p:cNvPr>
          <p:cNvSpPr/>
          <p:nvPr/>
        </p:nvSpPr>
        <p:spPr>
          <a:xfrm>
            <a:off x="143174" y="3746824"/>
            <a:ext cx="11281186" cy="275216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2400" b="1" dirty="0">
                <a:solidFill>
                  <a:srgbClr val="FF0000"/>
                </a:solidFill>
                <a:latin typeface="Ericsson Hilda" panose="00000500000000000000" pitchFamily="2" charset="0"/>
              </a:rPr>
              <a:t>DL 腿开关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AC247-79A1-4721-90E4-EDE512E2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7" y="-31177"/>
            <a:ext cx="10515600" cy="855895"/>
          </a:xfrm>
        </p:spPr>
        <p:txBody>
          <a:bodyPr>
            <a:normAutofit fontScale="90000"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数据流量（EN-DC）</a:t>
            </a:r>
            <a:br>
              <a:rPr lang="en-US" dirty="0">
                <a:latin typeface="Ericsson Hilda" panose="00000500000000000000" pitchFamily="2" charset="0"/>
              </a:rPr>
            </a:br>
            <a:r>
              <a:rPr lang="en-US" sz="3100" dirty="0">
                <a:latin typeface="Ericsson Hilda" panose="00000500000000000000" pitchFamily="2" charset="0"/>
              </a:rPr>
              <a:t>生产实施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3DF55-B92D-4AB4-9968-56E2731D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532" y="571662"/>
            <a:ext cx="4801990" cy="1020353"/>
          </a:xfrm>
        </p:spPr>
        <p:txBody>
          <a:bodyPr>
            <a:normAutofit fontScale="47500" lnSpcReduction="20000"/>
          </a:bodyPr>
          <a:lstStyle/>
          <a:p>
            <a:pPr rtl="0" algn="l"/>
            <a:endParaRPr lang="en-US" i="1" dirty="0">
              <a:latin typeface="Ericsson Hilda" panose="00000500000000000000" pitchFamily="2" charset="0"/>
            </a:endParaRPr>
          </a:p>
          <a:p>
            <a:pPr marL="0" indent="0" rtl="0" algn="l">
              <a:buNone/>
            </a:pPr>
            <a:r>
              <a:rPr lang="en-US" sz="2200" b="1" dirty="0">
                <a:latin typeface="Ericsson Hilda" panose="00000500000000000000" pitchFamily="2" charset="0"/>
              </a:rPr>
              <a:t>2. 从使用 LTE 切换到 NR 支路</a:t>
            </a:r>
          </a:p>
          <a:p>
            <a:pPr marL="0" rtl="0" algn="l"/>
            <a:r>
              <a:rPr lang="en-US" sz="2200" dirty="0">
                <a:latin typeface="Ericsson Hilda" panose="00000500000000000000" pitchFamily="2" charset="0"/>
              </a:rPr>
              <a:t>在 UL 中检测到良好的 NR 质量时触发</a:t>
            </a:r>
          </a:p>
          <a:p>
            <a:pPr marL="0" rtl="0" algn="l"/>
            <a:r>
              <a:rPr lang="en-US" sz="2200" dirty="0">
                <a:latin typeface="Ericsson Hilda" panose="00000500000000000000" pitchFamily="2" charset="0"/>
              </a:rPr>
              <a:t>UL 禁止定时器可防止过快地从 LTE 切换回 NR</a:t>
            </a:r>
          </a:p>
          <a:p>
            <a:pPr rtl="0" algn="l"/>
            <a:endParaRPr lang="en-US" dirty="0">
              <a:latin typeface="Ericsson Hilda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49B69-CFBD-4926-887C-937C73A8C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39" y="1443699"/>
            <a:ext cx="2377646" cy="16155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2B33D2-CB8F-4289-8BED-0ED11DAA5D58}"/>
              </a:ext>
            </a:extLst>
          </p:cNvPr>
          <p:cNvSpPr/>
          <p:nvPr/>
        </p:nvSpPr>
        <p:spPr>
          <a:xfrm>
            <a:off x="527902" y="852297"/>
            <a:ext cx="4272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US" sz="1200" b="1" dirty="0">
                <a:latin typeface="Ericsson Hilda" panose="00000500000000000000" pitchFamily="2" charset="0"/>
              </a:rPr>
              <a:t>1.从使用 NR 切换到 LTE 支路</a:t>
            </a:r>
            <a:endParaRPr lang="en-US" sz="1200" dirty="0">
              <a:latin typeface="Ericsson Hilda" panose="00000500000000000000" pitchFamily="2" charset="0"/>
            </a:endParaRPr>
          </a:p>
          <a:p>
            <a:pPr rtl="0" algn="l"/>
            <a:r>
              <a:rPr lang="en-US" sz="1200" dirty="0">
                <a:latin typeface="Ericsson Hilda" panose="00000500000000000000" pitchFamily="2" charset="0"/>
              </a:rPr>
              <a:t>在 UL 中检测到较差的 NR 质量时触发</a:t>
            </a:r>
          </a:p>
          <a:p>
            <a:pPr rtl="0" algn="l"/>
            <a:r>
              <a:rPr lang="en-US" sz="1200" dirty="0">
                <a:latin typeface="Ericsson Hilda" panose="00000500000000000000" pitchFamily="2" charset="0"/>
              </a:rPr>
              <a:t>立即触发开关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E6598-7519-4BD0-B918-1F60AB3C1501}"/>
              </a:ext>
            </a:extLst>
          </p:cNvPr>
          <p:cNvSpPr txBox="1"/>
          <p:nvPr/>
        </p:nvSpPr>
        <p:spPr>
          <a:xfrm>
            <a:off x="7665644" y="1464540"/>
            <a:ext cx="75533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PDCP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29C7DE-2B7C-4152-A847-CD8CEC465C7B}"/>
              </a:ext>
            </a:extLst>
          </p:cNvPr>
          <p:cNvCxnSpPr>
            <a:cxnSpLocks/>
          </p:cNvCxnSpPr>
          <p:nvPr/>
        </p:nvCxnSpPr>
        <p:spPr bwMode="auto">
          <a:xfrm flipH="1">
            <a:off x="7529011" y="1798356"/>
            <a:ext cx="525469" cy="107702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990CD5-33D3-4FF1-A3BB-15ED4F0A76F8}"/>
              </a:ext>
            </a:extLst>
          </p:cNvPr>
          <p:cNvCxnSpPr>
            <a:cxnSpLocks/>
          </p:cNvCxnSpPr>
          <p:nvPr/>
        </p:nvCxnSpPr>
        <p:spPr bwMode="auto">
          <a:xfrm>
            <a:off x="8115446" y="1835430"/>
            <a:ext cx="629081" cy="99162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97FE9F-2B64-4EA9-85BF-8581D8DED587}"/>
              </a:ext>
            </a:extLst>
          </p:cNvPr>
          <p:cNvSpPr txBox="1"/>
          <p:nvPr/>
        </p:nvSpPr>
        <p:spPr>
          <a:xfrm>
            <a:off x="8755070" y="2563119"/>
            <a:ext cx="460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600" dirty="0">
                <a:latin typeface="Ericsson Hilda" panose="00000500000000000000" pitchFamily="2" charset="0"/>
              </a:rPr>
              <a:t>NR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1F44C4-D6C6-434D-B402-9E6188855058}"/>
              </a:ext>
            </a:extLst>
          </p:cNvPr>
          <p:cNvSpPr txBox="1"/>
          <p:nvPr/>
        </p:nvSpPr>
        <p:spPr>
          <a:xfrm>
            <a:off x="6973138" y="2606952"/>
            <a:ext cx="544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600" dirty="0">
                <a:latin typeface="Ericsson Hilda" panose="00000500000000000000" pitchFamily="2" charset="0"/>
              </a:rPr>
              <a:t>LTE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12054C-6974-454C-AD7A-958B9160846D}"/>
              </a:ext>
            </a:extLst>
          </p:cNvPr>
          <p:cNvCxnSpPr>
            <a:cxnSpLocks/>
          </p:cNvCxnSpPr>
          <p:nvPr/>
        </p:nvCxnSpPr>
        <p:spPr bwMode="auto">
          <a:xfrm>
            <a:off x="7949963" y="2366904"/>
            <a:ext cx="33096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0A5F7D-69A7-40BC-92F1-E885E0C75796}"/>
              </a:ext>
            </a:extLst>
          </p:cNvPr>
          <p:cNvCxnSpPr>
            <a:cxnSpLocks/>
          </p:cNvCxnSpPr>
          <p:nvPr/>
        </p:nvCxnSpPr>
        <p:spPr bwMode="auto">
          <a:xfrm flipV="1">
            <a:off x="7529009" y="1906043"/>
            <a:ext cx="409902" cy="6634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AA9D91-F11D-4DD5-B5DA-AE1D61290AC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153265" y="2070608"/>
            <a:ext cx="291593" cy="5003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5A3E6EDC-71DB-47C1-BFF4-B98B027C076C}"/>
              </a:ext>
            </a:extLst>
          </p:cNvPr>
          <p:cNvSpPr>
            <a:spLocks noGrp="1"/>
          </p:cNvSpPr>
          <p:nvPr/>
        </p:nvSpPr>
        <p:spPr bwMode="auto">
          <a:xfrm>
            <a:off x="6890994" y="3941839"/>
            <a:ext cx="4207407" cy="91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 algn="l"/>
            <a:r>
              <a:rPr lang="en-US" sz="2900" dirty="0">
                <a:solidFill>
                  <a:schemeClr val="tx2">
                    <a:lumMod val="75000"/>
                    <a:lumOff val="25000"/>
                  </a:schemeClr>
                </a:solidFill>
                <a:latin typeface="Ericsson Hilda" panose="00000500000000000000" pitchFamily="2" charset="0"/>
              </a:rPr>
              <a:t>从 LTE 切换到 NR</a:t>
            </a:r>
          </a:p>
          <a:p>
            <a:pPr lvl="1" rtl="0" algn="l"/>
            <a:r>
              <a:rPr lang="en-US" sz="2900" dirty="0">
                <a:latin typeface="Ericsson Hilda" panose="00000500000000000000" pitchFamily="2" charset="0"/>
              </a:rPr>
              <a:t>在 DL 中检测到良好的 NR 质量时触发</a:t>
            </a:r>
          </a:p>
          <a:p>
            <a:pPr lvl="1" rtl="0" algn="l"/>
            <a:r>
              <a:rPr lang="en-US" sz="2900" dirty="0">
                <a:latin typeface="Ericsson Hilda" panose="00000500000000000000" pitchFamily="2" charset="0"/>
              </a:rPr>
              <a:t>DL禁止定时器应防止过于频繁的切换</a:t>
            </a:r>
          </a:p>
          <a:p>
            <a:pPr rtl="0" algn="l"/>
            <a:endParaRPr lang="en-US" dirty="0">
              <a:latin typeface="Ericsson Hilda" panose="00000500000000000000" pitchFamily="2" charset="0"/>
            </a:endParaRPr>
          </a:p>
          <a:p>
            <a:pPr rtl="0" algn="l"/>
            <a:endParaRPr lang="en-US" i="1" dirty="0">
              <a:latin typeface="Ericsson Hilda" panose="000005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0AB734-360F-4A18-BCDF-CD64FFE14C4B}"/>
              </a:ext>
            </a:extLst>
          </p:cNvPr>
          <p:cNvSpPr>
            <a:spLocks noGrp="1"/>
          </p:cNvSpPr>
          <p:nvPr/>
        </p:nvSpPr>
        <p:spPr bwMode="auto">
          <a:xfrm>
            <a:off x="403226" y="3998589"/>
            <a:ext cx="4984512" cy="7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 algn="l"/>
            <a:r>
              <a:rPr lang="en-US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Ericsson Hilda" panose="00000500000000000000" pitchFamily="2" charset="0"/>
              </a:rPr>
              <a:t>从 NR 切换到 LTE</a:t>
            </a:r>
          </a:p>
          <a:p>
            <a:pPr lvl="1" rtl="0" algn="l"/>
            <a:r>
              <a:rPr lang="en-US" sz="2300" dirty="0">
                <a:latin typeface="Ericsson Hilda" panose="00000500000000000000" pitchFamily="2" charset="0"/>
              </a:rPr>
              <a:t>在 DL 中检测到较差的 NR 质量时触发</a:t>
            </a:r>
          </a:p>
          <a:p>
            <a:pPr lvl="1" rtl="0" algn="l"/>
            <a:r>
              <a:rPr lang="en-US" sz="2300" dirty="0">
                <a:latin typeface="Ericsson Hilda" panose="00000500000000000000" pitchFamily="2" charset="0"/>
              </a:rPr>
              <a:t>当检测到RLF时触发</a:t>
            </a:r>
            <a:r>
              <a:rPr lang="en-US" sz="2300" dirty="0" err="1">
                <a:latin typeface="Ericsson Hilda" panose="00000500000000000000" pitchFamily="2" charset="0"/>
              </a:rPr>
              <a:t>gNB</a:t>
            </a:r>
            <a:endParaRPr lang="en-US" sz="2300" dirty="0">
              <a:latin typeface="Ericsson Hilda" panose="00000500000000000000" pitchFamily="2" charset="0"/>
            </a:endParaRPr>
          </a:p>
          <a:p>
            <a:pPr lvl="1" rtl="0" algn="l"/>
            <a:r>
              <a:rPr lang="en-US" sz="2300" dirty="0">
                <a:latin typeface="Ericsson Hilda" panose="00000500000000000000" pitchFamily="2" charset="0"/>
              </a:rPr>
              <a:t>立即触发开关</a:t>
            </a:r>
          </a:p>
          <a:p>
            <a:pPr rtl="0" algn="l"/>
            <a:endParaRPr lang="en-US" dirty="0">
              <a:latin typeface="Ericsson Hilda" panose="00000500000000000000" pitchFamily="2" charset="0"/>
            </a:endParaRPr>
          </a:p>
          <a:p>
            <a:pPr rtl="0" algn="l"/>
            <a:endParaRPr lang="en-US" dirty="0">
              <a:latin typeface="Ericsson Hilda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DE6327-D874-43BF-96E4-C3A61607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98" y="4722798"/>
            <a:ext cx="2377646" cy="1615580"/>
          </a:xfrm>
          <a:prstGeom prst="rect">
            <a:avLst/>
          </a:prstGeom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99D8B19E-7BBF-474C-8021-C784B06D747A}"/>
              </a:ext>
            </a:extLst>
          </p:cNvPr>
          <p:cNvSpPr txBox="1"/>
          <p:nvPr/>
        </p:nvSpPr>
        <p:spPr>
          <a:xfrm>
            <a:off x="8190110" y="4722798"/>
            <a:ext cx="82105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rtl="0" algn="l"/>
            <a:r>
              <a:rPr lang="en-US" dirty="0">
                <a:latin typeface="Ericsson Hilda" panose="00000500000000000000" pitchFamily="2" charset="0"/>
              </a:rPr>
              <a:t>PDCP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516B61-139A-49D6-896B-F5723F5CA62E}"/>
              </a:ext>
            </a:extLst>
          </p:cNvPr>
          <p:cNvCxnSpPr>
            <a:cxnSpLocks/>
          </p:cNvCxnSpPr>
          <p:nvPr/>
        </p:nvCxnSpPr>
        <p:spPr bwMode="auto">
          <a:xfrm flipH="1">
            <a:off x="8057154" y="5174772"/>
            <a:ext cx="630217" cy="89335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1C4A84-28BC-42F7-A66B-0D6442AE1DE2}"/>
              </a:ext>
            </a:extLst>
          </p:cNvPr>
          <p:cNvCxnSpPr>
            <a:cxnSpLocks/>
          </p:cNvCxnSpPr>
          <p:nvPr/>
        </p:nvCxnSpPr>
        <p:spPr bwMode="auto">
          <a:xfrm>
            <a:off x="8744527" y="5229225"/>
            <a:ext cx="544043" cy="95266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15">
            <a:extLst>
              <a:ext uri="{FF2B5EF4-FFF2-40B4-BE49-F238E27FC236}">
                <a16:creationId xmlns:a16="http://schemas.microsoft.com/office/drawing/2014/main" id="{52CF7F32-E1DF-486E-9738-344F3846DB01}"/>
              </a:ext>
            </a:extLst>
          </p:cNvPr>
          <p:cNvSpPr txBox="1"/>
          <p:nvPr/>
        </p:nvSpPr>
        <p:spPr>
          <a:xfrm>
            <a:off x="9288570" y="5898847"/>
            <a:ext cx="460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rtl="0" algn="l"/>
            <a:r>
              <a:rPr lang="en-US" sz="1600" dirty="0">
                <a:latin typeface="Ericsson Hilda" panose="00000500000000000000" pitchFamily="2" charset="0"/>
              </a:rPr>
              <a:t>NR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3B85B8A1-ECF4-4343-9543-8F90E2E0E802}"/>
              </a:ext>
            </a:extLst>
          </p:cNvPr>
          <p:cNvSpPr txBox="1"/>
          <p:nvPr/>
        </p:nvSpPr>
        <p:spPr>
          <a:xfrm>
            <a:off x="7442709" y="5898847"/>
            <a:ext cx="544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rtl="0" algn="l"/>
            <a:r>
              <a:rPr lang="en-US" sz="1600" dirty="0">
                <a:latin typeface="Ericsson Hilda" panose="00000500000000000000" pitchFamily="2" charset="0"/>
              </a:rPr>
              <a:t>LTE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845E06-1886-4497-A38E-F0CCB0678878}"/>
              </a:ext>
            </a:extLst>
          </p:cNvPr>
          <p:cNvCxnSpPr>
            <a:cxnSpLocks/>
          </p:cNvCxnSpPr>
          <p:nvPr/>
        </p:nvCxnSpPr>
        <p:spPr bwMode="auto">
          <a:xfrm>
            <a:off x="8424104" y="5794855"/>
            <a:ext cx="33096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4555B1-48C5-4860-80CB-675DF4779C02}"/>
              </a:ext>
            </a:extLst>
          </p:cNvPr>
          <p:cNvCxnSpPr>
            <a:cxnSpLocks/>
          </p:cNvCxnSpPr>
          <p:nvPr/>
        </p:nvCxnSpPr>
        <p:spPr bwMode="auto">
          <a:xfrm>
            <a:off x="2475150" y="5347933"/>
            <a:ext cx="238628" cy="4001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92F7BD-930C-4E0D-828B-AF756CF5D94D}"/>
              </a:ext>
            </a:extLst>
          </p:cNvPr>
          <p:cNvCxnSpPr>
            <a:cxnSpLocks/>
          </p:cNvCxnSpPr>
          <p:nvPr/>
        </p:nvCxnSpPr>
        <p:spPr bwMode="auto">
          <a:xfrm flipH="1">
            <a:off x="8014202" y="5347933"/>
            <a:ext cx="293219" cy="4469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6432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3E6EDC-71DB-47C1-BFF4-B98B027C0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044" y="1437225"/>
            <a:ext cx="5611042" cy="1018006"/>
          </a:xfrm>
        </p:spPr>
        <p:txBody>
          <a:bodyPr>
            <a:normAutofit fontScale="47500" lnSpcReduction="20000"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根据选择的DC聚合算法和接收到的流控制反馈信息在两条腿上发送DL用户平面数据。</a:t>
            </a:r>
            <a:endParaRPr lang="en-US" dirty="0">
              <a:solidFill>
                <a:srgbClr val="FF0000"/>
              </a:solidFill>
              <a:latin typeface="Ericsson Hilda" panose="00000500000000000000" pitchFamily="2" charset="0"/>
            </a:endParaRPr>
          </a:p>
          <a:p>
            <a:pPr lvl="1" rtl="0" algn="l"/>
            <a:r>
              <a:rPr lang="en-US" sz="2200" dirty="0">
                <a:latin typeface="Ericsson Hilda" panose="00000500000000000000" pitchFamily="2" charset="0"/>
              </a:rPr>
              <a:t>通过 LTE 支路的 C5-U（或 X2-U）接收 FC 反馈（DDDS 消息）</a:t>
            </a:r>
          </a:p>
          <a:p>
            <a:pPr lvl="1" rtl="0" algn="l"/>
            <a:r>
              <a:rPr lang="en-US" sz="2200" dirty="0">
                <a:latin typeface="Ericsson Hilda" panose="00000500000000000000" pitchFamily="2" charset="0"/>
              </a:rPr>
              <a:t>FC 反馈通过以下方式发出</a:t>
            </a:r>
            <a:r>
              <a:rPr lang="en-US" sz="2200" dirty="0" err="1">
                <a:latin typeface="Ericsson Hilda" panose="00000500000000000000" pitchFamily="2" charset="0"/>
              </a:rPr>
              <a:t>gNB</a:t>
            </a:r>
            <a:r>
              <a:rPr lang="en-US" sz="2200" dirty="0">
                <a:latin typeface="Ericsson Hilda" panose="00000500000000000000" pitchFamily="2" charset="0"/>
              </a:rPr>
              <a:t>本地 NR 支路的内部消息</a:t>
            </a:r>
          </a:p>
          <a:p>
            <a:pPr rtl="0" algn="l"/>
            <a:endParaRPr lang="en-US" dirty="0">
              <a:latin typeface="Ericsson Hilda" panose="00000500000000000000" pitchFamily="2" charset="0"/>
            </a:endParaRPr>
          </a:p>
          <a:p>
            <a:pPr rtl="0" algn="l"/>
            <a:endParaRPr lang="en-US" dirty="0">
              <a:latin typeface="Ericsson Hilda" panose="000005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A0981B-69AC-43B8-8A7B-9ADF5497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" y="46690"/>
            <a:ext cx="12042985" cy="1085371"/>
          </a:xfrm>
        </p:spPr>
        <p:txBody>
          <a:bodyPr>
            <a:norm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数据流量 (EN-DC)-DL DC 聚合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D8B19E-7BBF-474C-8021-C784B06D747A}"/>
              </a:ext>
            </a:extLst>
          </p:cNvPr>
          <p:cNvSpPr txBox="1"/>
          <p:nvPr/>
        </p:nvSpPr>
        <p:spPr>
          <a:xfrm>
            <a:off x="2367522" y="3116970"/>
            <a:ext cx="75533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PDCP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516B61-139A-49D6-896B-F5723F5CA62E}"/>
              </a:ext>
            </a:extLst>
          </p:cNvPr>
          <p:cNvCxnSpPr>
            <a:stCxn id="13" idx="2"/>
          </p:cNvCxnSpPr>
          <p:nvPr/>
        </p:nvCxnSpPr>
        <p:spPr bwMode="auto">
          <a:xfrm flipH="1">
            <a:off x="2230886" y="3486302"/>
            <a:ext cx="514304" cy="11126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1C4A84-28BC-42F7-A66B-0D6442AE1DE2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>
            <a:off x="2745190" y="3486302"/>
            <a:ext cx="658572" cy="11126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CF7F32-E1DF-486E-9738-344F3846DB01}"/>
              </a:ext>
            </a:extLst>
          </p:cNvPr>
          <p:cNvSpPr txBox="1"/>
          <p:nvPr/>
        </p:nvSpPr>
        <p:spPr>
          <a:xfrm>
            <a:off x="3495636" y="4293019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600" dirty="0">
                <a:latin typeface="Ericsson Hilda" panose="00000500000000000000" pitchFamily="2" charset="0"/>
              </a:rPr>
              <a:t>NR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85B8A1-ECF4-4343-9543-8F90E2E0E802}"/>
              </a:ext>
            </a:extLst>
          </p:cNvPr>
          <p:cNvSpPr txBox="1"/>
          <p:nvPr/>
        </p:nvSpPr>
        <p:spPr>
          <a:xfrm>
            <a:off x="1594503" y="4314664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600" dirty="0">
                <a:latin typeface="Ericsson Hilda" panose="00000500000000000000" pitchFamily="2" charset="0"/>
              </a:rPr>
              <a:t>LTE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7FE73F-7501-45E8-B1CD-516FA6FDB23C}"/>
              </a:ext>
            </a:extLst>
          </p:cNvPr>
          <p:cNvCxnSpPr/>
          <p:nvPr/>
        </p:nvCxnSpPr>
        <p:spPr bwMode="auto">
          <a:xfrm flipH="1">
            <a:off x="2230886" y="3792046"/>
            <a:ext cx="271650" cy="4050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3C1EB4-06A9-4F7B-9DC8-633623DA4275}"/>
              </a:ext>
            </a:extLst>
          </p:cNvPr>
          <p:cNvCxnSpPr/>
          <p:nvPr/>
        </p:nvCxnSpPr>
        <p:spPr bwMode="auto">
          <a:xfrm>
            <a:off x="3152871" y="3728655"/>
            <a:ext cx="228510" cy="4050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DE353F-E5D9-40B5-81E7-5D058CF6C137}"/>
              </a:ext>
            </a:extLst>
          </p:cNvPr>
          <p:cNvSpPr txBox="1"/>
          <p:nvPr/>
        </p:nvSpPr>
        <p:spPr>
          <a:xfrm>
            <a:off x="10302695" y="6156621"/>
            <a:ext cx="1561646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rtl="0" algn="l"/>
            <a:r>
              <a:rPr lang="en-US" sz="2400" dirty="0">
                <a:solidFill>
                  <a:schemeClr val="bg1"/>
                </a:solidFill>
                <a:latin typeface="Ericsson Hilda" panose="00000500000000000000" pitchFamily="2" charset="0"/>
              </a:rPr>
              <a:t>5G-SP821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36E9E-81C3-4D20-B5B9-66B32AA2BAEA}"/>
              </a:ext>
            </a:extLst>
          </p:cNvPr>
          <p:cNvSpPr/>
          <p:nvPr/>
        </p:nvSpPr>
        <p:spPr>
          <a:xfrm>
            <a:off x="6290098" y="1319606"/>
            <a:ext cx="384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algn="l"/>
            <a:r>
              <a:rPr lang="en-US" dirty="0">
                <a:solidFill>
                  <a:srgbClr val="FF0000"/>
                </a:solidFill>
                <a:latin typeface="Ericsson Hilda" panose="00000500000000000000" pitchFamily="2" charset="0"/>
              </a:rPr>
              <a:t>分离 DRB 的 DL 传输状态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F454C5-706D-4D2A-A557-6496512194D5}"/>
              </a:ext>
            </a:extLst>
          </p:cNvPr>
          <p:cNvSpPr/>
          <p:nvPr/>
        </p:nvSpPr>
        <p:spPr bwMode="auto">
          <a:xfrm>
            <a:off x="5802086" y="2438890"/>
            <a:ext cx="1755195" cy="99011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 rtl="0" algn="l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latin typeface="Ericsson Hilda" panose="00000500000000000000" pitchFamily="2" charset="0"/>
              </a:rPr>
              <a:t>单腿</a:t>
            </a:r>
          </a:p>
          <a:p>
            <a:pPr fontAlgn="base" rtl="0" algn="l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latin typeface="Ericsson Hilda" panose="00000500000000000000" pitchFamily="2" charset="0"/>
              </a:rPr>
              <a:t>LTE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FD4651-7CAE-4702-868A-23E1D9549767}"/>
              </a:ext>
            </a:extLst>
          </p:cNvPr>
          <p:cNvSpPr/>
          <p:nvPr/>
        </p:nvSpPr>
        <p:spPr bwMode="auto">
          <a:xfrm>
            <a:off x="10122566" y="2438890"/>
            <a:ext cx="1755195" cy="99011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 rtl="0" algn="l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latin typeface="Ericsson Hilda" panose="00000500000000000000" pitchFamily="2" charset="0"/>
              </a:rPr>
              <a:t>单腿</a:t>
            </a:r>
          </a:p>
          <a:p>
            <a:pPr fontAlgn="base" rtl="0" algn="l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latin typeface="Ericsson Hilda" panose="00000500000000000000" pitchFamily="2" charset="0"/>
              </a:rPr>
              <a:t>NR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DCD337-394F-44E1-BC56-3FB74852CD30}"/>
              </a:ext>
            </a:extLst>
          </p:cNvPr>
          <p:cNvSpPr/>
          <p:nvPr/>
        </p:nvSpPr>
        <p:spPr bwMode="auto">
          <a:xfrm>
            <a:off x="8142346" y="4981527"/>
            <a:ext cx="1755195" cy="99011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fontAlgn="base" rtl="0" algn="l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latin typeface="Ericsson Hilda" panose="00000500000000000000" pitchFamily="2" charset="0"/>
              </a:rPr>
              <a:t>聚合</a:t>
            </a:r>
          </a:p>
          <a:p>
            <a:pPr fontAlgn="base" rtl="0" algn="l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latin typeface="Ericsson Hilda" panose="00000500000000000000" pitchFamily="2" charset="0"/>
              </a:rPr>
              <a:t>LTE+新空口</a:t>
            </a:r>
            <a:endParaRPr lang="en-US" sz="2000" dirty="0">
              <a:latin typeface="Ericsson Hilda" panose="00000500000000000000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627F31-E66F-4740-B674-386F536E7FF2}"/>
              </a:ext>
            </a:extLst>
          </p:cNvPr>
          <p:cNvCxnSpPr>
            <a:cxnSpLocks/>
            <a:endCxn id="19" idx="0"/>
          </p:cNvCxnSpPr>
          <p:nvPr/>
        </p:nvCxnSpPr>
        <p:spPr bwMode="auto">
          <a:xfrm>
            <a:off x="11000163" y="2104788"/>
            <a:ext cx="1" cy="3341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D402D34-D21C-4639-9539-93A27D2D1C93}"/>
              </a:ext>
            </a:extLst>
          </p:cNvPr>
          <p:cNvSpPr txBox="1"/>
          <p:nvPr/>
        </p:nvSpPr>
        <p:spPr>
          <a:xfrm>
            <a:off x="9635846" y="1504273"/>
            <a:ext cx="2427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600" dirty="0">
                <a:latin typeface="Ericsson Hilda" panose="00000500000000000000" pitchFamily="2" charset="0"/>
              </a:rPr>
              <a:t>NR 腿设置</a:t>
            </a:r>
          </a:p>
          <a:p>
            <a:pPr rtl="0" algn="l"/>
            <a:r>
              <a:rPr lang="en-US" sz="1600" dirty="0">
                <a:latin typeface="Ericsson Hilda" panose="00000500000000000000" pitchFamily="2" charset="0"/>
              </a:rPr>
              <a:t>（随机访问成功）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1846A5-186D-4AD2-974B-9A71B0C527C3}"/>
              </a:ext>
            </a:extLst>
          </p:cNvPr>
          <p:cNvCxnSpPr>
            <a:cxnSpLocks/>
          </p:cNvCxnSpPr>
          <p:nvPr/>
        </p:nvCxnSpPr>
        <p:spPr bwMode="auto">
          <a:xfrm flipH="1">
            <a:off x="7557281" y="2708920"/>
            <a:ext cx="256528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7895B56-668B-40E3-B812-EF4DE980E987}"/>
              </a:ext>
            </a:extLst>
          </p:cNvPr>
          <p:cNvSpPr txBox="1"/>
          <p:nvPr/>
        </p:nvSpPr>
        <p:spPr>
          <a:xfrm>
            <a:off x="7747258" y="2466495"/>
            <a:ext cx="187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NR 质量差或 RLF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6B4569-B095-4A98-8C20-6CE515C4E4E0}"/>
              </a:ext>
            </a:extLst>
          </p:cNvPr>
          <p:cNvCxnSpPr>
            <a:cxnSpLocks/>
          </p:cNvCxnSpPr>
          <p:nvPr/>
        </p:nvCxnSpPr>
        <p:spPr bwMode="auto">
          <a:xfrm>
            <a:off x="7557281" y="3203975"/>
            <a:ext cx="256528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D872A3C-0A07-4B71-98DD-F0575D9B2319}"/>
              </a:ext>
            </a:extLst>
          </p:cNvPr>
          <p:cNvSpPr txBox="1"/>
          <p:nvPr/>
        </p:nvSpPr>
        <p:spPr>
          <a:xfrm>
            <a:off x="7557281" y="2942366"/>
            <a:ext cx="2399868" cy="5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良好的 NR 质量并且</a:t>
            </a:r>
          </a:p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DL禁止定时器到期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E1F292A-D7E9-4427-83E4-F624B36A24AE}"/>
              </a:ext>
            </a:extLst>
          </p:cNvPr>
          <p:cNvCxnSpPr>
            <a:cxnSpLocks/>
          </p:cNvCxnSpPr>
          <p:nvPr/>
        </p:nvCxnSpPr>
        <p:spPr bwMode="auto">
          <a:xfrm flipH="1">
            <a:off x="9402485" y="3429001"/>
            <a:ext cx="2044696" cy="15525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9E68558-2191-4C6C-AD58-90BB4C7A303D}"/>
              </a:ext>
            </a:extLst>
          </p:cNvPr>
          <p:cNvCxnSpPr>
            <a:cxnSpLocks/>
          </p:cNvCxnSpPr>
          <p:nvPr/>
        </p:nvCxnSpPr>
        <p:spPr bwMode="auto">
          <a:xfrm flipV="1">
            <a:off x="8971906" y="3408993"/>
            <a:ext cx="2041808" cy="15725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2192E4-F1DC-4CA9-B4FB-1AF9B58BA1AA}"/>
              </a:ext>
            </a:extLst>
          </p:cNvPr>
          <p:cNvCxnSpPr>
            <a:cxnSpLocks/>
            <a:endCxn id="18" idx="2"/>
          </p:cNvCxnSpPr>
          <p:nvPr/>
        </p:nvCxnSpPr>
        <p:spPr bwMode="auto">
          <a:xfrm flipH="1" flipV="1">
            <a:off x="6679683" y="3429001"/>
            <a:ext cx="1862840" cy="15525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403F805-1F2B-44B7-89EA-32FBA6646FB4}"/>
              </a:ext>
            </a:extLst>
          </p:cNvPr>
          <p:cNvSpPr txBox="1"/>
          <p:nvPr/>
        </p:nvSpPr>
        <p:spPr>
          <a:xfrm>
            <a:off x="6515067" y="3672040"/>
            <a:ext cx="134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400" dirty="0">
                <a:solidFill>
                  <a:srgbClr val="00B0F0"/>
                </a:solidFill>
                <a:latin typeface="Ericsson Hilda" panose="00000500000000000000" pitchFamily="2" charset="0"/>
              </a:rPr>
              <a:t>NR 质量差或 RLF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E86D13-6880-4EEB-828E-1F7CD6D18F24}"/>
              </a:ext>
            </a:extLst>
          </p:cNvPr>
          <p:cNvSpPr txBox="1"/>
          <p:nvPr/>
        </p:nvSpPr>
        <p:spPr>
          <a:xfrm>
            <a:off x="9827348" y="4713852"/>
            <a:ext cx="234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400" dirty="0">
                <a:solidFill>
                  <a:srgbClr val="00B050"/>
                </a:solidFill>
                <a:latin typeface="Ericsson Hilda" panose="00000500000000000000" pitchFamily="2" charset="0"/>
              </a:rPr>
              <a:t>PDCP SDU 缓冲区寿命 &gt;</a:t>
            </a:r>
            <a:r>
              <a:rPr lang="en-US" sz="1400" dirty="0" err="1">
                <a:solidFill>
                  <a:srgbClr val="00B050"/>
                </a:solidFill>
                <a:latin typeface="Ericsson Hilda" panose="00000500000000000000" pitchFamily="2" charset="0"/>
              </a:rPr>
              <a:t>dl聚合年龄</a:t>
            </a:r>
            <a:endParaRPr lang="en-US" sz="1400" dirty="0">
              <a:solidFill>
                <a:srgbClr val="00B050"/>
              </a:solidFill>
              <a:latin typeface="Ericsson Hilda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B3EC2E-F311-4D9A-A0C6-819E0B5F0908}"/>
              </a:ext>
            </a:extLst>
          </p:cNvPr>
          <p:cNvSpPr txBox="1"/>
          <p:nvPr/>
        </p:nvSpPr>
        <p:spPr>
          <a:xfrm>
            <a:off x="8591606" y="3628470"/>
            <a:ext cx="272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400" dirty="0" err="1">
                <a:solidFill>
                  <a:srgbClr val="00B050"/>
                </a:solidFill>
                <a:latin typeface="Ericsson Hilda" panose="00000500000000000000" pitchFamily="2" charset="0"/>
              </a:rPr>
              <a:t>定时器_DC_聚合</a:t>
            </a:r>
            <a:r>
              <a:rPr lang="en-US" sz="1400" dirty="0">
                <a:solidFill>
                  <a:srgbClr val="00B050"/>
                </a:solidFill>
                <a:latin typeface="Ericsson Hilda" panose="00000500000000000000" pitchFamily="2" charset="0"/>
              </a:rPr>
              <a:t>到期</a:t>
            </a:r>
          </a:p>
          <a:p>
            <a:pPr rtl="0" algn="l"/>
            <a:r>
              <a:rPr lang="en-US" sz="1400" dirty="0">
                <a:solidFill>
                  <a:srgbClr val="00B050"/>
                </a:solidFill>
                <a:latin typeface="Ericsson Hilda" panose="00000500000000000000" pitchFamily="2" charset="0"/>
              </a:rPr>
              <a:t>（所有 DL 数据包已发送并已确认）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F6C17E-E0A3-4016-8795-7E425A147401}"/>
              </a:ext>
            </a:extLst>
          </p:cNvPr>
          <p:cNvCxnSpPr>
            <a:cxnSpLocks/>
          </p:cNvCxnSpPr>
          <p:nvPr/>
        </p:nvCxnSpPr>
        <p:spPr bwMode="auto">
          <a:xfrm>
            <a:off x="5044167" y="5237072"/>
            <a:ext cx="7579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A5331B7-DD7D-4579-B5DD-00F179B52F55}"/>
              </a:ext>
            </a:extLst>
          </p:cNvPr>
          <p:cNvSpPr txBox="1"/>
          <p:nvPr/>
        </p:nvSpPr>
        <p:spPr>
          <a:xfrm>
            <a:off x="5879566" y="5128142"/>
            <a:ext cx="197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>
                <a:latin typeface="Ericsson Hilda" panose="00000500000000000000" pitchFamily="2" charset="0"/>
              </a:rPr>
              <a:t>早期 SP 引入的转变和标准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AB2813-436A-4984-81E5-5B512601B240}"/>
              </a:ext>
            </a:extLst>
          </p:cNvPr>
          <p:cNvCxnSpPr>
            <a:cxnSpLocks/>
          </p:cNvCxnSpPr>
          <p:nvPr/>
        </p:nvCxnSpPr>
        <p:spPr bwMode="auto">
          <a:xfrm>
            <a:off x="5044167" y="5827234"/>
            <a:ext cx="7579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48A1F2E-D4AD-4E57-B619-01DF6F16D67A}"/>
              </a:ext>
            </a:extLst>
          </p:cNvPr>
          <p:cNvSpPr txBox="1"/>
          <p:nvPr/>
        </p:nvSpPr>
        <p:spPr>
          <a:xfrm>
            <a:off x="5879566" y="5718304"/>
            <a:ext cx="174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>
                <a:latin typeface="Ericsson Hilda" panose="00000500000000000000" pitchFamily="2" charset="0"/>
              </a:rPr>
              <a:t>本 SP 引入的转变和标准</a:t>
            </a:r>
          </a:p>
        </p:txBody>
      </p:sp>
    </p:spTree>
    <p:extLst>
      <p:ext uri="{BB962C8B-B14F-4D97-AF65-F5344CB8AC3E}">
        <p14:creationId xmlns:p14="http://schemas.microsoft.com/office/powerpoint/2010/main" val="3308168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6E8C-6943-4AC0-A6A3-594D8B31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9457"/>
            <a:ext cx="9474200" cy="859970"/>
          </a:xfrm>
        </p:spPr>
        <p:txBody>
          <a:bodyPr>
            <a:normAutofit fontScale="90000"/>
          </a:bodyPr>
          <a:lstStyle/>
          <a:p>
            <a:pPr rtl="0" algn="l"/>
            <a:r>
              <a:rPr lang="en-US" dirty="0"/>
              <a:t>凯杰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4ECED-E37B-4556-95B6-47DBF1CFA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47" y="1016397"/>
            <a:ext cx="10541000" cy="1726021"/>
          </a:xfrm>
        </p:spPr>
        <p:txBody>
          <a:bodyPr>
            <a:normAutofit fontScale="85000" lnSpcReduction="20000"/>
          </a:bodyPr>
          <a:lstStyle/>
          <a:p>
            <a:pPr hangingPunct="0" rtl="0" algn="l"/>
            <a:r>
              <a:rPr lang="en-GB" sz="2200" i="1" dirty="0">
                <a:solidFill>
                  <a:srgbClr val="FF0000"/>
                </a:solidFill>
                <a:latin typeface="Ericsson Hilda" panose="00000500000000000000" pitchFamily="2" charset="0"/>
              </a:rPr>
              <a:t>IMS-VoiceOverNR-PDCP-MCG-Bearer-15</a:t>
            </a:r>
            <a:r>
              <a:rPr lang="en-GB" sz="2200" dirty="0">
                <a:latin typeface="Ericsson Hilda" panose="00000500000000000000" pitchFamily="2" charset="0"/>
              </a:rPr>
              <a:t>指示UE是否支持MCG承载的IMS基于NR PDCP的语音</a:t>
            </a:r>
            <a:endParaRPr lang="en-US" sz="2200" dirty="0">
              <a:latin typeface="Ericsson Hilda" panose="00000500000000000000" pitchFamily="2" charset="0"/>
            </a:endParaRPr>
          </a:p>
          <a:p>
            <a:pPr hangingPunct="0" rtl="0" algn="l"/>
            <a:r>
              <a:rPr lang="en-GB" sz="2200" i="1" dirty="0">
                <a:solidFill>
                  <a:srgbClr val="FF0000"/>
                </a:solidFill>
                <a:latin typeface="Ericsson Hilda" panose="00000500000000000000" pitchFamily="2" charset="0"/>
              </a:rPr>
              <a:t>IMS-VoiceOverNR-PDCP-SCG-Bearer-15</a:t>
            </a:r>
            <a:r>
              <a:rPr lang="en-GB" sz="2200" dirty="0">
                <a:latin typeface="Ericsson Hilda" panose="00000500000000000000" pitchFamily="2" charset="0"/>
              </a:rPr>
              <a:t>指示UE是否支持SCG承载的IMS基于NR PDCP的语音</a:t>
            </a:r>
            <a:endParaRPr lang="en-US" sz="2200" dirty="0">
              <a:latin typeface="Ericsson Hilda" panose="00000500000000000000" pitchFamily="2" charset="0"/>
            </a:endParaRPr>
          </a:p>
          <a:p>
            <a:pPr hangingPunct="0" rtl="0" algn="l"/>
            <a:r>
              <a:rPr lang="en-GB" sz="2200" dirty="0">
                <a:solidFill>
                  <a:srgbClr val="FF0000"/>
                </a:solidFill>
                <a:latin typeface="Ericsson Hilda" panose="00000500000000000000" pitchFamily="2" charset="0"/>
              </a:rPr>
              <a:t>在此版本中，EN-DC 不支持基于分离承载的 IMS 语音</a:t>
            </a:r>
          </a:p>
          <a:p>
            <a:pPr marL="0" indent="0" hangingPunct="0" rtl="0" algn="l">
              <a:buNone/>
            </a:pPr>
            <a:r>
              <a:rPr lang="en-GB" sz="2200" dirty="0">
                <a:solidFill>
                  <a:srgbClr val="FF0000"/>
                </a:solidFill>
                <a:latin typeface="Ericsson Hilda" panose="00000500000000000000" pitchFamily="2" charset="0"/>
              </a:rPr>
              <a:t>TS 36.306 f40</a:t>
            </a:r>
            <a:endParaRPr lang="en-US" sz="2200" dirty="0">
              <a:solidFill>
                <a:srgbClr val="FF0000"/>
              </a:solidFill>
              <a:latin typeface="Ericsson Hilda" panose="00000500000000000000" pitchFamily="2" charset="0"/>
            </a:endParaRPr>
          </a:p>
          <a:p>
            <a:pPr rtl="0"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1015F-1B60-450C-A40C-E2729AE7E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3328127"/>
            <a:ext cx="108966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20081A-FD0D-4BA2-A218-A1AE56308D0A}"/>
              </a:ext>
            </a:extLst>
          </p:cNvPr>
          <p:cNvSpPr txBox="1"/>
          <p:nvPr/>
        </p:nvSpPr>
        <p:spPr>
          <a:xfrm>
            <a:off x="8143940" y="3328909"/>
            <a:ext cx="289855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rtl="0" algn="l"/>
            <a:r>
              <a:rPr lang="en-US" b="1" dirty="0">
                <a:solidFill>
                  <a:srgbClr val="FF0000"/>
                </a:solidFill>
              </a:rPr>
              <a:t>36.331</a:t>
            </a:r>
            <a:r>
              <a:rPr lang="en-GB" b="1" i="1" dirty="0">
                <a:solidFill>
                  <a:srgbClr val="FF0000"/>
                </a:solidFill>
              </a:rPr>
              <a:t>UE-EUTRA-能力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D5666-902E-49F3-80B5-0DF6115FC535}"/>
              </a:ext>
            </a:extLst>
          </p:cNvPr>
          <p:cNvSpPr/>
          <p:nvPr/>
        </p:nvSpPr>
        <p:spPr>
          <a:xfrm>
            <a:off x="397947" y="100873"/>
            <a:ext cx="5309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GB" sz="4000" b="1" dirty="0">
                <a:latin typeface="Ericsson Hilda" panose="00000500000000000000" pitchFamily="2" charset="0"/>
                <a:ea typeface="Times New Roman" panose="02020603050405020304" pitchFamily="18" charset="0"/>
              </a:rPr>
              <a:t>EN-DC IMS 语音路径</a:t>
            </a:r>
            <a:endParaRPr lang="en-US" sz="4000" b="1" dirty="0">
              <a:latin typeface="Ericsson Hild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8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35888-39DC-4E0C-A0CB-FC963A9A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960" y="2519045"/>
            <a:ext cx="10515600" cy="1325563"/>
          </a:xfrm>
        </p:spPr>
        <p:txBody>
          <a:bodyPr>
            <a:norm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5G系统概要</a:t>
            </a:r>
            <a:br>
              <a:rPr lang="en-US" dirty="0">
                <a:latin typeface="Ericsson Hilda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05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856A-C5C2-46BC-864C-C466D589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-17937"/>
            <a:ext cx="8353425" cy="878570"/>
          </a:xfrm>
        </p:spPr>
        <p:txBody>
          <a:bodyPr>
            <a:normAutofit/>
          </a:bodyPr>
          <a:lstStyle/>
          <a:p>
            <a:pPr rtl="0" algn="l"/>
            <a:r>
              <a:rPr lang="sv-SE" dirty="0">
                <a:latin typeface="Ericsson Hilda" panose="00000500000000000000" pitchFamily="2" charset="0"/>
              </a:rPr>
              <a:t>VoLTE 设置 EN-DC</a:t>
            </a:r>
            <a:endParaRPr lang="sv-SE" sz="3200" dirty="0">
              <a:solidFill>
                <a:schemeClr val="accent1">
                  <a:lumMod val="75000"/>
                </a:schemeClr>
              </a:solidFill>
              <a:latin typeface="Ericsson Hilda" panose="00000500000000000000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F4430A7-BD1D-4BF8-9FD1-8924F2E7B3C0}"/>
              </a:ext>
            </a:extLst>
          </p:cNvPr>
          <p:cNvGrpSpPr/>
          <p:nvPr/>
        </p:nvGrpSpPr>
        <p:grpSpPr>
          <a:xfrm>
            <a:off x="4581340" y="1626531"/>
            <a:ext cx="3481545" cy="1729119"/>
            <a:chOff x="7718126" y="1925877"/>
            <a:chExt cx="3846370" cy="3006246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6044124-5937-4E1B-BA7C-61D9610E74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857456" y="2577564"/>
              <a:ext cx="0" cy="2612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2DB7AEE-A892-43F3-AFF1-1EC248EBA04B}"/>
                </a:ext>
              </a:extLst>
            </p:cNvPr>
            <p:cNvSpPr txBox="1"/>
            <p:nvPr/>
          </p:nvSpPr>
          <p:spPr>
            <a:xfrm>
              <a:off x="7819150" y="2217671"/>
              <a:ext cx="723275" cy="47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QCI5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3EBE538-4DAB-4AE1-886A-A18D45E57F01}"/>
                </a:ext>
              </a:extLst>
            </p:cNvPr>
            <p:cNvSpPr txBox="1"/>
            <p:nvPr/>
          </p:nvSpPr>
          <p:spPr>
            <a:xfrm>
              <a:off x="8607637" y="2214722"/>
              <a:ext cx="723275" cy="47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质量控制中心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1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6085B1A-4C88-4C18-919A-9F1828BB5F9F}"/>
                </a:ext>
              </a:extLst>
            </p:cNvPr>
            <p:cNvCxnSpPr>
              <a:cxnSpLocks/>
              <a:stCxn id="97" idx="2"/>
            </p:cNvCxnSpPr>
            <p:nvPr/>
          </p:nvCxnSpPr>
          <p:spPr bwMode="auto">
            <a:xfrm>
              <a:off x="9769485" y="3600532"/>
              <a:ext cx="0" cy="10598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8768C2A-B545-43F9-B591-5886AF3011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06544" y="3609699"/>
              <a:ext cx="6652" cy="108503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118A4DC-B96B-4E14-BE92-59399C930F19}"/>
                </a:ext>
              </a:extLst>
            </p:cNvPr>
            <p:cNvCxnSpPr>
              <a:cxnSpLocks/>
              <a:stCxn id="86" idx="2"/>
            </p:cNvCxnSpPr>
            <p:nvPr/>
          </p:nvCxnSpPr>
          <p:spPr bwMode="auto">
            <a:xfrm flipH="1">
              <a:off x="8180788" y="3603279"/>
              <a:ext cx="2200" cy="10570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362B862E-4585-49D5-A461-B96A0720BA69}"/>
                </a:ext>
              </a:extLst>
            </p:cNvPr>
            <p:cNvSpPr/>
            <p:nvPr/>
          </p:nvSpPr>
          <p:spPr bwMode="auto">
            <a:xfrm>
              <a:off x="7817728" y="2789876"/>
              <a:ext cx="739668" cy="3256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PDCP</a:t>
              </a: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7404789F-071B-414C-ADC0-A9D7D354D799}"/>
                </a:ext>
              </a:extLst>
            </p:cNvPr>
            <p:cNvSpPr/>
            <p:nvPr/>
          </p:nvSpPr>
          <p:spPr bwMode="auto">
            <a:xfrm>
              <a:off x="7840988" y="3387279"/>
              <a:ext cx="684000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E0BFA920-A339-47CA-8DE0-6CD003C0B9C6}"/>
                </a:ext>
              </a:extLst>
            </p:cNvPr>
            <p:cNvSpPr/>
            <p:nvPr/>
          </p:nvSpPr>
          <p:spPr bwMode="auto">
            <a:xfrm>
              <a:off x="8622607" y="2789878"/>
              <a:ext cx="723275" cy="31981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PDCP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0BF0D5AB-8F66-4655-A9DE-73E1CE67728C}"/>
                </a:ext>
              </a:extLst>
            </p:cNvPr>
            <p:cNvSpPr/>
            <p:nvPr/>
          </p:nvSpPr>
          <p:spPr bwMode="auto">
            <a:xfrm>
              <a:off x="8642584" y="3393699"/>
              <a:ext cx="684000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60E8BAED-E5F1-461F-8DB3-8A8710B9D14A}"/>
                </a:ext>
              </a:extLst>
            </p:cNvPr>
            <p:cNvSpPr/>
            <p:nvPr/>
          </p:nvSpPr>
          <p:spPr bwMode="auto">
            <a:xfrm>
              <a:off x="9427485" y="3384532"/>
              <a:ext cx="684000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3942F3AA-4EC3-4871-8102-07119EC66408}"/>
                </a:ext>
              </a:extLst>
            </p:cNvPr>
            <p:cNvSpPr/>
            <p:nvPr/>
          </p:nvSpPr>
          <p:spPr bwMode="auto">
            <a:xfrm>
              <a:off x="7838787" y="3887289"/>
              <a:ext cx="2252735" cy="27304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MAC 和 L1</a:t>
              </a: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42594CB8-99FF-4E9D-A185-890C97947D64}"/>
                </a:ext>
              </a:extLst>
            </p:cNvPr>
            <p:cNvSpPr/>
            <p:nvPr/>
          </p:nvSpPr>
          <p:spPr bwMode="auto">
            <a:xfrm>
              <a:off x="7718126" y="1925877"/>
              <a:ext cx="2601873" cy="30062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明尼苏达州</a:t>
              </a: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B1E62B97-A18F-4BF9-B5A1-B12F96AEE192}"/>
                </a:ext>
              </a:extLst>
            </p:cNvPr>
            <p:cNvSpPr/>
            <p:nvPr/>
          </p:nvSpPr>
          <p:spPr bwMode="auto">
            <a:xfrm>
              <a:off x="10397014" y="1925877"/>
              <a:ext cx="1167482" cy="30062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序列号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2BE25BE-7309-4B9F-873A-EF6D9230604E}"/>
                </a:ext>
              </a:extLst>
            </p:cNvPr>
            <p:cNvCxnSpPr>
              <a:cxnSpLocks/>
              <a:stCxn id="64" idx="2"/>
              <a:endCxn id="78" idx="0"/>
            </p:cNvCxnSpPr>
            <p:nvPr/>
          </p:nvCxnSpPr>
          <p:spPr bwMode="auto">
            <a:xfrm>
              <a:off x="8180788" y="2689143"/>
              <a:ext cx="6775" cy="10073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5921C7C-EE38-468A-9122-C2FBF0737B3B}"/>
                </a:ext>
              </a:extLst>
            </p:cNvPr>
            <p:cNvCxnSpPr>
              <a:cxnSpLocks/>
              <a:stCxn id="86" idx="0"/>
              <a:endCxn id="78" idx="2"/>
            </p:cNvCxnSpPr>
            <p:nvPr/>
          </p:nvCxnSpPr>
          <p:spPr bwMode="auto">
            <a:xfrm flipV="1">
              <a:off x="8182989" y="3115502"/>
              <a:ext cx="4574" cy="27177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7DC9B9B-5078-43D1-A794-33D0EB421E3A}"/>
                </a:ext>
              </a:extLst>
            </p:cNvPr>
            <p:cNvCxnSpPr>
              <a:cxnSpLocks/>
              <a:stCxn id="66" idx="2"/>
              <a:endCxn id="87" idx="0"/>
            </p:cNvCxnSpPr>
            <p:nvPr/>
          </p:nvCxnSpPr>
          <p:spPr bwMode="auto">
            <a:xfrm>
              <a:off x="8969275" y="2686195"/>
              <a:ext cx="14970" cy="10368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1AD8749-B7B3-4347-B29C-F728E4C46641}"/>
                </a:ext>
              </a:extLst>
            </p:cNvPr>
            <p:cNvCxnSpPr>
              <a:cxnSpLocks/>
              <a:stCxn id="89" idx="0"/>
              <a:endCxn id="87" idx="2"/>
            </p:cNvCxnSpPr>
            <p:nvPr/>
          </p:nvCxnSpPr>
          <p:spPr bwMode="auto">
            <a:xfrm flipH="1" flipV="1">
              <a:off x="8984245" y="3109690"/>
              <a:ext cx="339" cy="28400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18B2DAB-CBD8-4F20-BD73-DFE36475CB61}"/>
                </a:ext>
              </a:extLst>
            </p:cNvPr>
            <p:cNvSpPr txBox="1"/>
            <p:nvPr/>
          </p:nvSpPr>
          <p:spPr>
            <a:xfrm>
              <a:off x="10482566" y="2220844"/>
              <a:ext cx="723275" cy="47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QCI9</a:t>
              </a: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72319A85-6F33-4563-998B-CDFE44F05945}"/>
                </a:ext>
              </a:extLst>
            </p:cNvPr>
            <p:cNvSpPr/>
            <p:nvPr/>
          </p:nvSpPr>
          <p:spPr bwMode="auto">
            <a:xfrm>
              <a:off x="10502204" y="2789877"/>
              <a:ext cx="684000" cy="216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NRPDCP</a:t>
              </a:r>
            </a:p>
          </p:txBody>
        </p:sp>
        <p:cxnSp>
          <p:nvCxnSpPr>
            <p:cNvPr id="110" name="Connector: Elbow 109">
              <a:extLst>
                <a:ext uri="{FF2B5EF4-FFF2-40B4-BE49-F238E27FC236}">
                  <a16:creationId xmlns:a16="http://schemas.microsoft.com/office/drawing/2014/main" id="{B26B9070-5EB1-4CF6-B80A-FEA79AA797C8}"/>
                </a:ext>
              </a:extLst>
            </p:cNvPr>
            <p:cNvCxnSpPr>
              <a:cxnSpLocks/>
              <a:stCxn id="108" idx="1"/>
              <a:endCxn id="97" idx="0"/>
            </p:cNvCxnSpPr>
            <p:nvPr/>
          </p:nvCxnSpPr>
          <p:spPr bwMode="auto">
            <a:xfrm rot="10800000" flipV="1">
              <a:off x="9769486" y="2897876"/>
              <a:ext cx="732719" cy="486655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23590-ECF1-406E-86CE-B8579A8740B6}"/>
              </a:ext>
            </a:extLst>
          </p:cNvPr>
          <p:cNvGrpSpPr/>
          <p:nvPr/>
        </p:nvGrpSpPr>
        <p:grpSpPr>
          <a:xfrm>
            <a:off x="924861" y="1585565"/>
            <a:ext cx="3431162" cy="1797494"/>
            <a:chOff x="1420843" y="2719508"/>
            <a:chExt cx="3846370" cy="3006246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62D434A-BE3C-4158-B097-14BBC3DA6A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61498" y="3366611"/>
              <a:ext cx="0" cy="2952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DB42A2F-C628-4E9A-A220-B07F2BE172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6173" y="3371195"/>
              <a:ext cx="0" cy="2612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B9518A5-3B3C-40BE-8E3C-813BA77A44E6}"/>
                </a:ext>
              </a:extLst>
            </p:cNvPr>
            <p:cNvSpPr txBox="1"/>
            <p:nvPr/>
          </p:nvSpPr>
          <p:spPr>
            <a:xfrm>
              <a:off x="1521867" y="3011303"/>
              <a:ext cx="723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QCI5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EA1E276-A2ED-49FD-B502-1640D788C896}"/>
                </a:ext>
              </a:extLst>
            </p:cNvPr>
            <p:cNvCxnSpPr>
              <a:cxnSpLocks/>
              <a:stCxn id="120" idx="2"/>
            </p:cNvCxnSpPr>
            <p:nvPr/>
          </p:nvCxnSpPr>
          <p:spPr bwMode="auto">
            <a:xfrm>
              <a:off x="3472202" y="4394163"/>
              <a:ext cx="0" cy="10598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4A055FD-F2D3-4B60-8923-D8104BE72ED2}"/>
                </a:ext>
              </a:extLst>
            </p:cNvPr>
            <p:cNvCxnSpPr>
              <a:cxnSpLocks/>
              <a:stCxn id="117" idx="2"/>
            </p:cNvCxnSpPr>
            <p:nvPr/>
          </p:nvCxnSpPr>
          <p:spPr bwMode="auto">
            <a:xfrm flipH="1">
              <a:off x="1974136" y="4447851"/>
              <a:ext cx="2201" cy="10570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9CC4A755-1941-4E67-A244-C22D4DD132A7}"/>
                </a:ext>
              </a:extLst>
            </p:cNvPr>
            <p:cNvSpPr/>
            <p:nvPr/>
          </p:nvSpPr>
          <p:spPr bwMode="auto">
            <a:xfrm>
              <a:off x="1541504" y="3583508"/>
              <a:ext cx="874112" cy="23237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PDCP</a:t>
              </a: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98F2FF29-9166-456B-A085-415CC1012DED}"/>
                </a:ext>
              </a:extLst>
            </p:cNvPr>
            <p:cNvSpPr/>
            <p:nvPr/>
          </p:nvSpPr>
          <p:spPr bwMode="auto">
            <a:xfrm>
              <a:off x="1634335" y="4231851"/>
              <a:ext cx="684000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75F1A8AF-E2E0-44BB-A760-91711A1B5AE4}"/>
                </a:ext>
              </a:extLst>
            </p:cNvPr>
            <p:cNvSpPr/>
            <p:nvPr/>
          </p:nvSpPr>
          <p:spPr bwMode="auto">
            <a:xfrm>
              <a:off x="3130202" y="4178163"/>
              <a:ext cx="684000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C9A38C35-7E8B-43E4-9EBE-76CADFD24FBA}"/>
                </a:ext>
              </a:extLst>
            </p:cNvPr>
            <p:cNvSpPr/>
            <p:nvPr/>
          </p:nvSpPr>
          <p:spPr bwMode="auto">
            <a:xfrm>
              <a:off x="1541504" y="4680885"/>
              <a:ext cx="2252735" cy="27308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MAC 和 L1</a:t>
              </a:r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2E870471-FBEF-47EC-8845-A9626CFAE838}"/>
                </a:ext>
              </a:extLst>
            </p:cNvPr>
            <p:cNvSpPr/>
            <p:nvPr/>
          </p:nvSpPr>
          <p:spPr bwMode="auto">
            <a:xfrm>
              <a:off x="1420843" y="2719508"/>
              <a:ext cx="2601873" cy="30062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明尼苏达州</a:t>
              </a:r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2205D6EA-9BC4-4787-AEDF-9D214E77C39E}"/>
                </a:ext>
              </a:extLst>
            </p:cNvPr>
            <p:cNvSpPr/>
            <p:nvPr/>
          </p:nvSpPr>
          <p:spPr bwMode="auto">
            <a:xfrm>
              <a:off x="4099731" y="2719508"/>
              <a:ext cx="1167482" cy="30062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序列号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425F605-C95F-41E4-BF08-12FB32C91ED7}"/>
                </a:ext>
              </a:extLst>
            </p:cNvPr>
            <p:cNvCxnSpPr>
              <a:cxnSpLocks/>
              <a:stCxn id="117" idx="0"/>
              <a:endCxn id="116" idx="2"/>
            </p:cNvCxnSpPr>
            <p:nvPr/>
          </p:nvCxnSpPr>
          <p:spPr bwMode="auto">
            <a:xfrm flipV="1">
              <a:off x="1976335" y="3815887"/>
              <a:ext cx="2225" cy="4159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0B6E806-4A4C-41A5-841F-C57F84A9C49A}"/>
                </a:ext>
              </a:extLst>
            </p:cNvPr>
            <p:cNvSpPr txBox="1"/>
            <p:nvPr/>
          </p:nvSpPr>
          <p:spPr>
            <a:xfrm>
              <a:off x="4185283" y="3014475"/>
              <a:ext cx="723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QCI9</a:t>
              </a:r>
            </a:p>
          </p:txBody>
        </p:sp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202618EB-5EEE-42B5-B5B9-27CD1C82C1F0}"/>
                </a:ext>
              </a:extLst>
            </p:cNvPr>
            <p:cNvSpPr/>
            <p:nvPr/>
          </p:nvSpPr>
          <p:spPr bwMode="auto">
            <a:xfrm>
              <a:off x="4204921" y="3583508"/>
              <a:ext cx="684000" cy="216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NRPDCP</a:t>
              </a:r>
            </a:p>
          </p:txBody>
        </p:sp>
        <p:cxnSp>
          <p:nvCxnSpPr>
            <p:cNvPr id="131" name="Connector: Elbow 130">
              <a:extLst>
                <a:ext uri="{FF2B5EF4-FFF2-40B4-BE49-F238E27FC236}">
                  <a16:creationId xmlns:a16="http://schemas.microsoft.com/office/drawing/2014/main" id="{5F2BF821-D751-42CB-9927-D5E4C58114A4}"/>
                </a:ext>
              </a:extLst>
            </p:cNvPr>
            <p:cNvCxnSpPr>
              <a:cxnSpLocks/>
              <a:stCxn id="129" idx="1"/>
              <a:endCxn id="120" idx="0"/>
            </p:cNvCxnSpPr>
            <p:nvPr/>
          </p:nvCxnSpPr>
          <p:spPr bwMode="auto">
            <a:xfrm rot="10800000" flipV="1">
              <a:off x="3472203" y="3691507"/>
              <a:ext cx="732719" cy="486655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7E01125-4014-447F-ACD0-563D22D91E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806" y="3799508"/>
              <a:ext cx="0" cy="16311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EC3DA908-26D6-43BE-AB84-4130E35710B4}"/>
                </a:ext>
              </a:extLst>
            </p:cNvPr>
            <p:cNvSpPr/>
            <p:nvPr/>
          </p:nvSpPr>
          <p:spPr bwMode="auto">
            <a:xfrm>
              <a:off x="4249806" y="4156888"/>
              <a:ext cx="684000" cy="216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 RLC</a:t>
              </a: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9E231F4F-FB31-4FCE-BC54-75971E3C7A34}"/>
                </a:ext>
              </a:extLst>
            </p:cNvPr>
            <p:cNvSpPr/>
            <p:nvPr/>
          </p:nvSpPr>
          <p:spPr bwMode="auto">
            <a:xfrm>
              <a:off x="4179169" y="4719940"/>
              <a:ext cx="945537" cy="18530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 MAC 和 L1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ACF87E0-893E-4E3E-8393-853344C740A8}"/>
              </a:ext>
            </a:extLst>
          </p:cNvPr>
          <p:cNvGrpSpPr/>
          <p:nvPr/>
        </p:nvGrpSpPr>
        <p:grpSpPr>
          <a:xfrm>
            <a:off x="856927" y="4000069"/>
            <a:ext cx="4253843" cy="1766229"/>
            <a:chOff x="1420843" y="2719508"/>
            <a:chExt cx="3846370" cy="3006246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59C7DDD-62B8-4EF8-A0F2-BCDC316E0A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83505" y="3366611"/>
              <a:ext cx="0" cy="29520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6C7A560-E67B-46F3-940A-2E25A3C74E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6173" y="3371195"/>
              <a:ext cx="0" cy="2612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FF22744-3FFF-4083-ACB2-0449FA654907}"/>
                </a:ext>
              </a:extLst>
            </p:cNvPr>
            <p:cNvSpPr txBox="1"/>
            <p:nvPr/>
          </p:nvSpPr>
          <p:spPr>
            <a:xfrm>
              <a:off x="1521867" y="3011303"/>
              <a:ext cx="723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QCI5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7605B3F-085B-4087-9D3E-386DA4D378AB}"/>
                </a:ext>
              </a:extLst>
            </p:cNvPr>
            <p:cNvCxnSpPr>
              <a:cxnSpLocks/>
              <a:stCxn id="143" idx="2"/>
            </p:cNvCxnSpPr>
            <p:nvPr/>
          </p:nvCxnSpPr>
          <p:spPr bwMode="auto">
            <a:xfrm>
              <a:off x="3472202" y="4394163"/>
              <a:ext cx="0" cy="10598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245856B-A7AB-4A4E-911A-E1EEFABA76D6}"/>
                </a:ext>
              </a:extLst>
            </p:cNvPr>
            <p:cNvCxnSpPr>
              <a:cxnSpLocks/>
              <a:stCxn id="142" idx="2"/>
            </p:cNvCxnSpPr>
            <p:nvPr/>
          </p:nvCxnSpPr>
          <p:spPr bwMode="auto">
            <a:xfrm flipH="1">
              <a:off x="1883505" y="4396910"/>
              <a:ext cx="2200" cy="10570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1ED421C0-1B8D-44E5-8E4F-BDB0F52B21C2}"/>
                </a:ext>
              </a:extLst>
            </p:cNvPr>
            <p:cNvSpPr/>
            <p:nvPr/>
          </p:nvSpPr>
          <p:spPr bwMode="auto">
            <a:xfrm>
              <a:off x="1541505" y="3583508"/>
              <a:ext cx="684000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PDCP</a:t>
              </a: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620F1C88-C201-45F5-9F26-F16C09028745}"/>
                </a:ext>
              </a:extLst>
            </p:cNvPr>
            <p:cNvSpPr/>
            <p:nvPr/>
          </p:nvSpPr>
          <p:spPr bwMode="auto">
            <a:xfrm>
              <a:off x="1543705" y="4180910"/>
              <a:ext cx="684000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3C85134-CD74-4655-BF42-B88E65A3BD5B}"/>
                </a:ext>
              </a:extLst>
            </p:cNvPr>
            <p:cNvSpPr/>
            <p:nvPr/>
          </p:nvSpPr>
          <p:spPr bwMode="auto">
            <a:xfrm>
              <a:off x="3130202" y="4178163"/>
              <a:ext cx="684000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DD2445CA-59A1-43C7-B84B-923129FAA30D}"/>
                </a:ext>
              </a:extLst>
            </p:cNvPr>
            <p:cNvSpPr/>
            <p:nvPr/>
          </p:nvSpPr>
          <p:spPr bwMode="auto">
            <a:xfrm>
              <a:off x="1541504" y="4709024"/>
              <a:ext cx="2252735" cy="24494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MAC 和 L1</a:t>
              </a: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B51FCFD7-4C71-444B-8A3D-2D3880A5A343}"/>
                </a:ext>
              </a:extLst>
            </p:cNvPr>
            <p:cNvSpPr/>
            <p:nvPr/>
          </p:nvSpPr>
          <p:spPr bwMode="auto">
            <a:xfrm>
              <a:off x="1420843" y="2719508"/>
              <a:ext cx="2601873" cy="30062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明尼苏达州</a:t>
              </a: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5EC9C823-50F1-42ED-9317-38D18A7C1499}"/>
                </a:ext>
              </a:extLst>
            </p:cNvPr>
            <p:cNvSpPr/>
            <p:nvPr/>
          </p:nvSpPr>
          <p:spPr bwMode="auto">
            <a:xfrm>
              <a:off x="4099731" y="2719508"/>
              <a:ext cx="1167482" cy="30062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序列号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04B60D4-D23A-4355-87D5-F20FA490194C}"/>
                </a:ext>
              </a:extLst>
            </p:cNvPr>
            <p:cNvCxnSpPr>
              <a:cxnSpLocks/>
              <a:stCxn id="142" idx="0"/>
              <a:endCxn id="141" idx="2"/>
            </p:cNvCxnSpPr>
            <p:nvPr/>
          </p:nvCxnSpPr>
          <p:spPr bwMode="auto">
            <a:xfrm flipH="1" flipV="1">
              <a:off x="1883505" y="3799508"/>
              <a:ext cx="2200" cy="38140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F60CEF8-929F-4991-A7EB-D34948915CE2}"/>
                </a:ext>
              </a:extLst>
            </p:cNvPr>
            <p:cNvSpPr txBox="1"/>
            <p:nvPr/>
          </p:nvSpPr>
          <p:spPr>
            <a:xfrm>
              <a:off x="4185283" y="3014475"/>
              <a:ext cx="723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QCI9</a:t>
              </a: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121D936A-ACB1-46D4-8519-4A3CCF46B4EA}"/>
                </a:ext>
              </a:extLst>
            </p:cNvPr>
            <p:cNvSpPr/>
            <p:nvPr/>
          </p:nvSpPr>
          <p:spPr bwMode="auto">
            <a:xfrm>
              <a:off x="4204921" y="3583508"/>
              <a:ext cx="684000" cy="216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NRPDCP</a:t>
              </a:r>
            </a:p>
          </p:txBody>
        </p:sp>
        <p:cxnSp>
          <p:nvCxnSpPr>
            <p:cNvPr id="150" name="Connector: Elbow 149">
              <a:extLst>
                <a:ext uri="{FF2B5EF4-FFF2-40B4-BE49-F238E27FC236}">
                  <a16:creationId xmlns:a16="http://schemas.microsoft.com/office/drawing/2014/main" id="{87AE1A4C-2990-4E09-9BD9-259C50D083D8}"/>
                </a:ext>
              </a:extLst>
            </p:cNvPr>
            <p:cNvCxnSpPr>
              <a:cxnSpLocks/>
              <a:stCxn id="149" idx="1"/>
              <a:endCxn id="143" idx="0"/>
            </p:cNvCxnSpPr>
            <p:nvPr/>
          </p:nvCxnSpPr>
          <p:spPr bwMode="auto">
            <a:xfrm rot="10800000" flipV="1">
              <a:off x="3472203" y="3691507"/>
              <a:ext cx="732719" cy="486655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C2A5E90-2A7C-4F54-BCC7-A099868010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806" y="3799508"/>
              <a:ext cx="0" cy="16311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8CE4C85A-DDC1-40B9-BE4B-D366D64A023E}"/>
                </a:ext>
              </a:extLst>
            </p:cNvPr>
            <p:cNvSpPr/>
            <p:nvPr/>
          </p:nvSpPr>
          <p:spPr bwMode="auto">
            <a:xfrm>
              <a:off x="4249806" y="4156888"/>
              <a:ext cx="684000" cy="216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 RLC</a:t>
              </a: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6C728504-97AC-4940-B1AD-9598CDE3C66A}"/>
                </a:ext>
              </a:extLst>
            </p:cNvPr>
            <p:cNvSpPr/>
            <p:nvPr/>
          </p:nvSpPr>
          <p:spPr bwMode="auto">
            <a:xfrm>
              <a:off x="4141332" y="4719939"/>
              <a:ext cx="979847" cy="216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 MAC 和 L1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B4F983-974E-44B9-B33D-ECBC39CFE61E}"/>
              </a:ext>
            </a:extLst>
          </p:cNvPr>
          <p:cNvGrpSpPr/>
          <p:nvPr/>
        </p:nvGrpSpPr>
        <p:grpSpPr>
          <a:xfrm>
            <a:off x="6975894" y="4000800"/>
            <a:ext cx="4278051" cy="1755494"/>
            <a:chOff x="6655606" y="3110727"/>
            <a:chExt cx="3846370" cy="3006246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651406C-6C63-4E63-9954-AA89B1A70C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25960" y="3786137"/>
              <a:ext cx="0" cy="2612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2D6210E-F611-4C4F-876D-F9D28110F69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02087" y="3746743"/>
              <a:ext cx="4668" cy="26737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30A9906-0BF9-49E7-86FA-49B53CD153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8268" y="3749692"/>
              <a:ext cx="0" cy="26442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53CA207-23FB-4477-B165-D5B0CB315E8B}"/>
                </a:ext>
              </a:extLst>
            </p:cNvPr>
            <p:cNvSpPr txBox="1"/>
            <p:nvPr/>
          </p:nvSpPr>
          <p:spPr>
            <a:xfrm>
              <a:off x="6756630" y="3402521"/>
              <a:ext cx="723275" cy="474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QCI5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3C41638-A316-4B96-8F6E-A0210C1D0795}"/>
                </a:ext>
              </a:extLst>
            </p:cNvPr>
            <p:cNvSpPr txBox="1"/>
            <p:nvPr/>
          </p:nvSpPr>
          <p:spPr>
            <a:xfrm>
              <a:off x="7545117" y="3399572"/>
              <a:ext cx="723275" cy="474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质量控制中心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1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823DD2B-DEAA-4542-B224-D7F3F2F679BE}"/>
                </a:ext>
              </a:extLst>
            </p:cNvPr>
            <p:cNvCxnSpPr>
              <a:cxnSpLocks/>
              <a:stCxn id="163" idx="2"/>
            </p:cNvCxnSpPr>
            <p:nvPr/>
          </p:nvCxnSpPr>
          <p:spPr bwMode="auto">
            <a:xfrm>
              <a:off x="8706965" y="4785382"/>
              <a:ext cx="0" cy="10598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5BFDE9F-BD83-444E-8086-31A43BEA0FA6}"/>
                </a:ext>
              </a:extLst>
            </p:cNvPr>
            <p:cNvCxnSpPr>
              <a:cxnSpLocks/>
              <a:stCxn id="162" idx="2"/>
            </p:cNvCxnSpPr>
            <p:nvPr/>
          </p:nvCxnSpPr>
          <p:spPr bwMode="auto">
            <a:xfrm>
              <a:off x="7900103" y="4794548"/>
              <a:ext cx="6652" cy="108503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E1FE6A5-4880-461D-8951-98FB12E5EBB2}"/>
                </a:ext>
              </a:extLst>
            </p:cNvPr>
            <p:cNvCxnSpPr>
              <a:cxnSpLocks/>
              <a:stCxn id="160" idx="2"/>
            </p:cNvCxnSpPr>
            <p:nvPr/>
          </p:nvCxnSpPr>
          <p:spPr bwMode="auto">
            <a:xfrm flipH="1">
              <a:off x="7118268" y="4788129"/>
              <a:ext cx="2200" cy="10570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B6AED2F6-A938-4A4C-AE11-BC058A380828}"/>
                </a:ext>
              </a:extLst>
            </p:cNvPr>
            <p:cNvSpPr/>
            <p:nvPr/>
          </p:nvSpPr>
          <p:spPr bwMode="auto">
            <a:xfrm>
              <a:off x="6776268" y="3974727"/>
              <a:ext cx="684000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PDCP</a:t>
              </a:r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ADF5EEC4-A8D8-4EFE-8078-3A9E977E59B2}"/>
                </a:ext>
              </a:extLst>
            </p:cNvPr>
            <p:cNvSpPr/>
            <p:nvPr/>
          </p:nvSpPr>
          <p:spPr bwMode="auto">
            <a:xfrm>
              <a:off x="6778468" y="4572129"/>
              <a:ext cx="684000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6D06964E-7826-4F17-BAF7-ABC04E336A5A}"/>
                </a:ext>
              </a:extLst>
            </p:cNvPr>
            <p:cNvSpPr/>
            <p:nvPr/>
          </p:nvSpPr>
          <p:spPr bwMode="auto">
            <a:xfrm>
              <a:off x="7560087" y="3974727"/>
              <a:ext cx="684000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PDCP</a:t>
              </a:r>
            </a:p>
          </p:txBody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8F2C7E70-39E0-408F-8DDE-DF6A932C7D53}"/>
                </a:ext>
              </a:extLst>
            </p:cNvPr>
            <p:cNvSpPr/>
            <p:nvPr/>
          </p:nvSpPr>
          <p:spPr bwMode="auto">
            <a:xfrm>
              <a:off x="7558103" y="4578548"/>
              <a:ext cx="684000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B0B5F98D-A7E7-429D-AFC6-22B34450DAE6}"/>
                </a:ext>
              </a:extLst>
            </p:cNvPr>
            <p:cNvSpPr/>
            <p:nvPr/>
          </p:nvSpPr>
          <p:spPr bwMode="auto">
            <a:xfrm>
              <a:off x="8364965" y="4569382"/>
              <a:ext cx="684000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20EBDD1B-F56F-497C-95F3-97A7D9187D49}"/>
                </a:ext>
              </a:extLst>
            </p:cNvPr>
            <p:cNvSpPr/>
            <p:nvPr/>
          </p:nvSpPr>
          <p:spPr bwMode="auto">
            <a:xfrm>
              <a:off x="6776267" y="5122139"/>
              <a:ext cx="2252735" cy="22304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MAC 和 L1</a:t>
              </a:r>
            </a:p>
          </p:txBody>
        </p:sp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64133EB3-603E-4D92-A342-E3180AF7D91C}"/>
                </a:ext>
              </a:extLst>
            </p:cNvPr>
            <p:cNvSpPr/>
            <p:nvPr/>
          </p:nvSpPr>
          <p:spPr bwMode="auto">
            <a:xfrm>
              <a:off x="6655606" y="3110727"/>
              <a:ext cx="2601873" cy="30062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明尼苏达州</a:t>
              </a:r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C4E30CCE-F2CE-451A-8F48-903861C6BA3B}"/>
                </a:ext>
              </a:extLst>
            </p:cNvPr>
            <p:cNvSpPr/>
            <p:nvPr/>
          </p:nvSpPr>
          <p:spPr bwMode="auto">
            <a:xfrm>
              <a:off x="9334494" y="3110727"/>
              <a:ext cx="1167482" cy="30062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序列号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84AA15B-066D-42BE-AA98-D453F58A36F1}"/>
                </a:ext>
              </a:extLst>
            </p:cNvPr>
            <p:cNvCxnSpPr>
              <a:cxnSpLocks/>
              <a:stCxn id="160" idx="0"/>
              <a:endCxn id="159" idx="2"/>
            </p:cNvCxnSpPr>
            <p:nvPr/>
          </p:nvCxnSpPr>
          <p:spPr bwMode="auto">
            <a:xfrm flipH="1" flipV="1">
              <a:off x="7118268" y="4190727"/>
              <a:ext cx="2200" cy="38140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BB7845D-0428-4C73-A5AA-4824A867C403}"/>
                </a:ext>
              </a:extLst>
            </p:cNvPr>
            <p:cNvCxnSpPr>
              <a:cxnSpLocks/>
              <a:stCxn id="162" idx="0"/>
              <a:endCxn id="161" idx="2"/>
            </p:cNvCxnSpPr>
            <p:nvPr/>
          </p:nvCxnSpPr>
          <p:spPr bwMode="auto">
            <a:xfrm flipV="1">
              <a:off x="7900103" y="4190727"/>
              <a:ext cx="1984" cy="3878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13E1206-82A8-455F-8F1E-A30B3A4BD2CC}"/>
                </a:ext>
              </a:extLst>
            </p:cNvPr>
            <p:cNvSpPr txBox="1"/>
            <p:nvPr/>
          </p:nvSpPr>
          <p:spPr>
            <a:xfrm>
              <a:off x="9420046" y="3405695"/>
              <a:ext cx="723275" cy="474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QCI9</a:t>
              </a:r>
            </a:p>
          </p:txBody>
        </p:sp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1E34A304-9ACB-4267-9F4B-289A06823A0F}"/>
                </a:ext>
              </a:extLst>
            </p:cNvPr>
            <p:cNvSpPr/>
            <p:nvPr/>
          </p:nvSpPr>
          <p:spPr bwMode="auto">
            <a:xfrm>
              <a:off x="9439684" y="3974727"/>
              <a:ext cx="684000" cy="216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NRPDCP</a:t>
              </a:r>
            </a:p>
          </p:txBody>
        </p:sp>
        <p:cxnSp>
          <p:nvCxnSpPr>
            <p:cNvPr id="174" name="Connector: Elbow 173">
              <a:extLst>
                <a:ext uri="{FF2B5EF4-FFF2-40B4-BE49-F238E27FC236}">
                  <a16:creationId xmlns:a16="http://schemas.microsoft.com/office/drawing/2014/main" id="{17E678C0-77DF-48DC-8E58-94791293FE29}"/>
                </a:ext>
              </a:extLst>
            </p:cNvPr>
            <p:cNvCxnSpPr>
              <a:cxnSpLocks/>
              <a:stCxn id="172" idx="1"/>
              <a:endCxn id="163" idx="0"/>
            </p:cNvCxnSpPr>
            <p:nvPr/>
          </p:nvCxnSpPr>
          <p:spPr bwMode="auto">
            <a:xfrm rot="10800000" flipV="1">
              <a:off x="8706966" y="4082726"/>
              <a:ext cx="732719" cy="486655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9A1F90B-0592-464F-94BD-B4582E0C68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26569" y="4190727"/>
              <a:ext cx="0" cy="16311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A9D0EFA1-5E94-4558-813F-D7E10E6179E6}"/>
                </a:ext>
              </a:extLst>
            </p:cNvPr>
            <p:cNvSpPr/>
            <p:nvPr/>
          </p:nvSpPr>
          <p:spPr bwMode="auto">
            <a:xfrm>
              <a:off x="9484569" y="4548107"/>
              <a:ext cx="684000" cy="216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 RLC</a:t>
              </a:r>
            </a:p>
          </p:txBody>
        </p:sp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7D5F288C-7309-4A20-970B-B9A28031B2F4}"/>
                </a:ext>
              </a:extLst>
            </p:cNvPr>
            <p:cNvSpPr/>
            <p:nvPr/>
          </p:nvSpPr>
          <p:spPr bwMode="auto">
            <a:xfrm>
              <a:off x="9381030" y="5111157"/>
              <a:ext cx="979847" cy="216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 MAC 和 L1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7FDFB966-E7D4-4F88-98C5-284DFFC963A3}"/>
              </a:ext>
            </a:extLst>
          </p:cNvPr>
          <p:cNvSpPr txBox="1"/>
          <p:nvPr/>
        </p:nvSpPr>
        <p:spPr bwMode="auto">
          <a:xfrm>
            <a:off x="1597038" y="1198202"/>
            <a:ext cx="1638778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初期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163CD2-DAE6-4D98-A269-D737B3956C1E}"/>
              </a:ext>
            </a:extLst>
          </p:cNvPr>
          <p:cNvGrpSpPr/>
          <p:nvPr/>
        </p:nvGrpSpPr>
        <p:grpSpPr>
          <a:xfrm>
            <a:off x="8304064" y="1650528"/>
            <a:ext cx="3481545" cy="1729119"/>
            <a:chOff x="8304064" y="1650528"/>
            <a:chExt cx="3481545" cy="1729119"/>
          </a:xfrm>
        </p:grpSpPr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D9CA6C9-FA85-4671-91E8-9D360081FED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158751" y="2355999"/>
              <a:ext cx="1" cy="25662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5341DEE-58BE-475D-B54F-A17CDA1A95BD}"/>
                </a:ext>
              </a:extLst>
            </p:cNvPr>
            <p:cNvGrpSpPr/>
            <p:nvPr/>
          </p:nvGrpSpPr>
          <p:grpSpPr>
            <a:xfrm>
              <a:off x="8304064" y="1650528"/>
              <a:ext cx="3481545" cy="1729119"/>
              <a:chOff x="8304064" y="1650528"/>
              <a:chExt cx="3481545" cy="1729119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9BD52B55-DED7-4AD3-9B2B-F3697744585D}"/>
                  </a:ext>
                </a:extLst>
              </p:cNvPr>
              <p:cNvGrpSpPr/>
              <p:nvPr/>
            </p:nvGrpSpPr>
            <p:grpSpPr>
              <a:xfrm>
                <a:off x="8304064" y="1650528"/>
                <a:ext cx="3481545" cy="1729119"/>
                <a:chOff x="7718126" y="1925877"/>
                <a:chExt cx="3846370" cy="3006246"/>
              </a:xfrm>
            </p:grpSpPr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50B77A9E-0DB2-44D0-8FF6-B334F26E042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88528" y="2604626"/>
                  <a:ext cx="0" cy="355457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F8ECAA25-76C1-46E0-B711-F759CBC60C5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785457" y="2628235"/>
                  <a:ext cx="0" cy="26125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89959D0-1635-48E8-8BC4-C0B6BFC5F455}"/>
                    </a:ext>
                  </a:extLst>
                </p:cNvPr>
                <p:cNvSpPr txBox="1"/>
                <p:nvPr/>
              </p:nvSpPr>
              <p:spPr>
                <a:xfrm>
                  <a:off x="7819150" y="2217671"/>
                  <a:ext cx="723275" cy="471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QCI5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0E9F8D42-F3D7-43E1-8982-F6E708C20FF5}"/>
                    </a:ext>
                  </a:extLst>
                </p:cNvPr>
                <p:cNvSpPr txBox="1"/>
                <p:nvPr/>
              </p:nvSpPr>
              <p:spPr>
                <a:xfrm>
                  <a:off x="8607637" y="2214722"/>
                  <a:ext cx="723275" cy="471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质量控制中心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1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1AE12F99-B685-4AED-A3C2-C1B3D8A0B6B0}"/>
                    </a:ext>
                  </a:extLst>
                </p:cNvPr>
                <p:cNvCxnSpPr>
                  <a:cxnSpLocks/>
                  <a:stCxn id="185" idx="2"/>
                </p:cNvCxnSpPr>
                <p:nvPr/>
              </p:nvCxnSpPr>
              <p:spPr bwMode="auto">
                <a:xfrm>
                  <a:off x="9756777" y="3560538"/>
                  <a:ext cx="0" cy="105981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B80614A5-B419-452C-BDD3-C505301402F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006544" y="3609699"/>
                  <a:ext cx="6652" cy="108503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F3A29C71-B672-4431-A518-9D76817B2D2A}"/>
                    </a:ext>
                  </a:extLst>
                </p:cNvPr>
                <p:cNvCxnSpPr>
                  <a:cxnSpLocks/>
                  <a:stCxn id="182" idx="2"/>
                </p:cNvCxnSpPr>
                <p:nvPr/>
              </p:nvCxnSpPr>
              <p:spPr bwMode="auto">
                <a:xfrm flipH="1">
                  <a:off x="8180788" y="3603279"/>
                  <a:ext cx="2200" cy="105706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181" name="Rectangle: Rounded Corners 180">
                  <a:extLst>
                    <a:ext uri="{FF2B5EF4-FFF2-40B4-BE49-F238E27FC236}">
                      <a16:creationId xmlns:a16="http://schemas.microsoft.com/office/drawing/2014/main" id="{C21D96B2-B77B-41F3-A75C-9D46B8815429}"/>
                    </a:ext>
                  </a:extLst>
                </p:cNvPr>
                <p:cNvSpPr/>
                <p:nvPr/>
              </p:nvSpPr>
              <p:spPr bwMode="auto">
                <a:xfrm>
                  <a:off x="7817728" y="2789876"/>
                  <a:ext cx="739668" cy="325626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LTE PDCP</a:t>
                  </a:r>
                </a:p>
              </p:txBody>
            </p:sp>
            <p:sp>
              <p:nvSpPr>
                <p:cNvPr id="182" name="Rectangle: Rounded Corners 181">
                  <a:extLst>
                    <a:ext uri="{FF2B5EF4-FFF2-40B4-BE49-F238E27FC236}">
                      <a16:creationId xmlns:a16="http://schemas.microsoft.com/office/drawing/2014/main" id="{D2F39022-9F0C-45F7-B99E-B1DDEB8D3942}"/>
                    </a:ext>
                  </a:extLst>
                </p:cNvPr>
                <p:cNvSpPr/>
                <p:nvPr/>
              </p:nvSpPr>
              <p:spPr bwMode="auto">
                <a:xfrm>
                  <a:off x="7840988" y="3387279"/>
                  <a:ext cx="684000" cy="216000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LTE RLC</a:t>
                  </a:r>
                </a:p>
              </p:txBody>
            </p:sp>
            <p:sp>
              <p:nvSpPr>
                <p:cNvPr id="183" name="Rectangle: Rounded Corners 182">
                  <a:extLst>
                    <a:ext uri="{FF2B5EF4-FFF2-40B4-BE49-F238E27FC236}">
                      <a16:creationId xmlns:a16="http://schemas.microsoft.com/office/drawing/2014/main" id="{8CCC381A-C770-486E-8874-56F2B86707E0}"/>
                    </a:ext>
                  </a:extLst>
                </p:cNvPr>
                <p:cNvSpPr/>
                <p:nvPr/>
              </p:nvSpPr>
              <p:spPr bwMode="auto">
                <a:xfrm>
                  <a:off x="8626889" y="2790105"/>
                  <a:ext cx="723275" cy="319812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LTE PDCP</a:t>
                  </a:r>
                </a:p>
              </p:txBody>
            </p:sp>
            <p:sp>
              <p:nvSpPr>
                <p:cNvPr id="184" name="Rectangle: Rounded Corners 183">
                  <a:extLst>
                    <a:ext uri="{FF2B5EF4-FFF2-40B4-BE49-F238E27FC236}">
                      <a16:creationId xmlns:a16="http://schemas.microsoft.com/office/drawing/2014/main" id="{F7C0A1A3-5062-489B-B82E-F1A5B0CC6EBC}"/>
                    </a:ext>
                  </a:extLst>
                </p:cNvPr>
                <p:cNvSpPr/>
                <p:nvPr/>
              </p:nvSpPr>
              <p:spPr bwMode="auto">
                <a:xfrm>
                  <a:off x="8642584" y="3393699"/>
                  <a:ext cx="684000" cy="216000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LTE RLC</a:t>
                  </a:r>
                </a:p>
              </p:txBody>
            </p:sp>
            <p:sp>
              <p:nvSpPr>
                <p:cNvPr id="185" name="Rectangle: Rounded Corners 184">
                  <a:extLst>
                    <a:ext uri="{FF2B5EF4-FFF2-40B4-BE49-F238E27FC236}">
                      <a16:creationId xmlns:a16="http://schemas.microsoft.com/office/drawing/2014/main" id="{AC87D763-362E-4BB1-97F3-273FF12F0EF6}"/>
                    </a:ext>
                  </a:extLst>
                </p:cNvPr>
                <p:cNvSpPr/>
                <p:nvPr/>
              </p:nvSpPr>
              <p:spPr bwMode="auto">
                <a:xfrm>
                  <a:off x="9414778" y="3344538"/>
                  <a:ext cx="684000" cy="216000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LTE RLC</a:t>
                  </a:r>
                </a:p>
              </p:txBody>
            </p:sp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ACAC7BFA-C8CA-400C-A01F-6944CC975DC1}"/>
                    </a:ext>
                  </a:extLst>
                </p:cNvPr>
                <p:cNvSpPr/>
                <p:nvPr/>
              </p:nvSpPr>
              <p:spPr bwMode="auto">
                <a:xfrm>
                  <a:off x="7838787" y="3882360"/>
                  <a:ext cx="2252735" cy="277976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LTE MAC 和 L1</a:t>
                  </a:r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91E8A349-22CC-4177-A8AF-BEEF84F6EC4E}"/>
                    </a:ext>
                  </a:extLst>
                </p:cNvPr>
                <p:cNvSpPr/>
                <p:nvPr/>
              </p:nvSpPr>
              <p:spPr bwMode="auto">
                <a:xfrm>
                  <a:off x="7718126" y="1925877"/>
                  <a:ext cx="2601873" cy="3006246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81818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明尼苏达州</a:t>
                  </a:r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14E4D008-476F-457A-B131-853F9D561428}"/>
                    </a:ext>
                  </a:extLst>
                </p:cNvPr>
                <p:cNvSpPr/>
                <p:nvPr/>
              </p:nvSpPr>
              <p:spPr bwMode="auto">
                <a:xfrm>
                  <a:off x="10397014" y="1925877"/>
                  <a:ext cx="1167482" cy="3006246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81818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序列号</a:t>
                  </a:r>
                </a:p>
              </p:txBody>
            </p: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0D9F5648-6E6B-411F-929A-6CB278F5D7B3}"/>
                    </a:ext>
                  </a:extLst>
                </p:cNvPr>
                <p:cNvCxnSpPr>
                  <a:cxnSpLocks/>
                  <a:stCxn id="118" idx="2"/>
                  <a:endCxn id="181" idx="0"/>
                </p:cNvCxnSpPr>
                <p:nvPr/>
              </p:nvCxnSpPr>
              <p:spPr bwMode="auto">
                <a:xfrm>
                  <a:off x="8180788" y="2689143"/>
                  <a:ext cx="6775" cy="10073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A9A2F42D-9CE2-453C-BD9D-8CBC1195E0BC}"/>
                    </a:ext>
                  </a:extLst>
                </p:cNvPr>
                <p:cNvCxnSpPr>
                  <a:cxnSpLocks/>
                  <a:stCxn id="182" idx="0"/>
                  <a:endCxn id="181" idx="2"/>
                </p:cNvCxnSpPr>
                <p:nvPr/>
              </p:nvCxnSpPr>
              <p:spPr bwMode="auto">
                <a:xfrm flipV="1">
                  <a:off x="8182989" y="3115502"/>
                  <a:ext cx="4574" cy="27177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62BB66A9-5D3E-4C04-A42E-67AE7BD5047A}"/>
                    </a:ext>
                  </a:extLst>
                </p:cNvPr>
                <p:cNvCxnSpPr>
                  <a:cxnSpLocks/>
                  <a:stCxn id="184" idx="0"/>
                  <a:endCxn id="183" idx="2"/>
                </p:cNvCxnSpPr>
                <p:nvPr/>
              </p:nvCxnSpPr>
              <p:spPr bwMode="auto">
                <a:xfrm flipV="1">
                  <a:off x="8984585" y="3109917"/>
                  <a:ext cx="3943" cy="28378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79F14CF8-6D28-4C87-9CDD-4F4060658D0A}"/>
                    </a:ext>
                  </a:extLst>
                </p:cNvPr>
                <p:cNvSpPr txBox="1"/>
                <p:nvPr/>
              </p:nvSpPr>
              <p:spPr>
                <a:xfrm>
                  <a:off x="9443518" y="2198914"/>
                  <a:ext cx="723275" cy="471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QCI9</a:t>
                  </a:r>
                </a:p>
              </p:txBody>
            </p:sp>
          </p:grp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BBDA419E-9C8C-4E31-9825-8F803EBF1FDC}"/>
                  </a:ext>
                </a:extLst>
              </p:cNvPr>
              <p:cNvSpPr/>
              <p:nvPr/>
            </p:nvSpPr>
            <p:spPr bwMode="auto">
              <a:xfrm>
                <a:off x="9822014" y="2150171"/>
                <a:ext cx="654673" cy="18394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LTE PDCP</a:t>
                </a:r>
              </a:p>
            </p:txBody>
          </p:sp>
        </p:grp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5848D6F7-AF52-4BDC-A46D-20C3C62999BA}"/>
              </a:ext>
            </a:extLst>
          </p:cNvPr>
          <p:cNvSpPr txBox="1"/>
          <p:nvPr/>
        </p:nvSpPr>
        <p:spPr bwMode="auto">
          <a:xfrm>
            <a:off x="8367459" y="3608219"/>
            <a:ext cx="1638778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VoLTE 设置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DE71649-E362-4C8D-9C55-570D0C2398F0}"/>
              </a:ext>
            </a:extLst>
          </p:cNvPr>
          <p:cNvSpPr txBox="1"/>
          <p:nvPr/>
        </p:nvSpPr>
        <p:spPr bwMode="auto">
          <a:xfrm>
            <a:off x="8906683" y="1194697"/>
            <a:ext cx="1638778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下一个移动性</a:t>
            </a:r>
          </a:p>
        </p:txBody>
      </p:sp>
      <p:sp>
        <p:nvSpPr>
          <p:cNvPr id="200" name="Arrow: Right 199">
            <a:extLst>
              <a:ext uri="{FF2B5EF4-FFF2-40B4-BE49-F238E27FC236}">
                <a16:creationId xmlns:a16="http://schemas.microsoft.com/office/drawing/2014/main" id="{2FA5E9D2-957C-47D6-950B-5534F0F13314}"/>
              </a:ext>
            </a:extLst>
          </p:cNvPr>
          <p:cNvSpPr/>
          <p:nvPr/>
        </p:nvSpPr>
        <p:spPr bwMode="auto">
          <a:xfrm>
            <a:off x="3923880" y="1314698"/>
            <a:ext cx="1018282" cy="195363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sv-SE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03" name="Arrow: Right 202">
            <a:extLst>
              <a:ext uri="{FF2B5EF4-FFF2-40B4-BE49-F238E27FC236}">
                <a16:creationId xmlns:a16="http://schemas.microsoft.com/office/drawing/2014/main" id="{D2295DC4-7745-4159-B19A-B7BF7E2888DD}"/>
              </a:ext>
            </a:extLst>
          </p:cNvPr>
          <p:cNvSpPr/>
          <p:nvPr/>
        </p:nvSpPr>
        <p:spPr bwMode="auto">
          <a:xfrm>
            <a:off x="7628517" y="1319586"/>
            <a:ext cx="1018282" cy="195363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sv-SE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04" name="Arrow: Right 203">
            <a:extLst>
              <a:ext uri="{FF2B5EF4-FFF2-40B4-BE49-F238E27FC236}">
                <a16:creationId xmlns:a16="http://schemas.microsoft.com/office/drawing/2014/main" id="{CDDF04A4-CBE4-41DD-94EE-1CF0EEF37527}"/>
              </a:ext>
            </a:extLst>
          </p:cNvPr>
          <p:cNvSpPr/>
          <p:nvPr/>
        </p:nvSpPr>
        <p:spPr bwMode="auto">
          <a:xfrm>
            <a:off x="5510007" y="4754898"/>
            <a:ext cx="1018282" cy="195363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sv-SE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5079E145-3C65-432E-9D35-2893C67217AA}"/>
              </a:ext>
            </a:extLst>
          </p:cNvPr>
          <p:cNvSpPr txBox="1"/>
          <p:nvPr/>
        </p:nvSpPr>
        <p:spPr bwMode="auto">
          <a:xfrm>
            <a:off x="1613687" y="3653082"/>
            <a:ext cx="1638778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初期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EB71ACCE-BF7E-44C3-A900-C0AA9616377E}"/>
              </a:ext>
            </a:extLst>
          </p:cNvPr>
          <p:cNvSpPr txBox="1"/>
          <p:nvPr/>
        </p:nvSpPr>
        <p:spPr bwMode="auto">
          <a:xfrm>
            <a:off x="5468795" y="1177421"/>
            <a:ext cx="1638778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VoLTE 设置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4018DAB2-B962-47C5-B4F6-308A06FDE45F}"/>
              </a:ext>
            </a:extLst>
          </p:cNvPr>
          <p:cNvSpPr/>
          <p:nvPr/>
        </p:nvSpPr>
        <p:spPr bwMode="auto">
          <a:xfrm>
            <a:off x="545663" y="1543529"/>
            <a:ext cx="169853" cy="1911374"/>
          </a:xfrm>
          <a:prstGeom prst="leftBrace">
            <a:avLst/>
          </a:prstGeom>
          <a:noFill/>
          <a:ln>
            <a:solidFill>
              <a:srgbClr val="0C052B"/>
            </a:solidFill>
            <a:headEnd type="none" w="med" len="med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07" name="Left Brace 206">
            <a:extLst>
              <a:ext uri="{FF2B5EF4-FFF2-40B4-BE49-F238E27FC236}">
                <a16:creationId xmlns:a16="http://schemas.microsoft.com/office/drawing/2014/main" id="{62B37EE8-859D-470C-B549-6B73ADE6FAA3}"/>
              </a:ext>
            </a:extLst>
          </p:cNvPr>
          <p:cNvSpPr/>
          <p:nvPr/>
        </p:nvSpPr>
        <p:spPr bwMode="auto">
          <a:xfrm>
            <a:off x="411207" y="4010602"/>
            <a:ext cx="169853" cy="1911374"/>
          </a:xfrm>
          <a:prstGeom prst="leftBrace">
            <a:avLst/>
          </a:prstGeom>
          <a:noFill/>
          <a:ln>
            <a:solidFill>
              <a:srgbClr val="0C052B"/>
            </a:solidFill>
            <a:headEnd type="none" w="med" len="med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82C62FAD-2895-43F3-8381-B0F30FD0E31F}"/>
              </a:ext>
            </a:extLst>
          </p:cNvPr>
          <p:cNvSpPr txBox="1"/>
          <p:nvPr/>
        </p:nvSpPr>
        <p:spPr bwMode="auto">
          <a:xfrm rot="16200000">
            <a:off x="-884244" y="4859360"/>
            <a:ext cx="2416850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允许按 UE 拆分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567FE49-0BCB-4C8B-82FB-9A5282C449AA}"/>
              </a:ext>
            </a:extLst>
          </p:cNvPr>
          <p:cNvSpPr txBox="1"/>
          <p:nvPr/>
        </p:nvSpPr>
        <p:spPr bwMode="auto">
          <a:xfrm rot="16200000">
            <a:off x="-1160586" y="2180522"/>
            <a:ext cx="2947648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每个 UE 拆分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不是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允许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E7E3CD3-1717-4EDA-8934-6B48A0CA1201}"/>
              </a:ext>
            </a:extLst>
          </p:cNvPr>
          <p:cNvSpPr txBox="1"/>
          <p:nvPr/>
        </p:nvSpPr>
        <p:spPr bwMode="auto">
          <a:xfrm>
            <a:off x="10193140" y="159362"/>
            <a:ext cx="1638778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[SP864]</a:t>
            </a:r>
          </a:p>
        </p:txBody>
      </p:sp>
    </p:spTree>
    <p:extLst>
      <p:ext uri="{BB962C8B-B14F-4D97-AF65-F5344CB8AC3E}">
        <p14:creationId xmlns:p14="http://schemas.microsoft.com/office/powerpoint/2010/main" val="1528168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856A-C5C2-46BC-864C-C466D589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-111170"/>
            <a:ext cx="8353425" cy="1151778"/>
          </a:xfrm>
        </p:spPr>
        <p:txBody>
          <a:bodyPr>
            <a:normAutofit/>
          </a:bodyPr>
          <a:lstStyle/>
          <a:p>
            <a:pPr rtl="0" algn="l"/>
            <a:r>
              <a:rPr lang="sv-SE" dirty="0">
                <a:latin typeface="Ericsson Hilda" panose="00000500000000000000" pitchFamily="2" charset="0"/>
              </a:rPr>
              <a:t>VoLTE 发布 EN-DC</a:t>
            </a:r>
            <a:endParaRPr lang="sv-SE" sz="3200" dirty="0">
              <a:solidFill>
                <a:schemeClr val="accent1">
                  <a:lumMod val="75000"/>
                </a:schemeClr>
              </a:solidFill>
              <a:latin typeface="Ericsson Hilda" panose="00000500000000000000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B0A7BA-2D88-4099-9802-B2E60900E123}"/>
              </a:ext>
            </a:extLst>
          </p:cNvPr>
          <p:cNvGrpSpPr/>
          <p:nvPr/>
        </p:nvGrpSpPr>
        <p:grpSpPr>
          <a:xfrm>
            <a:off x="940549" y="1542025"/>
            <a:ext cx="4278051" cy="1766229"/>
            <a:chOff x="7718126" y="1925877"/>
            <a:chExt cx="3846370" cy="300624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739EEE5-2D38-4AEA-A579-56FAAF8597E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857456" y="2577564"/>
              <a:ext cx="0" cy="2612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A0CCB2-0ECD-4383-B063-795726101545}"/>
                </a:ext>
              </a:extLst>
            </p:cNvPr>
            <p:cNvSpPr txBox="1"/>
            <p:nvPr/>
          </p:nvSpPr>
          <p:spPr>
            <a:xfrm>
              <a:off x="7819150" y="2217671"/>
              <a:ext cx="723275" cy="47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QCI5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2CCE151-A0DE-434C-B0E7-E958393C6E39}"/>
                </a:ext>
              </a:extLst>
            </p:cNvPr>
            <p:cNvSpPr txBox="1"/>
            <p:nvPr/>
          </p:nvSpPr>
          <p:spPr>
            <a:xfrm>
              <a:off x="8607637" y="2214722"/>
              <a:ext cx="723275" cy="47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质量控制中心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1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508B8CD-C543-45F3-A514-A4503B9ACA09}"/>
                </a:ext>
              </a:extLst>
            </p:cNvPr>
            <p:cNvCxnSpPr>
              <a:cxnSpLocks/>
              <a:stCxn id="79" idx="2"/>
            </p:cNvCxnSpPr>
            <p:nvPr/>
          </p:nvCxnSpPr>
          <p:spPr bwMode="auto">
            <a:xfrm>
              <a:off x="9769485" y="3600532"/>
              <a:ext cx="0" cy="10598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06D2B7-C2ED-4194-874F-16F0876557BB}"/>
                </a:ext>
              </a:extLst>
            </p:cNvPr>
            <p:cNvCxnSpPr>
              <a:cxnSpLocks/>
              <a:stCxn id="76" idx="2"/>
            </p:cNvCxnSpPr>
            <p:nvPr/>
          </p:nvCxnSpPr>
          <p:spPr bwMode="auto">
            <a:xfrm>
              <a:off x="8962623" y="3609698"/>
              <a:ext cx="6652" cy="108503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DC874F2-1EF9-42E9-AE2E-C502D72700E3}"/>
                </a:ext>
              </a:extLst>
            </p:cNvPr>
            <p:cNvCxnSpPr>
              <a:cxnSpLocks/>
              <a:stCxn id="74" idx="2"/>
            </p:cNvCxnSpPr>
            <p:nvPr/>
          </p:nvCxnSpPr>
          <p:spPr bwMode="auto">
            <a:xfrm flipH="1">
              <a:off x="8180789" y="3603279"/>
              <a:ext cx="2199" cy="10570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9D33141A-A8A7-4C07-AF65-628C40BAEE37}"/>
                </a:ext>
              </a:extLst>
            </p:cNvPr>
            <p:cNvSpPr/>
            <p:nvPr/>
          </p:nvSpPr>
          <p:spPr bwMode="auto">
            <a:xfrm>
              <a:off x="7838788" y="2789877"/>
              <a:ext cx="684000" cy="25291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PDCP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FCB767B6-57C5-4DF7-A33C-DF87C4775249}"/>
                </a:ext>
              </a:extLst>
            </p:cNvPr>
            <p:cNvSpPr/>
            <p:nvPr/>
          </p:nvSpPr>
          <p:spPr bwMode="auto">
            <a:xfrm>
              <a:off x="7840988" y="3314569"/>
              <a:ext cx="684000" cy="28871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D159C113-54BE-40EF-A4B5-452A50CB0D57}"/>
                </a:ext>
              </a:extLst>
            </p:cNvPr>
            <p:cNvSpPr/>
            <p:nvPr/>
          </p:nvSpPr>
          <p:spPr bwMode="auto">
            <a:xfrm>
              <a:off x="8622607" y="2789875"/>
              <a:ext cx="684000" cy="2539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PDCP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EF3D6D64-3C6D-44FA-A235-C09CAC599F4D}"/>
                </a:ext>
              </a:extLst>
            </p:cNvPr>
            <p:cNvSpPr/>
            <p:nvPr/>
          </p:nvSpPr>
          <p:spPr bwMode="auto">
            <a:xfrm>
              <a:off x="8620623" y="3355757"/>
              <a:ext cx="684000" cy="2539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A7B0412-456C-410D-9FE1-136F2B1F5ECC}"/>
                </a:ext>
              </a:extLst>
            </p:cNvPr>
            <p:cNvSpPr/>
            <p:nvPr/>
          </p:nvSpPr>
          <p:spPr bwMode="auto">
            <a:xfrm>
              <a:off x="9427485" y="3334655"/>
              <a:ext cx="684000" cy="26587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817B6E9A-A501-4041-B011-D52890846BD1}"/>
                </a:ext>
              </a:extLst>
            </p:cNvPr>
            <p:cNvSpPr/>
            <p:nvPr/>
          </p:nvSpPr>
          <p:spPr bwMode="auto">
            <a:xfrm>
              <a:off x="7838787" y="3877335"/>
              <a:ext cx="2252735" cy="283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MAC 和 L1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C4DC0480-BC9E-4D04-9CBA-38F846392182}"/>
                </a:ext>
              </a:extLst>
            </p:cNvPr>
            <p:cNvSpPr/>
            <p:nvPr/>
          </p:nvSpPr>
          <p:spPr bwMode="auto">
            <a:xfrm>
              <a:off x="7718126" y="1925877"/>
              <a:ext cx="2601873" cy="30062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明尼苏达州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401CC0CF-8A5F-4208-B172-FF746513D601}"/>
                </a:ext>
              </a:extLst>
            </p:cNvPr>
            <p:cNvSpPr/>
            <p:nvPr/>
          </p:nvSpPr>
          <p:spPr bwMode="auto">
            <a:xfrm>
              <a:off x="10397014" y="1925877"/>
              <a:ext cx="1167482" cy="30062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序列号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23AA39-DE38-4EA2-924A-030AB42193F6}"/>
                </a:ext>
              </a:extLst>
            </p:cNvPr>
            <p:cNvCxnSpPr>
              <a:cxnSpLocks/>
              <a:stCxn id="65" idx="2"/>
              <a:endCxn id="73" idx="0"/>
            </p:cNvCxnSpPr>
            <p:nvPr/>
          </p:nvCxnSpPr>
          <p:spPr bwMode="auto">
            <a:xfrm>
              <a:off x="8180788" y="2689143"/>
              <a:ext cx="0" cy="1007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752D294-A68B-4444-B05A-0F3F4B5E1FD6}"/>
                </a:ext>
              </a:extLst>
            </p:cNvPr>
            <p:cNvCxnSpPr>
              <a:cxnSpLocks/>
              <a:stCxn id="74" idx="0"/>
              <a:endCxn id="73" idx="2"/>
            </p:cNvCxnSpPr>
            <p:nvPr/>
          </p:nvCxnSpPr>
          <p:spPr bwMode="auto">
            <a:xfrm flipH="1" flipV="1">
              <a:off x="8180788" y="3042791"/>
              <a:ext cx="2200" cy="27177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F516E76-F8BB-45C9-9915-685BD260844E}"/>
                </a:ext>
              </a:extLst>
            </p:cNvPr>
            <p:cNvCxnSpPr>
              <a:cxnSpLocks/>
              <a:stCxn id="67" idx="2"/>
              <a:endCxn id="75" idx="0"/>
            </p:cNvCxnSpPr>
            <p:nvPr/>
          </p:nvCxnSpPr>
          <p:spPr bwMode="auto">
            <a:xfrm flipH="1">
              <a:off x="8964607" y="2686194"/>
              <a:ext cx="4667" cy="10368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34232E4-CB2A-4C9C-A52D-F8617ECBB9CA}"/>
                </a:ext>
              </a:extLst>
            </p:cNvPr>
            <p:cNvCxnSpPr>
              <a:cxnSpLocks/>
              <a:stCxn id="76" idx="0"/>
              <a:endCxn id="75" idx="2"/>
            </p:cNvCxnSpPr>
            <p:nvPr/>
          </p:nvCxnSpPr>
          <p:spPr bwMode="auto">
            <a:xfrm flipV="1">
              <a:off x="8962623" y="3043816"/>
              <a:ext cx="1984" cy="31194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D825EDA-67D9-4447-A7CE-7F8ABD31AF9E}"/>
                </a:ext>
              </a:extLst>
            </p:cNvPr>
            <p:cNvSpPr txBox="1"/>
            <p:nvPr/>
          </p:nvSpPr>
          <p:spPr>
            <a:xfrm>
              <a:off x="10482566" y="2220844"/>
              <a:ext cx="723275" cy="47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QCI9</a:t>
              </a: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9B0C2257-D4C6-4DE4-8994-4FD6DD4D471F}"/>
                </a:ext>
              </a:extLst>
            </p:cNvPr>
            <p:cNvSpPr/>
            <p:nvPr/>
          </p:nvSpPr>
          <p:spPr bwMode="auto">
            <a:xfrm>
              <a:off x="10502204" y="2789875"/>
              <a:ext cx="684000" cy="25915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NRPDCP</a:t>
              </a:r>
            </a:p>
          </p:txBody>
        </p: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E4408135-CDDC-4A63-8387-C3DA8A08F164}"/>
                </a:ext>
              </a:extLst>
            </p:cNvPr>
            <p:cNvCxnSpPr>
              <a:cxnSpLocks/>
              <a:stCxn id="91" idx="1"/>
              <a:endCxn id="79" idx="0"/>
            </p:cNvCxnSpPr>
            <p:nvPr/>
          </p:nvCxnSpPr>
          <p:spPr bwMode="auto">
            <a:xfrm rot="10800000" flipV="1">
              <a:off x="9769485" y="2919455"/>
              <a:ext cx="732718" cy="415200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4EDFB90-DD19-44DE-A790-45C4E5121601}"/>
              </a:ext>
            </a:extLst>
          </p:cNvPr>
          <p:cNvGrpSpPr/>
          <p:nvPr/>
        </p:nvGrpSpPr>
        <p:grpSpPr>
          <a:xfrm>
            <a:off x="6742193" y="1531212"/>
            <a:ext cx="4253843" cy="1766229"/>
            <a:chOff x="1420843" y="2719508"/>
            <a:chExt cx="3846370" cy="3006246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1A277F1-9764-4145-95D0-10EC13EADE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83505" y="3366611"/>
              <a:ext cx="0" cy="29520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C180493-435E-4BDB-808A-E6057CA715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6173" y="3371195"/>
              <a:ext cx="0" cy="2612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A1D0AD5-8238-4862-8F09-00212C98633B}"/>
                </a:ext>
              </a:extLst>
            </p:cNvPr>
            <p:cNvSpPr txBox="1"/>
            <p:nvPr/>
          </p:nvSpPr>
          <p:spPr>
            <a:xfrm>
              <a:off x="1521867" y="3011303"/>
              <a:ext cx="723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QCI5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8820DC6-F00F-44BD-BDC2-DFEDE1821026}"/>
                </a:ext>
              </a:extLst>
            </p:cNvPr>
            <p:cNvCxnSpPr>
              <a:cxnSpLocks/>
              <a:stCxn id="122" idx="2"/>
            </p:cNvCxnSpPr>
            <p:nvPr/>
          </p:nvCxnSpPr>
          <p:spPr bwMode="auto">
            <a:xfrm>
              <a:off x="3472202" y="4394163"/>
              <a:ext cx="0" cy="10598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3A4E3AD-D2AF-448E-8581-BD517138FE15}"/>
                </a:ext>
              </a:extLst>
            </p:cNvPr>
            <p:cNvCxnSpPr>
              <a:cxnSpLocks/>
              <a:stCxn id="121" idx="2"/>
            </p:cNvCxnSpPr>
            <p:nvPr/>
          </p:nvCxnSpPr>
          <p:spPr bwMode="auto">
            <a:xfrm flipH="1">
              <a:off x="1888209" y="4420809"/>
              <a:ext cx="2199" cy="10570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0D9A125C-3028-435D-8E32-B25971C9B80F}"/>
                </a:ext>
              </a:extLst>
            </p:cNvPr>
            <p:cNvSpPr/>
            <p:nvPr/>
          </p:nvSpPr>
          <p:spPr bwMode="auto">
            <a:xfrm>
              <a:off x="1541505" y="3583508"/>
              <a:ext cx="684000" cy="21076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PDCP</a:t>
              </a:r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1B0FE708-198D-4EF6-932C-C4DF3253B8E7}"/>
                </a:ext>
              </a:extLst>
            </p:cNvPr>
            <p:cNvSpPr/>
            <p:nvPr/>
          </p:nvSpPr>
          <p:spPr bwMode="auto">
            <a:xfrm>
              <a:off x="1548407" y="4167793"/>
              <a:ext cx="684000" cy="25301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2C3C7F34-8567-4822-AE89-49791B3617AC}"/>
                </a:ext>
              </a:extLst>
            </p:cNvPr>
            <p:cNvSpPr/>
            <p:nvPr/>
          </p:nvSpPr>
          <p:spPr bwMode="auto">
            <a:xfrm>
              <a:off x="3130202" y="4122734"/>
              <a:ext cx="684000" cy="27142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00474D27-6E46-4D3B-8E82-74DF1CFF45F5}"/>
                </a:ext>
              </a:extLst>
            </p:cNvPr>
            <p:cNvSpPr/>
            <p:nvPr/>
          </p:nvSpPr>
          <p:spPr bwMode="auto">
            <a:xfrm>
              <a:off x="1541504" y="4689370"/>
              <a:ext cx="2252735" cy="26459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MAC 和 L1</a:t>
              </a:r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BC86E9B4-C3CE-4D0F-AFA3-7F137DBF3003}"/>
                </a:ext>
              </a:extLst>
            </p:cNvPr>
            <p:cNvSpPr/>
            <p:nvPr/>
          </p:nvSpPr>
          <p:spPr bwMode="auto">
            <a:xfrm>
              <a:off x="1420843" y="2719508"/>
              <a:ext cx="2601873" cy="30062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明尼苏达州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642BAE37-AF17-4F0B-8B13-DC8EDC852F48}"/>
                </a:ext>
              </a:extLst>
            </p:cNvPr>
            <p:cNvSpPr/>
            <p:nvPr/>
          </p:nvSpPr>
          <p:spPr bwMode="auto">
            <a:xfrm>
              <a:off x="4099731" y="2719508"/>
              <a:ext cx="1167482" cy="30062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序列号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2F87DF5-DC6C-45F5-9D15-528C84BFD190}"/>
                </a:ext>
              </a:extLst>
            </p:cNvPr>
            <p:cNvCxnSpPr>
              <a:cxnSpLocks/>
              <a:stCxn id="121" idx="0"/>
              <a:endCxn id="120" idx="2"/>
            </p:cNvCxnSpPr>
            <p:nvPr/>
          </p:nvCxnSpPr>
          <p:spPr bwMode="auto">
            <a:xfrm flipH="1" flipV="1">
              <a:off x="1883506" y="3794277"/>
              <a:ext cx="6902" cy="37351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C5C9F3E-8B9E-49CB-8E01-A3F1F0DEB6EC}"/>
                </a:ext>
              </a:extLst>
            </p:cNvPr>
            <p:cNvSpPr txBox="1"/>
            <p:nvPr/>
          </p:nvSpPr>
          <p:spPr>
            <a:xfrm>
              <a:off x="4185283" y="3014475"/>
              <a:ext cx="723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QCI9</a:t>
              </a:r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827D54DE-D438-4E47-BB9C-E2A3255B95AB}"/>
                </a:ext>
              </a:extLst>
            </p:cNvPr>
            <p:cNvSpPr/>
            <p:nvPr/>
          </p:nvSpPr>
          <p:spPr bwMode="auto">
            <a:xfrm>
              <a:off x="4204921" y="3554113"/>
              <a:ext cx="684000" cy="24539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NRPDCP</a:t>
              </a:r>
            </a:p>
          </p:txBody>
        </p:sp>
        <p:cxnSp>
          <p:nvCxnSpPr>
            <p:cNvPr id="129" name="Connector: Elbow 128">
              <a:extLst>
                <a:ext uri="{FF2B5EF4-FFF2-40B4-BE49-F238E27FC236}">
                  <a16:creationId xmlns:a16="http://schemas.microsoft.com/office/drawing/2014/main" id="{5148AC5E-EA0F-40FE-A827-DEB886BAE5B9}"/>
                </a:ext>
              </a:extLst>
            </p:cNvPr>
            <p:cNvCxnSpPr>
              <a:cxnSpLocks/>
              <a:stCxn id="128" idx="1"/>
              <a:endCxn id="122" idx="0"/>
            </p:cNvCxnSpPr>
            <p:nvPr/>
          </p:nvCxnSpPr>
          <p:spPr bwMode="auto">
            <a:xfrm rot="10800000" flipV="1">
              <a:off x="3472203" y="3676809"/>
              <a:ext cx="732719" cy="445924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91A1947-F912-413B-B942-63AE310F74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806" y="3799508"/>
              <a:ext cx="0" cy="16311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DC5544BA-7906-4DE1-BE67-AB4B4C03BC07}"/>
                </a:ext>
              </a:extLst>
            </p:cNvPr>
            <p:cNvSpPr/>
            <p:nvPr/>
          </p:nvSpPr>
          <p:spPr bwMode="auto">
            <a:xfrm>
              <a:off x="4249806" y="4122732"/>
              <a:ext cx="684000" cy="25015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 RLC</a:t>
              </a: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76540408-6F0D-4F7C-8A71-3406EDF9F5A7}"/>
                </a:ext>
              </a:extLst>
            </p:cNvPr>
            <p:cNvSpPr/>
            <p:nvPr/>
          </p:nvSpPr>
          <p:spPr bwMode="auto">
            <a:xfrm>
              <a:off x="4151733" y="4694698"/>
              <a:ext cx="979847" cy="241241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 MAC 和 L1</a:t>
              </a:r>
            </a:p>
          </p:txBody>
        </p:sp>
      </p:grpSp>
      <p:sp>
        <p:nvSpPr>
          <p:cNvPr id="165" name="Arrow: Right 164">
            <a:extLst>
              <a:ext uri="{FF2B5EF4-FFF2-40B4-BE49-F238E27FC236}">
                <a16:creationId xmlns:a16="http://schemas.microsoft.com/office/drawing/2014/main" id="{B76AC326-EDB5-4A43-87E5-5621AC57A3B5}"/>
              </a:ext>
            </a:extLst>
          </p:cNvPr>
          <p:cNvSpPr/>
          <p:nvPr/>
        </p:nvSpPr>
        <p:spPr bwMode="auto">
          <a:xfrm>
            <a:off x="5499301" y="2297742"/>
            <a:ext cx="1018282" cy="215739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sv-SE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24EE2B9-E3BE-4CFF-9D0A-AE10D7B2F137}"/>
              </a:ext>
            </a:extLst>
          </p:cNvPr>
          <p:cNvGrpSpPr/>
          <p:nvPr/>
        </p:nvGrpSpPr>
        <p:grpSpPr>
          <a:xfrm>
            <a:off x="897223" y="4201806"/>
            <a:ext cx="4220324" cy="1766229"/>
            <a:chOff x="8304064" y="1650528"/>
            <a:chExt cx="3481545" cy="1729119"/>
          </a:xfrm>
        </p:grpSpPr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2E3F14AF-FA69-4321-B420-D1012E551B2A}"/>
                </a:ext>
              </a:extLst>
            </p:cNvPr>
            <p:cNvCxnSpPr>
              <a:cxnSpLocks/>
              <a:endCxn id="216" idx="2"/>
            </p:cNvCxnSpPr>
            <p:nvPr/>
          </p:nvCxnSpPr>
          <p:spPr bwMode="auto">
            <a:xfrm flipH="1" flipV="1">
              <a:off x="10149351" y="2334119"/>
              <a:ext cx="9403" cy="27850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058E9B67-D6AB-4F1C-BBA3-EA1D22CCD113}"/>
                </a:ext>
              </a:extLst>
            </p:cNvPr>
            <p:cNvGrpSpPr/>
            <p:nvPr/>
          </p:nvGrpSpPr>
          <p:grpSpPr>
            <a:xfrm>
              <a:off x="8304064" y="1650528"/>
              <a:ext cx="3481545" cy="1729119"/>
              <a:chOff x="8304064" y="1650528"/>
              <a:chExt cx="3481545" cy="1729119"/>
            </a:xfrm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644FAC4F-6CD6-4D58-80BB-3E82A09E9F8F}"/>
                  </a:ext>
                </a:extLst>
              </p:cNvPr>
              <p:cNvGrpSpPr/>
              <p:nvPr/>
            </p:nvGrpSpPr>
            <p:grpSpPr>
              <a:xfrm>
                <a:off x="8304064" y="1650528"/>
                <a:ext cx="3481545" cy="1729119"/>
                <a:chOff x="7718126" y="1925877"/>
                <a:chExt cx="3846370" cy="3006246"/>
              </a:xfrm>
            </p:grpSpPr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6D38C1A9-6B13-4FF9-B7A3-A69DC819D9C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88528" y="2604626"/>
                  <a:ext cx="0" cy="355457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4A7EFF2D-C764-4593-A3CB-4517E9B3209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785457" y="2628235"/>
                  <a:ext cx="0" cy="26125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848E1B65-8347-4686-A965-3C845D840277}"/>
                    </a:ext>
                  </a:extLst>
                </p:cNvPr>
                <p:cNvSpPr txBox="1"/>
                <p:nvPr/>
              </p:nvSpPr>
              <p:spPr>
                <a:xfrm>
                  <a:off x="7819150" y="2217671"/>
                  <a:ext cx="723275" cy="471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QCI5</a:t>
                  </a:r>
                </a:p>
              </p:txBody>
            </p:sp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23E5768A-3CBE-43E8-957F-0494114D2DF8}"/>
                    </a:ext>
                  </a:extLst>
                </p:cNvPr>
                <p:cNvSpPr txBox="1"/>
                <p:nvPr/>
              </p:nvSpPr>
              <p:spPr>
                <a:xfrm>
                  <a:off x="8607637" y="2214722"/>
                  <a:ext cx="723275" cy="471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质量控制中心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1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0E52F4E6-2009-46C2-AA00-B5BE96161A15}"/>
                    </a:ext>
                  </a:extLst>
                </p:cNvPr>
                <p:cNvCxnSpPr>
                  <a:cxnSpLocks/>
                  <a:stCxn id="228" idx="2"/>
                </p:cNvCxnSpPr>
                <p:nvPr/>
              </p:nvCxnSpPr>
              <p:spPr bwMode="auto">
                <a:xfrm>
                  <a:off x="9756778" y="3560535"/>
                  <a:ext cx="0" cy="105981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3890E5AF-AB82-441F-B465-9CB27825E0A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006544" y="3609699"/>
                  <a:ext cx="6652" cy="108503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0E6CD6FE-6822-4FAA-86F9-0E51EA62B326}"/>
                    </a:ext>
                  </a:extLst>
                </p:cNvPr>
                <p:cNvCxnSpPr>
                  <a:cxnSpLocks/>
                  <a:stCxn id="225" idx="2"/>
                </p:cNvCxnSpPr>
                <p:nvPr/>
              </p:nvCxnSpPr>
              <p:spPr bwMode="auto">
                <a:xfrm flipH="1">
                  <a:off x="8180788" y="3603279"/>
                  <a:ext cx="2200" cy="105706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224" name="Rectangle: Rounded Corners 223">
                  <a:extLst>
                    <a:ext uri="{FF2B5EF4-FFF2-40B4-BE49-F238E27FC236}">
                      <a16:creationId xmlns:a16="http://schemas.microsoft.com/office/drawing/2014/main" id="{988AB5BF-6530-446B-8010-ABE15ADEE4C6}"/>
                    </a:ext>
                  </a:extLst>
                </p:cNvPr>
                <p:cNvSpPr/>
                <p:nvPr/>
              </p:nvSpPr>
              <p:spPr bwMode="auto">
                <a:xfrm>
                  <a:off x="7817728" y="2789876"/>
                  <a:ext cx="739668" cy="325626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LTE PDCP</a:t>
                  </a:r>
                </a:p>
              </p:txBody>
            </p:sp>
            <p:sp>
              <p:nvSpPr>
                <p:cNvPr id="225" name="Rectangle: Rounded Corners 224">
                  <a:extLst>
                    <a:ext uri="{FF2B5EF4-FFF2-40B4-BE49-F238E27FC236}">
                      <a16:creationId xmlns:a16="http://schemas.microsoft.com/office/drawing/2014/main" id="{0027E273-219D-4CFA-9D17-6935769F2E6E}"/>
                    </a:ext>
                  </a:extLst>
                </p:cNvPr>
                <p:cNvSpPr/>
                <p:nvPr/>
              </p:nvSpPr>
              <p:spPr bwMode="auto">
                <a:xfrm>
                  <a:off x="7840988" y="3318594"/>
                  <a:ext cx="684000" cy="284685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LTE RLC</a:t>
                  </a:r>
                </a:p>
              </p:txBody>
            </p:sp>
            <p:sp>
              <p:nvSpPr>
                <p:cNvPr id="226" name="Rectangle: Rounded Corners 225">
                  <a:extLst>
                    <a:ext uri="{FF2B5EF4-FFF2-40B4-BE49-F238E27FC236}">
                      <a16:creationId xmlns:a16="http://schemas.microsoft.com/office/drawing/2014/main" id="{4801360A-DAAF-47A6-BACE-862C6B2F6E0E}"/>
                    </a:ext>
                  </a:extLst>
                </p:cNvPr>
                <p:cNvSpPr/>
                <p:nvPr/>
              </p:nvSpPr>
              <p:spPr bwMode="auto">
                <a:xfrm>
                  <a:off x="8626889" y="2790105"/>
                  <a:ext cx="723275" cy="319812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LTE PDCP</a:t>
                  </a:r>
                </a:p>
              </p:txBody>
            </p:sp>
            <p:sp>
              <p:nvSpPr>
                <p:cNvPr id="227" name="Rectangle: Rounded Corners 226">
                  <a:extLst>
                    <a:ext uri="{FF2B5EF4-FFF2-40B4-BE49-F238E27FC236}">
                      <a16:creationId xmlns:a16="http://schemas.microsoft.com/office/drawing/2014/main" id="{7C807B99-4830-4E03-A0E3-457B1FF91A28}"/>
                    </a:ext>
                  </a:extLst>
                </p:cNvPr>
                <p:cNvSpPr/>
                <p:nvPr/>
              </p:nvSpPr>
              <p:spPr bwMode="auto">
                <a:xfrm>
                  <a:off x="8642584" y="3337920"/>
                  <a:ext cx="684000" cy="271778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LTE RLC</a:t>
                  </a:r>
                </a:p>
              </p:txBody>
            </p:sp>
            <p:sp>
              <p:nvSpPr>
                <p:cNvPr id="228" name="Rectangle: Rounded Corners 227">
                  <a:extLst>
                    <a:ext uri="{FF2B5EF4-FFF2-40B4-BE49-F238E27FC236}">
                      <a16:creationId xmlns:a16="http://schemas.microsoft.com/office/drawing/2014/main" id="{9AA74939-E86A-418F-814A-625FEE28B762}"/>
                    </a:ext>
                  </a:extLst>
                </p:cNvPr>
                <p:cNvSpPr/>
                <p:nvPr/>
              </p:nvSpPr>
              <p:spPr bwMode="auto">
                <a:xfrm>
                  <a:off x="9414778" y="3318594"/>
                  <a:ext cx="684000" cy="241941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LTE RLC</a:t>
                  </a:r>
                </a:p>
              </p:txBody>
            </p:sp>
            <p:sp>
              <p:nvSpPr>
                <p:cNvPr id="229" name="Rectangle: Rounded Corners 228">
                  <a:extLst>
                    <a:ext uri="{FF2B5EF4-FFF2-40B4-BE49-F238E27FC236}">
                      <a16:creationId xmlns:a16="http://schemas.microsoft.com/office/drawing/2014/main" id="{B8849056-098A-4A1A-AA3B-397DB376136C}"/>
                    </a:ext>
                  </a:extLst>
                </p:cNvPr>
                <p:cNvSpPr/>
                <p:nvPr/>
              </p:nvSpPr>
              <p:spPr bwMode="auto">
                <a:xfrm>
                  <a:off x="7838787" y="3918392"/>
                  <a:ext cx="2252735" cy="241942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LTE MAC 和 L1</a:t>
                  </a:r>
                </a:p>
              </p:txBody>
            </p:sp>
            <p:sp>
              <p:nvSpPr>
                <p:cNvPr id="230" name="Rectangle: Rounded Corners 229">
                  <a:extLst>
                    <a:ext uri="{FF2B5EF4-FFF2-40B4-BE49-F238E27FC236}">
                      <a16:creationId xmlns:a16="http://schemas.microsoft.com/office/drawing/2014/main" id="{6F08E0A4-B371-43CA-883D-187385430D80}"/>
                    </a:ext>
                  </a:extLst>
                </p:cNvPr>
                <p:cNvSpPr/>
                <p:nvPr/>
              </p:nvSpPr>
              <p:spPr bwMode="auto">
                <a:xfrm>
                  <a:off x="7718126" y="1925877"/>
                  <a:ext cx="2601873" cy="3006246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81818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明尼苏达州</a:t>
                  </a:r>
                </a:p>
              </p:txBody>
            </p:sp>
            <p:sp>
              <p:nvSpPr>
                <p:cNvPr id="231" name="Rectangle: Rounded Corners 230">
                  <a:extLst>
                    <a:ext uri="{FF2B5EF4-FFF2-40B4-BE49-F238E27FC236}">
                      <a16:creationId xmlns:a16="http://schemas.microsoft.com/office/drawing/2014/main" id="{782A2BE8-1B24-4091-842B-DEC574E07E62}"/>
                    </a:ext>
                  </a:extLst>
                </p:cNvPr>
                <p:cNvSpPr/>
                <p:nvPr/>
              </p:nvSpPr>
              <p:spPr bwMode="auto">
                <a:xfrm>
                  <a:off x="10397014" y="1925877"/>
                  <a:ext cx="1167482" cy="3006246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81818"/>
                      </a:solidFill>
                      <a:effectLst/>
                      <a:uLnTx/>
                      <a:uFillTx/>
                      <a:latin typeface="Ericsson Hilda"/>
                      <a:ea typeface="+mn-ea"/>
                      <a:cs typeface="+mn-cs"/>
                    </a:rPr>
                    <a:t>序列号</a:t>
                  </a:r>
                </a:p>
              </p:txBody>
            </p: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9B639A55-14F8-4ECE-A58C-65AF55D43CBE}"/>
                    </a:ext>
                  </a:extLst>
                </p:cNvPr>
                <p:cNvCxnSpPr>
                  <a:cxnSpLocks/>
                  <a:stCxn id="219" idx="2"/>
                  <a:endCxn id="224" idx="0"/>
                </p:cNvCxnSpPr>
                <p:nvPr/>
              </p:nvCxnSpPr>
              <p:spPr bwMode="auto">
                <a:xfrm>
                  <a:off x="8180788" y="2689143"/>
                  <a:ext cx="6775" cy="10073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E37E9715-387F-4001-B144-EC4E8BD43AA7}"/>
                    </a:ext>
                  </a:extLst>
                </p:cNvPr>
                <p:cNvCxnSpPr>
                  <a:cxnSpLocks/>
                  <a:stCxn id="225" idx="0"/>
                  <a:endCxn id="224" idx="2"/>
                </p:cNvCxnSpPr>
                <p:nvPr/>
              </p:nvCxnSpPr>
              <p:spPr bwMode="auto">
                <a:xfrm flipV="1">
                  <a:off x="8182988" y="3115503"/>
                  <a:ext cx="4574" cy="20309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034A8D12-3E81-4D26-9698-689A8DFFC699}"/>
                    </a:ext>
                  </a:extLst>
                </p:cNvPr>
                <p:cNvCxnSpPr>
                  <a:cxnSpLocks/>
                  <a:stCxn id="227" idx="0"/>
                  <a:endCxn id="226" idx="2"/>
                </p:cNvCxnSpPr>
                <p:nvPr/>
              </p:nvCxnSpPr>
              <p:spPr bwMode="auto">
                <a:xfrm flipV="1">
                  <a:off x="8984584" y="3109917"/>
                  <a:ext cx="3943" cy="22800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55509AEC-1CBE-4987-9120-42B95E8B76EB}"/>
                    </a:ext>
                  </a:extLst>
                </p:cNvPr>
                <p:cNvSpPr txBox="1"/>
                <p:nvPr/>
              </p:nvSpPr>
              <p:spPr>
                <a:xfrm>
                  <a:off x="9443518" y="2198914"/>
                  <a:ext cx="723275" cy="471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QCI9</a:t>
                  </a:r>
                </a:p>
              </p:txBody>
            </p:sp>
          </p:grpSp>
          <p:sp>
            <p:nvSpPr>
              <p:cNvPr id="216" name="Rectangle: Rounded Corners 215">
                <a:extLst>
                  <a:ext uri="{FF2B5EF4-FFF2-40B4-BE49-F238E27FC236}">
                    <a16:creationId xmlns:a16="http://schemas.microsoft.com/office/drawing/2014/main" id="{B98BBFCB-B3ED-4B2F-964E-17D3E0C92D9D}"/>
                  </a:ext>
                </a:extLst>
              </p:cNvPr>
              <p:cNvSpPr/>
              <p:nvPr/>
            </p:nvSpPr>
            <p:spPr bwMode="auto">
              <a:xfrm>
                <a:off x="9822014" y="2150171"/>
                <a:ext cx="654673" cy="18394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LTE PDCP</a:t>
                </a:r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484572B-8BE2-42D6-91B9-F6289AB049A5}"/>
              </a:ext>
            </a:extLst>
          </p:cNvPr>
          <p:cNvGrpSpPr/>
          <p:nvPr/>
        </p:nvGrpSpPr>
        <p:grpSpPr>
          <a:xfrm>
            <a:off x="6872114" y="4240432"/>
            <a:ext cx="4253843" cy="1766229"/>
            <a:chOff x="1420843" y="2719508"/>
            <a:chExt cx="3846370" cy="3006246"/>
          </a:xfrm>
        </p:grpSpPr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6543FB0-26AC-4FE3-8807-2AFB6B5905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83505" y="3366611"/>
              <a:ext cx="0" cy="29520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474B953-8B93-4D69-93D8-A46B79C73F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6173" y="3371195"/>
              <a:ext cx="0" cy="2612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7E4809AC-38F3-4F1B-A0FE-9A29814B16C2}"/>
                </a:ext>
              </a:extLst>
            </p:cNvPr>
            <p:cNvSpPr txBox="1"/>
            <p:nvPr/>
          </p:nvSpPr>
          <p:spPr>
            <a:xfrm>
              <a:off x="1521867" y="3011303"/>
              <a:ext cx="723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QCI5</a:t>
              </a: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82A3CF75-A51F-4BD5-8534-5080B321ADCD}"/>
                </a:ext>
              </a:extLst>
            </p:cNvPr>
            <p:cNvCxnSpPr>
              <a:cxnSpLocks/>
              <a:stCxn id="244" idx="2"/>
            </p:cNvCxnSpPr>
            <p:nvPr/>
          </p:nvCxnSpPr>
          <p:spPr bwMode="auto">
            <a:xfrm>
              <a:off x="3472202" y="4394163"/>
              <a:ext cx="0" cy="10598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F25F69A2-11E6-4E2C-883C-423698DB5DD2}"/>
                </a:ext>
              </a:extLst>
            </p:cNvPr>
            <p:cNvCxnSpPr>
              <a:cxnSpLocks/>
              <a:stCxn id="243" idx="2"/>
            </p:cNvCxnSpPr>
            <p:nvPr/>
          </p:nvCxnSpPr>
          <p:spPr bwMode="auto">
            <a:xfrm flipH="1">
              <a:off x="1883507" y="4396910"/>
              <a:ext cx="2199" cy="10570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42" name="Rectangle: Rounded Corners 241">
              <a:extLst>
                <a:ext uri="{FF2B5EF4-FFF2-40B4-BE49-F238E27FC236}">
                  <a16:creationId xmlns:a16="http://schemas.microsoft.com/office/drawing/2014/main" id="{8865E67A-19D7-4BEC-A05A-279886435065}"/>
                </a:ext>
              </a:extLst>
            </p:cNvPr>
            <p:cNvSpPr/>
            <p:nvPr/>
          </p:nvSpPr>
          <p:spPr bwMode="auto">
            <a:xfrm>
              <a:off x="1541505" y="3583508"/>
              <a:ext cx="684000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PDCP</a:t>
              </a:r>
            </a:p>
          </p:txBody>
        </p:sp>
        <p:sp>
          <p:nvSpPr>
            <p:cNvPr id="243" name="Rectangle: Rounded Corners 242">
              <a:extLst>
                <a:ext uri="{FF2B5EF4-FFF2-40B4-BE49-F238E27FC236}">
                  <a16:creationId xmlns:a16="http://schemas.microsoft.com/office/drawing/2014/main" id="{D55D1C0C-DCB4-4FD2-ACBC-8740CC42EF7D}"/>
                </a:ext>
              </a:extLst>
            </p:cNvPr>
            <p:cNvSpPr/>
            <p:nvPr/>
          </p:nvSpPr>
          <p:spPr bwMode="auto">
            <a:xfrm>
              <a:off x="1543705" y="4119912"/>
              <a:ext cx="684000" cy="27699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98A02C87-1FAC-4DED-AE43-555767647EFF}"/>
                </a:ext>
              </a:extLst>
            </p:cNvPr>
            <p:cNvSpPr/>
            <p:nvPr/>
          </p:nvSpPr>
          <p:spPr bwMode="auto">
            <a:xfrm>
              <a:off x="3130202" y="4117165"/>
              <a:ext cx="684000" cy="27699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RLC</a:t>
              </a:r>
            </a:p>
          </p:txBody>
        </p:sp>
        <p:sp>
          <p:nvSpPr>
            <p:cNvPr id="245" name="Rectangle: Rounded Corners 244">
              <a:extLst>
                <a:ext uri="{FF2B5EF4-FFF2-40B4-BE49-F238E27FC236}">
                  <a16:creationId xmlns:a16="http://schemas.microsoft.com/office/drawing/2014/main" id="{FA1E2284-D37D-4BE0-BB51-251B318EC790}"/>
                </a:ext>
              </a:extLst>
            </p:cNvPr>
            <p:cNvSpPr/>
            <p:nvPr/>
          </p:nvSpPr>
          <p:spPr bwMode="auto">
            <a:xfrm>
              <a:off x="1541504" y="4692117"/>
              <a:ext cx="2252735" cy="2618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LTE MAC 和 L1</a:t>
              </a:r>
            </a:p>
          </p:txBody>
        </p:sp>
        <p:sp>
          <p:nvSpPr>
            <p:cNvPr id="246" name="Rectangle: Rounded Corners 245">
              <a:extLst>
                <a:ext uri="{FF2B5EF4-FFF2-40B4-BE49-F238E27FC236}">
                  <a16:creationId xmlns:a16="http://schemas.microsoft.com/office/drawing/2014/main" id="{0597252C-25BB-400C-AFBD-037849076ECB}"/>
                </a:ext>
              </a:extLst>
            </p:cNvPr>
            <p:cNvSpPr/>
            <p:nvPr/>
          </p:nvSpPr>
          <p:spPr bwMode="auto">
            <a:xfrm>
              <a:off x="1420843" y="2719508"/>
              <a:ext cx="2601873" cy="30062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明尼苏达州</a:t>
              </a:r>
            </a:p>
          </p:txBody>
        </p:sp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9DC33B20-F50F-4059-BDBB-FD9CE75CD190}"/>
                </a:ext>
              </a:extLst>
            </p:cNvPr>
            <p:cNvSpPr/>
            <p:nvPr/>
          </p:nvSpPr>
          <p:spPr bwMode="auto">
            <a:xfrm>
              <a:off x="4099731" y="2719508"/>
              <a:ext cx="1167482" cy="30062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序列号</a:t>
              </a:r>
            </a:p>
          </p:txBody>
        </p: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DB861446-2E21-4356-BB75-B1240B57B14F}"/>
                </a:ext>
              </a:extLst>
            </p:cNvPr>
            <p:cNvCxnSpPr>
              <a:cxnSpLocks/>
              <a:stCxn id="243" idx="0"/>
              <a:endCxn id="242" idx="2"/>
            </p:cNvCxnSpPr>
            <p:nvPr/>
          </p:nvCxnSpPr>
          <p:spPr bwMode="auto">
            <a:xfrm flipH="1" flipV="1">
              <a:off x="1883506" y="3799507"/>
              <a:ext cx="2200" cy="32040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C45850A0-28FA-4E73-9814-D98C481C277B}"/>
                </a:ext>
              </a:extLst>
            </p:cNvPr>
            <p:cNvSpPr txBox="1"/>
            <p:nvPr/>
          </p:nvSpPr>
          <p:spPr>
            <a:xfrm>
              <a:off x="4185283" y="3014475"/>
              <a:ext cx="723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QCI9</a:t>
              </a:r>
            </a:p>
          </p:txBody>
        </p:sp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8A0024CC-85E0-46DF-B88E-5BEE3050EA6C}"/>
                </a:ext>
              </a:extLst>
            </p:cNvPr>
            <p:cNvSpPr/>
            <p:nvPr/>
          </p:nvSpPr>
          <p:spPr bwMode="auto">
            <a:xfrm>
              <a:off x="4204921" y="3533103"/>
              <a:ext cx="684000" cy="26640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NRPDCP</a:t>
              </a:r>
            </a:p>
          </p:txBody>
        </p:sp>
        <p:cxnSp>
          <p:nvCxnSpPr>
            <p:cNvPr id="251" name="Connector: Elbow 250">
              <a:extLst>
                <a:ext uri="{FF2B5EF4-FFF2-40B4-BE49-F238E27FC236}">
                  <a16:creationId xmlns:a16="http://schemas.microsoft.com/office/drawing/2014/main" id="{41CEC613-61CF-4512-8E9D-2409BF47C66B}"/>
                </a:ext>
              </a:extLst>
            </p:cNvPr>
            <p:cNvCxnSpPr>
              <a:cxnSpLocks/>
              <a:stCxn id="250" idx="1"/>
              <a:endCxn id="244" idx="0"/>
            </p:cNvCxnSpPr>
            <p:nvPr/>
          </p:nvCxnSpPr>
          <p:spPr bwMode="auto">
            <a:xfrm rot="10800000" flipV="1">
              <a:off x="3472203" y="3666303"/>
              <a:ext cx="732719" cy="450860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3FC1EE01-6722-4A3B-B018-74F9F69324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1806" y="3799508"/>
              <a:ext cx="0" cy="16311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53" name="Rectangle: Rounded Corners 252">
              <a:extLst>
                <a:ext uri="{FF2B5EF4-FFF2-40B4-BE49-F238E27FC236}">
                  <a16:creationId xmlns:a16="http://schemas.microsoft.com/office/drawing/2014/main" id="{A2271FB5-161D-46E4-AC9F-D8FEB12BB9A1}"/>
                </a:ext>
              </a:extLst>
            </p:cNvPr>
            <p:cNvSpPr/>
            <p:nvPr/>
          </p:nvSpPr>
          <p:spPr bwMode="auto">
            <a:xfrm>
              <a:off x="4249806" y="4106483"/>
              <a:ext cx="684000" cy="26640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 RLC</a:t>
              </a:r>
            </a:p>
          </p:txBody>
        </p:sp>
        <p:sp>
          <p:nvSpPr>
            <p:cNvPr id="254" name="Rectangle: Rounded Corners 253">
              <a:extLst>
                <a:ext uri="{FF2B5EF4-FFF2-40B4-BE49-F238E27FC236}">
                  <a16:creationId xmlns:a16="http://schemas.microsoft.com/office/drawing/2014/main" id="{5DB4B138-95A5-4F8F-B241-A8E58ADC987F}"/>
                </a:ext>
              </a:extLst>
            </p:cNvPr>
            <p:cNvSpPr/>
            <p:nvPr/>
          </p:nvSpPr>
          <p:spPr bwMode="auto">
            <a:xfrm>
              <a:off x="4156933" y="4692117"/>
              <a:ext cx="979847" cy="24382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NR MAC 和 L1</a:t>
              </a:r>
            </a:p>
          </p:txBody>
        </p:sp>
      </p:grpSp>
      <p:sp>
        <p:nvSpPr>
          <p:cNvPr id="255" name="Arrow: Right 254">
            <a:extLst>
              <a:ext uri="{FF2B5EF4-FFF2-40B4-BE49-F238E27FC236}">
                <a16:creationId xmlns:a16="http://schemas.microsoft.com/office/drawing/2014/main" id="{03FA738D-C529-4150-9D93-B735D722F0D8}"/>
              </a:ext>
            </a:extLst>
          </p:cNvPr>
          <p:cNvSpPr/>
          <p:nvPr/>
        </p:nvSpPr>
        <p:spPr bwMode="auto">
          <a:xfrm>
            <a:off x="5561841" y="4954461"/>
            <a:ext cx="1018282" cy="215739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  <a:defRPr/>
            </a:pPr>
            <a:endParaRPr kumimoji="0" lang="sv-SE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C9740565-1B2B-4196-B69B-6769D1051DC3}"/>
              </a:ext>
            </a:extLst>
          </p:cNvPr>
          <p:cNvSpPr txBox="1"/>
          <p:nvPr/>
        </p:nvSpPr>
        <p:spPr bwMode="auto">
          <a:xfrm>
            <a:off x="2083572" y="1180950"/>
            <a:ext cx="1638778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初期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483DA03F-C21F-4B88-9855-C81EAA29506C}"/>
              </a:ext>
            </a:extLst>
          </p:cNvPr>
          <p:cNvSpPr txBox="1"/>
          <p:nvPr/>
        </p:nvSpPr>
        <p:spPr bwMode="auto">
          <a:xfrm>
            <a:off x="2106851" y="3850021"/>
            <a:ext cx="1638778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初期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D2932E4F-C07D-408D-AE7A-BAFAE7C35FCF}"/>
              </a:ext>
            </a:extLst>
          </p:cNvPr>
          <p:cNvSpPr txBox="1"/>
          <p:nvPr/>
        </p:nvSpPr>
        <p:spPr bwMode="auto">
          <a:xfrm>
            <a:off x="7549671" y="1144305"/>
            <a:ext cx="2491383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VoLTE发布后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EBF4C740-C23C-4113-BB85-4899F8C632B9}"/>
              </a:ext>
            </a:extLst>
          </p:cNvPr>
          <p:cNvSpPr txBox="1"/>
          <p:nvPr/>
        </p:nvSpPr>
        <p:spPr bwMode="auto">
          <a:xfrm>
            <a:off x="6649164" y="3595259"/>
            <a:ext cx="4846577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VoLTE发布后，重新配置SN分割（基于配置/测量）</a:t>
            </a:r>
          </a:p>
        </p:txBody>
      </p:sp>
      <p:sp>
        <p:nvSpPr>
          <p:cNvPr id="4" name="Left Brace 28">
            <a:extLst>
              <a:ext uri="{FF2B5EF4-FFF2-40B4-BE49-F238E27FC236}">
                <a16:creationId xmlns:a16="http://schemas.microsoft.com/office/drawing/2014/main" id="{2FA1C2DE-E78D-4B87-B5C4-8249000C47F6}"/>
              </a:ext>
            </a:extLst>
          </p:cNvPr>
          <p:cNvSpPr/>
          <p:nvPr/>
        </p:nvSpPr>
        <p:spPr bwMode="auto">
          <a:xfrm>
            <a:off x="525871" y="1494049"/>
            <a:ext cx="169853" cy="4474464"/>
          </a:xfrm>
          <a:prstGeom prst="leftBrace">
            <a:avLst/>
          </a:prstGeom>
          <a:noFill/>
          <a:ln>
            <a:solidFill>
              <a:srgbClr val="0C052B"/>
            </a:solidFill>
            <a:headEnd type="none" w="med" len="med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5" name="TextBox 208">
            <a:extLst>
              <a:ext uri="{FF2B5EF4-FFF2-40B4-BE49-F238E27FC236}">
                <a16:creationId xmlns:a16="http://schemas.microsoft.com/office/drawing/2014/main" id="{796F395C-6F32-4C7B-B4D8-52243EDC417B}"/>
              </a:ext>
            </a:extLst>
          </p:cNvPr>
          <p:cNvSpPr txBox="1"/>
          <p:nvPr/>
        </p:nvSpPr>
        <p:spPr bwMode="auto">
          <a:xfrm rot="16200000">
            <a:off x="-1136774" y="3561647"/>
            <a:ext cx="2947648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每个 UE 拆分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不是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允许</a:t>
            </a:r>
          </a:p>
        </p:txBody>
      </p:sp>
      <p:sp>
        <p:nvSpPr>
          <p:cNvPr id="98" name="Left Brace 28">
            <a:extLst>
              <a:ext uri="{FF2B5EF4-FFF2-40B4-BE49-F238E27FC236}">
                <a16:creationId xmlns:a16="http://schemas.microsoft.com/office/drawing/2014/main" id="{AA3BDA09-46D9-4031-9A0E-AF06CA9A1471}"/>
              </a:ext>
            </a:extLst>
          </p:cNvPr>
          <p:cNvSpPr/>
          <p:nvPr/>
        </p:nvSpPr>
        <p:spPr bwMode="auto">
          <a:xfrm rot="10800000">
            <a:off x="11420088" y="1482142"/>
            <a:ext cx="169853" cy="4474464"/>
          </a:xfrm>
          <a:prstGeom prst="leftBrace">
            <a:avLst/>
          </a:prstGeom>
          <a:noFill/>
          <a:ln>
            <a:solidFill>
              <a:srgbClr val="0C052B"/>
            </a:solidFill>
            <a:headEnd type="none" w="med" len="med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6" name="TextBox 207">
            <a:extLst>
              <a:ext uri="{FF2B5EF4-FFF2-40B4-BE49-F238E27FC236}">
                <a16:creationId xmlns:a16="http://schemas.microsoft.com/office/drawing/2014/main" id="{AFAD32D9-AB18-45DC-BF7C-DF232B1313FE}"/>
              </a:ext>
            </a:extLst>
          </p:cNvPr>
          <p:cNvSpPr txBox="1"/>
          <p:nvPr/>
        </p:nvSpPr>
        <p:spPr bwMode="auto">
          <a:xfrm rot="5400000">
            <a:off x="10605288" y="3490141"/>
            <a:ext cx="2416850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允许按 UE 拆分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04758ED-4FB7-49F1-8B53-220B82DA4B31}"/>
              </a:ext>
            </a:extLst>
          </p:cNvPr>
          <p:cNvSpPr txBox="1"/>
          <p:nvPr/>
        </p:nvSpPr>
        <p:spPr bwMode="auto">
          <a:xfrm>
            <a:off x="10271110" y="125031"/>
            <a:ext cx="1638778" cy="464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[SP864]</a:t>
            </a:r>
          </a:p>
        </p:txBody>
      </p:sp>
    </p:spTree>
    <p:extLst>
      <p:ext uri="{BB962C8B-B14F-4D97-AF65-F5344CB8AC3E}">
        <p14:creationId xmlns:p14="http://schemas.microsoft.com/office/powerpoint/2010/main" val="1124789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3C34AB-0882-47BE-8689-03DC49E06E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3374" y="1266299"/>
            <a:ext cx="4166637" cy="5039574"/>
          </a:xfrm>
        </p:spPr>
        <p:txBody>
          <a:bodyPr>
            <a:normAutofit fontScale="40000" lnSpcReduction="20000"/>
          </a:bodyPr>
          <a:lstStyle/>
          <a:p>
            <a:pPr hangingPunct="0" rtl="0" algn="l"/>
            <a:r>
              <a:rPr lang="en-GB" sz="3700" dirty="0">
                <a:latin typeface="Ericsson Hilda" panose="00000500000000000000" pitchFamily="2" charset="0"/>
              </a:rPr>
              <a:t>在 MR-DC 中，UE 具有基于 MN RRC 的单一 RRC 状态和通往核心网络的单一 C 平面连接</a:t>
            </a:r>
          </a:p>
          <a:p>
            <a:pPr rtl="0" algn="l"/>
            <a:r>
              <a:rPr lang="en-GB" sz="3800" dirty="0">
                <a:latin typeface="Ericsson Hilda" panose="00000500000000000000" pitchFamily="2" charset="0"/>
              </a:rPr>
              <a:t>仅支持具有辅助 RAT 的基于 EPC 的双连接的 UE</a:t>
            </a:r>
            <a:r>
              <a:rPr lang="en-GB" sz="3800" dirty="0" err="1">
                <a:latin typeface="Ericsson Hilda" panose="00000500000000000000" pitchFamily="2" charset="0"/>
              </a:rPr>
              <a:t>NR：总是</a:t>
            </a:r>
            <a:r>
              <a:rPr lang="en-GB" sz="3800" dirty="0">
                <a:latin typeface="Ericsson Hilda" panose="00000500000000000000" pitchFamily="2" charset="0"/>
              </a:rPr>
              <a:t>通过E-UTRA（LTE-</a:t>
            </a:r>
            <a:r>
              <a:rPr lang="en-GB" sz="3800" dirty="0" err="1">
                <a:latin typeface="Ericsson Hilda" panose="00000500000000000000" pitchFamily="2" charset="0"/>
              </a:rPr>
              <a:t>尿素</a:t>
            </a:r>
            <a:r>
              <a:rPr lang="en-GB" sz="3800" dirty="0">
                <a:latin typeface="Ericsson Hilda" panose="00000500000000000000" pitchFamily="2" charset="0"/>
              </a:rPr>
              <a:t>）但从不通过 NR 并通过 E-UTRA 执行 EPC NAS 程序</a:t>
            </a:r>
          </a:p>
          <a:p>
            <a:pPr rtl="0" algn="l"/>
            <a:r>
              <a:rPr lang="en-GB" sz="3800" dirty="0">
                <a:latin typeface="Ericsson Hilda" panose="00000500000000000000" pitchFamily="2" charset="0"/>
              </a:rPr>
              <a:t>如果UE支持与NR的双连接，则在ATTACH REQUEST消息的UE网络能力IE中将DCNR位设置为“支持NR的双连接”，并且应在ATTACH REQUEST消息中包括UE附加安全能力IE</a:t>
            </a:r>
          </a:p>
          <a:p>
            <a:pPr rtl="0" algn="l"/>
            <a:r>
              <a:rPr lang="en-GB" sz="3800" dirty="0">
                <a:latin typeface="Ericsson Hilda" panose="00000500000000000000" pitchFamily="2" charset="0"/>
              </a:rPr>
              <a:t>如果MME有访问限制</a:t>
            </a:r>
            <a:r>
              <a:rPr lang="en-GB" sz="3700" dirty="0">
                <a:latin typeface="Ericsson Hilda" panose="00000500000000000000" pitchFamily="2" charset="0"/>
              </a:rPr>
              <a:t>对于 UE 的 NR，MME 应将其作为切换限制列表的一部分发送给 E-UTRAN，并发送给附着和 TAU 接受中的 UE</a:t>
            </a:r>
          </a:p>
          <a:p>
            <a:pPr hangingPunct="0" rtl="0" algn="l"/>
            <a:endParaRPr lang="en-GB" sz="3700" dirty="0">
              <a:latin typeface="Ericsson Hilda" panose="00000500000000000000" pitchFamily="2" charset="0"/>
            </a:endParaRPr>
          </a:p>
          <a:p>
            <a:pPr hangingPunct="0" rtl="0" algn="l"/>
            <a:r>
              <a:rPr lang="en-GB" sz="3700" dirty="0">
                <a:latin typeface="Ericsson Hilda" panose="00000500000000000000" pitchFamily="2" charset="0"/>
              </a:rPr>
              <a:t>包括 EUTRA-NR 的 UE 无线接入能力</a:t>
            </a:r>
            <a:r>
              <a:rPr lang="en-GB" sz="3700" i="1" dirty="0" err="1">
                <a:latin typeface="Ericsson Hilda" panose="00000500000000000000" pitchFamily="2" charset="0"/>
              </a:rPr>
              <a:t>厄</a:t>
            </a:r>
            <a:r>
              <a:rPr lang="en-GB" sz="3700" i="1" dirty="0">
                <a:latin typeface="Ericsson Hilda" panose="00000500000000000000" pitchFamily="2" charset="0"/>
              </a:rPr>
              <a:t>-</a:t>
            </a:r>
            <a:r>
              <a:rPr lang="en-GB" sz="3700" i="1" dirty="0" err="1">
                <a:latin typeface="Ericsson Hilda" panose="00000500000000000000" pitchFamily="2" charset="0"/>
              </a:rPr>
              <a:t>能力RAT</a:t>
            </a:r>
            <a:r>
              <a:rPr lang="en-GB" sz="3700" i="1" dirty="0">
                <a:latin typeface="Ericsson Hilda" panose="00000500000000000000" pitchFamily="2" charset="0"/>
              </a:rPr>
              <a:t>-容器</a:t>
            </a:r>
            <a:r>
              <a:rPr lang="en-GB" sz="3700" dirty="0">
                <a:latin typeface="Ericsson Hilda" panose="00000500000000000000" pitchFamily="2" charset="0"/>
              </a:rPr>
              <a:t>，与</a:t>
            </a:r>
            <a:r>
              <a:rPr lang="en-GB" sz="3700" i="1" dirty="0">
                <a:latin typeface="Ericsson Hilda" panose="00000500000000000000" pitchFamily="2" charset="0"/>
              </a:rPr>
              <a:t>大鼠型</a:t>
            </a:r>
            <a:r>
              <a:rPr lang="en-GB" sz="3700" dirty="0">
                <a:latin typeface="Ericsson Hilda" panose="00000500000000000000" pitchFamily="2" charset="0"/>
              </a:rPr>
              <a:t>设置</a:t>
            </a:r>
            <a:r>
              <a:rPr lang="en-GB" sz="3700" i="1" dirty="0" err="1">
                <a:latin typeface="Ericsson Hilda" panose="00000500000000000000" pitchFamily="2" charset="0"/>
              </a:rPr>
              <a:t>尤特拉</a:t>
            </a:r>
            <a:r>
              <a:rPr lang="en-GB" sz="3700" i="1" dirty="0">
                <a:latin typeface="Ericsson Hilda" panose="00000500000000000000" pitchFamily="2" charset="0"/>
              </a:rPr>
              <a:t>-nr</a:t>
            </a:r>
            <a:endParaRPr lang="en-US" sz="3700" dirty="0">
              <a:latin typeface="Ericsson Hilda" panose="00000500000000000000" pitchFamily="2" charset="0"/>
            </a:endParaRPr>
          </a:p>
          <a:p>
            <a:pPr hangingPunct="0" rtl="0"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10539A-9B7B-4259-BCA8-107CD1F8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066" y="-78816"/>
            <a:ext cx="10951551" cy="48008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EN-DC UE</a:t>
            </a:r>
            <a:r>
              <a:rPr lang="en-US" sz="4000" dirty="0">
                <a:latin typeface="Ericsson Hilda" panose="00000500000000000000" pitchFamily="2" charset="0"/>
              </a:rPr>
              <a:t>初始访问</a:t>
            </a:r>
            <a:endParaRPr lang="en-US" dirty="0">
              <a:latin typeface="Ericsson Hilda" panose="00000500000000000000" pitchFamily="2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5E28209-AC65-4190-93A3-C690751C7A76}"/>
              </a:ext>
            </a:extLst>
          </p:cNvPr>
          <p:cNvGrpSpPr/>
          <p:nvPr/>
        </p:nvGrpSpPr>
        <p:grpSpPr>
          <a:xfrm>
            <a:off x="4366276" y="552127"/>
            <a:ext cx="6761679" cy="5550586"/>
            <a:chOff x="3570013" y="110537"/>
            <a:chExt cx="8453330" cy="69057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F98D9C-7B60-4374-9CE0-E854F616F241}"/>
                </a:ext>
              </a:extLst>
            </p:cNvPr>
            <p:cNvGrpSpPr/>
            <p:nvPr/>
          </p:nvGrpSpPr>
          <p:grpSpPr>
            <a:xfrm>
              <a:off x="3570013" y="110537"/>
              <a:ext cx="8453330" cy="6747463"/>
              <a:chOff x="311896" y="1091895"/>
              <a:chExt cx="8453330" cy="674746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62058029-D31B-43CF-8D51-AD4C8F82A80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12522" y="1386186"/>
                <a:ext cx="36760" cy="645317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64A17F-2616-4BE8-A778-000488D5C33E}"/>
                  </a:ext>
                </a:extLst>
              </p:cNvPr>
              <p:cNvSpPr txBox="1"/>
              <p:nvPr/>
            </p:nvSpPr>
            <p:spPr>
              <a:xfrm>
                <a:off x="900003" y="3107434"/>
                <a:ext cx="3928331" cy="306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rtl="0" algn="l"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UE能力要求</a:t>
                </a:r>
                <a:r>
                  <a:rPr lang="en-US" sz="1000" i="1" dirty="0">
                    <a:solidFill>
                      <a:srgbClr val="7030A0"/>
                    </a:solidFill>
                  </a:rPr>
                  <a:t>（老鼠型：</a:t>
                </a:r>
                <a:r>
                  <a:rPr lang="en-US" sz="1000" i="1" dirty="0" err="1">
                    <a:solidFill>
                      <a:srgbClr val="7030A0"/>
                    </a:solidFill>
                  </a:rPr>
                  <a:t>尤特拉</a:t>
                </a:r>
                <a:r>
                  <a:rPr lang="en-US" sz="1000" i="1" dirty="0">
                    <a:solidFill>
                      <a:srgbClr val="7030A0"/>
                    </a:solidFill>
                  </a:rPr>
                  <a:t>/</a:t>
                </a:r>
                <a:r>
                  <a:rPr lang="en-US" sz="1000" i="1" dirty="0" err="1">
                    <a:solidFill>
                      <a:srgbClr val="7030A0"/>
                    </a:solidFill>
                  </a:rPr>
                  <a:t>尤特拉</a:t>
                </a:r>
                <a:r>
                  <a:rPr lang="en-US" sz="1000" i="1" dirty="0">
                    <a:solidFill>
                      <a:srgbClr val="7030A0"/>
                    </a:solidFill>
                  </a:rPr>
                  <a:t>-nr/nr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）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4A2F910-5E9E-48D8-951A-A048D1808EE5}"/>
                  </a:ext>
                </a:extLst>
              </p:cNvPr>
              <p:cNvSpPr/>
              <p:nvPr/>
            </p:nvSpPr>
            <p:spPr bwMode="auto">
              <a:xfrm>
                <a:off x="311896" y="1091895"/>
                <a:ext cx="1273994" cy="239213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UE（</a:t>
                </a:r>
                <a:r>
                  <a:rPr kumimoji="0" lang="en-US" altLang="ko-KR" sz="1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zh</a:t>
                </a:r>
                <a:r>
                  <a:rPr kumimoji="0" lang="en-US" altLang="ko-KR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-dc</a:t>
                </a:r>
                <a:r>
                  <a:rPr kumimoji="0" lang="en-US" altLang="ko-KR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）</a:t>
                </a:r>
                <a:endParaRPr kumimoji="0" lang="ko-KR" alt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A3D9EB0-CAAA-484A-AAA8-1DA6B4080058}"/>
                  </a:ext>
                </a:extLst>
              </p:cNvPr>
              <p:cNvCxnSpPr>
                <a:cxnSpLocks/>
                <a:stCxn id="28" idx="2"/>
              </p:cNvCxnSpPr>
              <p:nvPr/>
            </p:nvCxnSpPr>
            <p:spPr bwMode="auto">
              <a:xfrm flipH="1">
                <a:off x="2883037" y="1378915"/>
                <a:ext cx="42254" cy="646044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472552A-2339-4D1E-A5AE-E6C31ADBF5FB}"/>
                  </a:ext>
                </a:extLst>
              </p:cNvPr>
              <p:cNvSpPr/>
              <p:nvPr/>
            </p:nvSpPr>
            <p:spPr bwMode="auto">
              <a:xfrm>
                <a:off x="2579297" y="1109154"/>
                <a:ext cx="691987" cy="269761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甲基NB</a:t>
                </a:r>
                <a:endParaRPr kumimoji="0" lang="ko-KR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0898186-5034-46A4-A287-4292280FBDB5}"/>
                  </a:ext>
                </a:extLst>
              </p:cNvPr>
              <p:cNvCxnSpPr>
                <a:cxnSpLocks/>
                <a:stCxn id="30" idx="2"/>
              </p:cNvCxnSpPr>
              <p:nvPr/>
            </p:nvCxnSpPr>
            <p:spPr bwMode="auto">
              <a:xfrm flipH="1">
                <a:off x="4965162" y="1377291"/>
                <a:ext cx="8855" cy="637345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266C525-F509-4876-BC12-35C99B607E36}"/>
                  </a:ext>
                </a:extLst>
              </p:cNvPr>
              <p:cNvSpPr/>
              <p:nvPr/>
            </p:nvSpPr>
            <p:spPr bwMode="auto">
              <a:xfrm>
                <a:off x="4628023" y="1107530"/>
                <a:ext cx="691987" cy="269761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银纳米布</a:t>
                </a:r>
                <a:endParaRPr kumimoji="0" lang="ko-KR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C1A7271-01BF-42DC-A424-AA4259D3EC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125496" y="1410445"/>
                <a:ext cx="61730" cy="63403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1295FC2-3DAB-4A22-B31E-F859BC92AAB7}"/>
                  </a:ext>
                </a:extLst>
              </p:cNvPr>
              <p:cNvSpPr/>
              <p:nvPr/>
            </p:nvSpPr>
            <p:spPr bwMode="auto">
              <a:xfrm>
                <a:off x="6800462" y="1097020"/>
                <a:ext cx="650068" cy="269761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微机电系统</a:t>
                </a:r>
                <a:endParaRPr kumimoji="0" lang="ko-KR" alt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8B243F0-7380-41AF-B0D2-337B7D2C8F3F}"/>
                  </a:ext>
                </a:extLst>
              </p:cNvPr>
              <p:cNvSpPr txBox="1"/>
              <p:nvPr/>
            </p:nvSpPr>
            <p:spPr>
              <a:xfrm>
                <a:off x="1164439" y="1416375"/>
                <a:ext cx="15921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RRC 连接建立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A54FF5C-1402-4F3F-9608-C62A7E530127}"/>
                  </a:ext>
                </a:extLst>
              </p:cNvPr>
              <p:cNvSpPr txBox="1"/>
              <p:nvPr/>
            </p:nvSpPr>
            <p:spPr>
              <a:xfrm>
                <a:off x="891768" y="1736853"/>
                <a:ext cx="654217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RRC连接设置完成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（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附加请求：UE 网络功能 -&gt;</a:t>
                </a:r>
                <a:r>
                  <a:rPr lang="en-US" sz="900" dirty="0">
                    <a:solidFill>
                      <a:srgbClr val="7030A0"/>
                    </a:solidFill>
                    <a:latin typeface="Ericsson Hilda"/>
                  </a:rPr>
                  <a:t>DCNR=1,&amp; UE 附加安全上限</a:t>
                </a: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）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F1BB908-FFE6-438F-A610-6755AEF0A1B0}"/>
                  </a:ext>
                </a:extLst>
              </p:cNvPr>
              <p:cNvSpPr txBox="1"/>
              <p:nvPr/>
            </p:nvSpPr>
            <p:spPr>
              <a:xfrm>
                <a:off x="3908240" y="1972910"/>
                <a:ext cx="212269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dirty="0" err="1">
                    <a:solidFill>
                      <a:srgbClr val="181818"/>
                    </a:solidFill>
                    <a:latin typeface="Ericsson Hilda"/>
                  </a:rPr>
                  <a:t>初始值</a:t>
                </a: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UE消息(ATTACH REQUEST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）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5DA164A-6A3F-47CC-95C0-D06A6DB306D6}"/>
                  </a:ext>
                </a:extLst>
              </p:cNvPr>
              <p:cNvSpPr txBox="1"/>
              <p:nvPr/>
            </p:nvSpPr>
            <p:spPr>
              <a:xfrm>
                <a:off x="2971395" y="2310560"/>
                <a:ext cx="174278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dirty="0" err="1">
                    <a:solidFill>
                      <a:srgbClr val="181818"/>
                    </a:solidFill>
                    <a:latin typeface="Ericsson Hilda"/>
                  </a:rPr>
                  <a:t>身份</a:t>
                </a: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/</a:t>
                </a:r>
                <a:r>
                  <a:rPr lang="en-US" sz="900" dirty="0" err="1">
                    <a:solidFill>
                      <a:srgbClr val="181818"/>
                    </a:solidFill>
                    <a:latin typeface="Ericsson Hilda"/>
                  </a:rPr>
                  <a:t>认证</a:t>
                </a: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/安全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DA28DE7-035E-4773-8C2C-CBD8597E1A3D}"/>
                  </a:ext>
                </a:extLst>
              </p:cNvPr>
              <p:cNvSpPr txBox="1"/>
              <p:nvPr/>
            </p:nvSpPr>
            <p:spPr>
              <a:xfrm>
                <a:off x="2210226" y="2633120"/>
                <a:ext cx="655500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dirty="0" err="1">
                    <a:solidFill>
                      <a:srgbClr val="181818"/>
                    </a:solidFill>
                    <a:latin typeface="Ericsson Hilda"/>
                  </a:rPr>
                  <a:t>初始值</a:t>
                </a: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上下文设置请求</a:t>
                </a:r>
                <a:r>
                  <a:rPr lang="en-US" sz="900" dirty="0">
                    <a:solidFill>
                      <a:srgbClr val="7030A0"/>
                    </a:solidFill>
                    <a:latin typeface="Ericsson Hilda"/>
                  </a:rPr>
                  <a:t>（附</a:t>
                </a:r>
                <a:r>
                  <a:rPr lang="en-US" sz="900" dirty="0" err="1">
                    <a:solidFill>
                      <a:srgbClr val="7030A0"/>
                    </a:solidFill>
                    <a:latin typeface="Ericsson Hilda"/>
                  </a:rPr>
                  <a:t>接受：限制DCNR</a:t>
                </a:r>
                <a:r>
                  <a:rPr lang="en-US" sz="900" dirty="0">
                    <a:solidFill>
                      <a:srgbClr val="7030A0"/>
                    </a:solidFill>
                    <a:latin typeface="Ericsson Hilda"/>
                  </a:rPr>
                  <a:t>=0或</a:t>
                </a:r>
                <a:r>
                  <a:rPr lang="en-US" sz="900" dirty="0" err="1">
                    <a:solidFill>
                      <a:srgbClr val="7030A0"/>
                    </a:solidFill>
                    <a:latin typeface="Ericsson Hilda"/>
                  </a:rPr>
                  <a:t>缺席的</a:t>
                </a:r>
                <a:r>
                  <a:rPr lang="en-US" sz="900" dirty="0" err="1">
                    <a:solidFill>
                      <a:srgbClr val="181818"/>
                    </a:solidFill>
                    <a:latin typeface="Ericsson Hilda"/>
                  </a:rPr>
                  <a:t>,</a:t>
                </a:r>
                <a:r>
                  <a:rPr lang="en-US" sz="900" dirty="0" err="1">
                    <a:solidFill>
                      <a:srgbClr val="FF0000"/>
                    </a:solidFill>
                    <a:latin typeface="Ericsson Hilda"/>
                  </a:rPr>
                  <a:t>交出</a:t>
                </a:r>
                <a:r>
                  <a:rPr lang="en-US" sz="900" dirty="0">
                    <a:solidFill>
                      <a:srgbClr val="FF0000"/>
                    </a:solidFill>
                    <a:latin typeface="Ericsson Hilda"/>
                  </a:rPr>
                  <a:t>限制列表IE(可选</a:t>
                </a: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),NR UE</a:t>
                </a:r>
                <a:r>
                  <a:rPr lang="en-US" sz="900" dirty="0" err="1">
                    <a:solidFill>
                      <a:srgbClr val="181818"/>
                    </a:solidFill>
                    <a:latin typeface="Ericsson Hilda"/>
                  </a:rPr>
                  <a:t>安全性</a:t>
                </a: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帽，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）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B23210A-64C1-40CD-B3C1-55C69DB051DB}"/>
                  </a:ext>
                </a:extLst>
              </p:cNvPr>
              <p:cNvSpPr txBox="1"/>
              <p:nvPr/>
            </p:nvSpPr>
            <p:spPr>
              <a:xfrm>
                <a:off x="966365" y="3431092"/>
                <a:ext cx="3413291" cy="28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rtl="0" algn="l"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UE能力信息(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UE-</a:t>
                </a: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容量RAT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容器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）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9552E23-459A-4249-B79D-2C77F21C3FE1}"/>
                  </a:ext>
                </a:extLst>
              </p:cNvPr>
              <p:cNvSpPr txBox="1"/>
              <p:nvPr/>
            </p:nvSpPr>
            <p:spPr>
              <a:xfrm>
                <a:off x="838992" y="4000120"/>
                <a:ext cx="321113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rtl="0" algn="l">
                  <a:defRPr/>
                </a:pP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安全模式命令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（</a:t>
                </a:r>
                <a:r>
                  <a:rPr lang="en-GB" sz="900" i="1" dirty="0"/>
                  <a:t>完整性和加密</a:t>
                </a:r>
                <a:r>
                  <a:rPr lang="en-GB" sz="900" i="1" dirty="0" err="1"/>
                  <a:t>Prot算法</a:t>
                </a:r>
                <a:r>
                  <a:rPr lang="en-GB" sz="900" dirty="0"/>
                  <a:t>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）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ACB6E27-97A0-467E-BA3F-E4182A974268}"/>
                  </a:ext>
                </a:extLst>
              </p:cNvPr>
              <p:cNvSpPr txBox="1"/>
              <p:nvPr/>
            </p:nvSpPr>
            <p:spPr>
              <a:xfrm>
                <a:off x="1088809" y="4419462"/>
                <a:ext cx="146386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rtl="0" algn="l">
                  <a:defRPr/>
                </a:pP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安全模式完成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()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71B0995-9F01-4640-8098-D3EC1F1E86B2}"/>
                  </a:ext>
                </a:extLst>
              </p:cNvPr>
              <p:cNvSpPr txBox="1"/>
              <p:nvPr/>
            </p:nvSpPr>
            <p:spPr>
              <a:xfrm>
                <a:off x="849349" y="4836441"/>
                <a:ext cx="348685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rtl="0" algn="l">
                  <a:defRPr/>
                </a:pP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RRC 连接重新配置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（附上接受，</a:t>
                </a: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默认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每股收益要求）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A1A0576-0485-4A46-B5AF-18881223E5B2}"/>
                  </a:ext>
                </a:extLst>
              </p:cNvPr>
              <p:cNvSpPr txBox="1"/>
              <p:nvPr/>
            </p:nvSpPr>
            <p:spPr>
              <a:xfrm>
                <a:off x="859705" y="5337413"/>
                <a:ext cx="237116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rtl="0" algn="l">
                  <a:defRPr/>
                </a:pP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RRC 连接重配置补偿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()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A13F429-DFF8-4CBC-874F-C271686A3D28}"/>
                  </a:ext>
                </a:extLst>
              </p:cNvPr>
              <p:cNvSpPr txBox="1"/>
              <p:nvPr/>
            </p:nvSpPr>
            <p:spPr>
              <a:xfrm>
                <a:off x="3526094" y="5690996"/>
                <a:ext cx="13740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rtl="0" algn="l">
                  <a:defRPr/>
                </a:pPr>
                <a:r>
                  <a:rPr lang="en-US" sz="900" dirty="0" err="1">
                    <a:solidFill>
                      <a:srgbClr val="181818"/>
                    </a:solidFill>
                    <a:latin typeface="Ericsson Hilda"/>
                  </a:rPr>
                  <a:t>初始值</a:t>
                </a: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语境</a:t>
                </a:r>
                <a:r>
                  <a:rPr lang="en-US" sz="900" dirty="0" err="1">
                    <a:solidFill>
                      <a:srgbClr val="181818"/>
                    </a:solidFill>
                    <a:latin typeface="Ericsson Hilda"/>
                  </a:rPr>
                  <a:t>回应</a:t>
                </a: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()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787C373-F6E8-476E-8857-0B0468F4027F}"/>
                  </a:ext>
                </a:extLst>
              </p:cNvPr>
              <p:cNvSpPr txBox="1"/>
              <p:nvPr/>
            </p:nvSpPr>
            <p:spPr>
              <a:xfrm>
                <a:off x="611163" y="6145011"/>
                <a:ext cx="301396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rtl="0" algn="l">
                  <a:defRPr/>
                </a:pP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UL信息传输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（附上比较，</a:t>
                </a: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默认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eps 接受）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38D4B5B-375D-4D8F-B41A-0022F6173A14}"/>
                  </a:ext>
                </a:extLst>
              </p:cNvPr>
              <p:cNvSpPr txBox="1"/>
              <p:nvPr/>
            </p:nvSpPr>
            <p:spPr>
              <a:xfrm>
                <a:off x="3563331" y="6343321"/>
                <a:ext cx="399660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rtl="0" algn="l">
                  <a:defRPr/>
                </a:pPr>
                <a:r>
                  <a:rPr lang="en-US" sz="900" dirty="0" err="1">
                    <a:solidFill>
                      <a:srgbClr val="181818"/>
                    </a:solidFill>
                    <a:latin typeface="Ericsson Hilda"/>
                  </a:rPr>
                  <a:t>超链接</a:t>
                </a:r>
                <a:r>
                  <a:rPr lang="en-US" sz="900" dirty="0">
                    <a:solidFill>
                      <a:srgbClr val="181818"/>
                    </a:solidFill>
                    <a:latin typeface="Ericsson Hilda"/>
                  </a:rPr>
                  <a:t>NAS传输信息传输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（附上比较，</a:t>
                </a: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默认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eps 接受）</a:t>
                </a: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B229EA2-B5FD-4E34-ADB7-9BBF1D901A57}"/>
                </a:ext>
              </a:extLst>
            </p:cNvPr>
            <p:cNvCxnSpPr>
              <a:cxnSpLocks/>
            </p:cNvCxnSpPr>
            <p:nvPr/>
          </p:nvCxnSpPr>
          <p:spPr>
            <a:xfrm>
              <a:off x="4222679" y="643402"/>
              <a:ext cx="193691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A8FC395-EBD0-447B-935A-7CC945BF10B4}"/>
                </a:ext>
              </a:extLst>
            </p:cNvPr>
            <p:cNvCxnSpPr/>
            <p:nvPr/>
          </p:nvCxnSpPr>
          <p:spPr>
            <a:xfrm>
              <a:off x="4213082" y="982088"/>
              <a:ext cx="1946512" cy="132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A8C48A4-883F-4F63-9AF9-2B7E1354416F}"/>
                </a:ext>
              </a:extLst>
            </p:cNvPr>
            <p:cNvCxnSpPr>
              <a:cxnSpLocks/>
            </p:cNvCxnSpPr>
            <p:nvPr/>
          </p:nvCxnSpPr>
          <p:spPr>
            <a:xfrm>
              <a:off x="6176338" y="1212209"/>
              <a:ext cx="43041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1CB5225-D6C5-409B-814A-AB351299C91F}"/>
                </a:ext>
              </a:extLst>
            </p:cNvPr>
            <p:cNvCxnSpPr/>
            <p:nvPr/>
          </p:nvCxnSpPr>
          <p:spPr>
            <a:xfrm>
              <a:off x="4213082" y="1560034"/>
              <a:ext cx="6238333" cy="0"/>
            </a:xfrm>
            <a:prstGeom prst="straightConnector1">
              <a:avLst/>
            </a:prstGeom>
            <a:ln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F683051-9EAB-4570-85CA-5A754F40A83D}"/>
                </a:ext>
              </a:extLst>
            </p:cNvPr>
            <p:cNvCxnSpPr/>
            <p:nvPr/>
          </p:nvCxnSpPr>
          <p:spPr>
            <a:xfrm flipH="1">
              <a:off x="6156823" y="1921267"/>
              <a:ext cx="42733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C1633F0-B31C-424E-9140-947D9F2DC1A9}"/>
                </a:ext>
              </a:extLst>
            </p:cNvPr>
            <p:cNvCxnSpPr/>
            <p:nvPr/>
          </p:nvCxnSpPr>
          <p:spPr>
            <a:xfrm flipH="1">
              <a:off x="4165554" y="2343807"/>
              <a:ext cx="20107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7B45FF1-4B41-40CC-8205-8EF3A4AB8B7A}"/>
                </a:ext>
              </a:extLst>
            </p:cNvPr>
            <p:cNvCxnSpPr/>
            <p:nvPr/>
          </p:nvCxnSpPr>
          <p:spPr>
            <a:xfrm>
              <a:off x="4180794" y="2827333"/>
              <a:ext cx="19341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1D086F7-5FE6-4DBC-B78B-F1E2FBB0C4B1}"/>
                </a:ext>
              </a:extLst>
            </p:cNvPr>
            <p:cNvCxnSpPr/>
            <p:nvPr/>
          </p:nvCxnSpPr>
          <p:spPr>
            <a:xfrm flipH="1">
              <a:off x="4142474" y="3295915"/>
              <a:ext cx="20107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00DCC31-C2AB-4A4A-9C15-AFE55E777795}"/>
                </a:ext>
              </a:extLst>
            </p:cNvPr>
            <p:cNvCxnSpPr/>
            <p:nvPr/>
          </p:nvCxnSpPr>
          <p:spPr>
            <a:xfrm>
              <a:off x="4142474" y="3650226"/>
              <a:ext cx="19341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AD51B7F-E8F5-403D-B792-EA56E553A7AC}"/>
                </a:ext>
              </a:extLst>
            </p:cNvPr>
            <p:cNvCxnSpPr/>
            <p:nvPr/>
          </p:nvCxnSpPr>
          <p:spPr>
            <a:xfrm flipH="1">
              <a:off x="4107466" y="4172607"/>
              <a:ext cx="20041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2E3C093-38C2-4603-8686-C0F6A15ECDFC}"/>
                </a:ext>
              </a:extLst>
            </p:cNvPr>
            <p:cNvCxnSpPr/>
            <p:nvPr/>
          </p:nvCxnSpPr>
          <p:spPr>
            <a:xfrm>
              <a:off x="4117822" y="4621005"/>
              <a:ext cx="20252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D64641D-9FF7-4FBE-8CBE-C59AE182680D}"/>
                </a:ext>
              </a:extLst>
            </p:cNvPr>
            <p:cNvCxnSpPr/>
            <p:nvPr/>
          </p:nvCxnSpPr>
          <p:spPr>
            <a:xfrm>
              <a:off x="6131240" y="4981903"/>
              <a:ext cx="42584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F7FEA9E6-46F7-4C75-BDC9-D82FC379D86A}"/>
                </a:ext>
              </a:extLst>
            </p:cNvPr>
            <p:cNvCxnSpPr/>
            <p:nvPr/>
          </p:nvCxnSpPr>
          <p:spPr>
            <a:xfrm>
              <a:off x="4117822" y="5477379"/>
              <a:ext cx="20252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08AF6EF-0738-421F-B87E-BAF6A073824F}"/>
                </a:ext>
              </a:extLst>
            </p:cNvPr>
            <p:cNvCxnSpPr/>
            <p:nvPr/>
          </p:nvCxnSpPr>
          <p:spPr>
            <a:xfrm>
              <a:off x="6136141" y="5591503"/>
              <a:ext cx="42584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F106247-4A59-44A8-91B0-CA2E893E7F07}"/>
                </a:ext>
              </a:extLst>
            </p:cNvPr>
            <p:cNvSpPr txBox="1"/>
            <p:nvPr/>
          </p:nvSpPr>
          <p:spPr>
            <a:xfrm>
              <a:off x="4107466" y="5753340"/>
              <a:ext cx="22012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RRC：B1测量报告（可选）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A807F2B1-F190-4C27-BB45-3F0B49915D46}"/>
                </a:ext>
              </a:extLst>
            </p:cNvPr>
            <p:cNvCxnSpPr/>
            <p:nvPr/>
          </p:nvCxnSpPr>
          <p:spPr>
            <a:xfrm>
              <a:off x="4193524" y="6063916"/>
              <a:ext cx="19226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CC33209-C041-46D2-903A-2B3C9BABB553}"/>
                </a:ext>
              </a:extLst>
            </p:cNvPr>
            <p:cNvSpPr txBox="1"/>
            <p:nvPr/>
          </p:nvSpPr>
          <p:spPr>
            <a:xfrm>
              <a:off x="5468343" y="6174327"/>
              <a:ext cx="2084920" cy="21120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eNB决定设立EN-DC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F2891D96-5D3E-4608-9FBB-DFA835F6DEB9}"/>
                </a:ext>
              </a:extLst>
            </p:cNvPr>
            <p:cNvCxnSpPr>
              <a:cxnSpLocks/>
            </p:cNvCxnSpPr>
            <p:nvPr/>
          </p:nvCxnSpPr>
          <p:spPr>
            <a:xfrm>
              <a:off x="6176338" y="6660682"/>
              <a:ext cx="203987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A6C9120-8590-46EB-AD0E-664CDD121B56}"/>
                </a:ext>
              </a:extLst>
            </p:cNvPr>
            <p:cNvSpPr/>
            <p:nvPr/>
          </p:nvSpPr>
          <p:spPr>
            <a:xfrm>
              <a:off x="6586123" y="6437809"/>
              <a:ext cx="15680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rtl="0" algn="l"/>
              <a:r>
                <a:rPr lang="en-US" sz="1000" dirty="0">
                  <a:solidFill>
                    <a:srgbClr val="181818"/>
                  </a:solidFill>
                  <a:latin typeface="Ericsson Hilda"/>
                </a:rPr>
                <a:t>X2:SgNB 加法信号</a:t>
              </a:r>
              <a:endParaRPr lang="en-US" sz="10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50B93AF-83C9-4512-865D-DBE5A00DCD3D}"/>
                </a:ext>
              </a:extLst>
            </p:cNvPr>
            <p:cNvSpPr txBox="1"/>
            <p:nvPr/>
          </p:nvSpPr>
          <p:spPr>
            <a:xfrm>
              <a:off x="4927332" y="6753521"/>
              <a:ext cx="1381379" cy="26276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随机访问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230DCF-CFDF-44FB-9797-12F7E21C95AC}"/>
              </a:ext>
            </a:extLst>
          </p:cNvPr>
          <p:cNvCxnSpPr/>
          <p:nvPr/>
        </p:nvCxnSpPr>
        <p:spPr>
          <a:xfrm>
            <a:off x="4888333" y="5975487"/>
            <a:ext cx="32297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788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0F5D-2388-4A50-8123-D5495D92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-157389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EN-DC SCG 故障 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2BA0B-F506-479B-8DB8-12F86D643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99" y="957812"/>
            <a:ext cx="10765971" cy="5606143"/>
          </a:xfrm>
        </p:spPr>
        <p:txBody>
          <a:bodyPr>
            <a:normAutofit fontScale="62500" lnSpcReduction="20000"/>
          </a:bodyPr>
          <a:lstStyle/>
          <a:p>
            <a:pPr hangingPunct="0" rtl="0" algn="l"/>
            <a:r>
              <a:rPr lang="en-GB" dirty="0">
                <a:latin typeface="Ericsson Hilda" panose="00000500000000000000" pitchFamily="2" charset="0"/>
              </a:rPr>
              <a:t>在 EN-DC 和 NGEN-DC 中，支持以下 SCG 故障情况：</a:t>
            </a:r>
            <a:endParaRPr lang="en-US" dirty="0">
              <a:latin typeface="Ericsson Hilda" panose="00000500000000000000" pitchFamily="2" charset="0"/>
            </a:endParaRPr>
          </a:p>
          <a:p>
            <a:pPr marL="0" indent="0" hangingPunct="0" rtl="0" algn="l">
              <a:buNone/>
            </a:pPr>
            <a:r>
              <a:rPr lang="en-GB" sz="2600" dirty="0">
                <a:latin typeface="Ericsson Hilda" panose="00000500000000000000" pitchFamily="2" charset="0"/>
              </a:rPr>
              <a:t>-SCG RLF</a:t>
            </a:r>
            <a:endParaRPr lang="en-US" sz="2600" dirty="0">
              <a:latin typeface="Ericsson Hilda" panose="00000500000000000000" pitchFamily="2" charset="0"/>
            </a:endParaRPr>
          </a:p>
          <a:p>
            <a:pPr marL="0" indent="0" hangingPunct="0" rtl="0" algn="l">
              <a:buNone/>
            </a:pPr>
            <a:r>
              <a:rPr lang="en-GB" sz="2600" dirty="0">
                <a:latin typeface="Ericsson Hilda" panose="00000500000000000000" pitchFamily="2" charset="0"/>
              </a:rPr>
              <a:t>- SN变更失败</a:t>
            </a:r>
            <a:endParaRPr lang="en-US" sz="2600" dirty="0">
              <a:latin typeface="Ericsson Hilda" panose="00000500000000000000" pitchFamily="2" charset="0"/>
            </a:endParaRPr>
          </a:p>
          <a:p>
            <a:pPr marL="0" indent="0" hangingPunct="0" rtl="0" algn="l">
              <a:buNone/>
            </a:pPr>
            <a:r>
              <a:rPr lang="en-GB" sz="2600" dirty="0">
                <a:latin typeface="Ericsson Hilda" panose="00000500000000000000" pitchFamily="2" charset="0"/>
              </a:rPr>
              <a:t>- SCG 配置失败（仅适用于 SRB3 上的消息）</a:t>
            </a:r>
            <a:endParaRPr lang="en-US" sz="2600" dirty="0">
              <a:latin typeface="Ericsson Hilda" panose="00000500000000000000" pitchFamily="2" charset="0"/>
            </a:endParaRPr>
          </a:p>
          <a:p>
            <a:pPr marL="0" indent="0" hangingPunct="0" rtl="0" algn="l">
              <a:buNone/>
            </a:pPr>
            <a:r>
              <a:rPr lang="en-GB" sz="2600" dirty="0">
                <a:latin typeface="Ericsson Hilda" panose="00000500000000000000" pitchFamily="2" charset="0"/>
              </a:rPr>
              <a:t>- SCG RRC 完整性检查失败（在 SRB3 上）</a:t>
            </a:r>
          </a:p>
          <a:p>
            <a:pPr hangingPunct="0" rtl="0" algn="l"/>
            <a:r>
              <a:rPr lang="en-GB" dirty="0">
                <a:latin typeface="Ericsson Hilda" panose="00000500000000000000" pitchFamily="2" charset="0"/>
              </a:rPr>
              <a:t>RLF 分别为 MCG 和 SCG 声明</a:t>
            </a:r>
            <a:endParaRPr lang="en-US" dirty="0">
              <a:latin typeface="Ericsson Hilda" panose="00000500000000000000" pitchFamily="2" charset="0"/>
            </a:endParaRPr>
          </a:p>
          <a:p>
            <a:pPr hangingPunct="0" rtl="0" algn="l"/>
            <a:r>
              <a:rPr lang="en-GB" dirty="0">
                <a:latin typeface="Ericsson Hilda" panose="00000500000000000000" pitchFamily="2" charset="0"/>
              </a:rPr>
              <a:t>如果MCG检测到无线链路失败，UE发起RRC连接重建过程</a:t>
            </a:r>
            <a:endParaRPr lang="en-US" dirty="0">
              <a:latin typeface="Ericsson Hilda" panose="00000500000000000000" pitchFamily="2" charset="0"/>
            </a:endParaRPr>
          </a:p>
          <a:p>
            <a:pPr hangingPunct="0" rtl="0" algn="l"/>
            <a:r>
              <a:rPr lang="en-GB" dirty="0">
                <a:latin typeface="Ericsson Hilda" panose="00000500000000000000" pitchFamily="2" charset="0"/>
              </a:rPr>
              <a:t>在EN-DC和NGEN-DC中，一旦SCG失败，UE暂停所有无线承载的SCG传输并向MN报告SCG失败信息，</a:t>
            </a:r>
            <a:r>
              <a:rPr lang="en-GB" dirty="0">
                <a:highlight>
                  <a:srgbClr val="FFFF00"/>
                </a:highlight>
                <a:latin typeface="Ericsson Hilda" panose="00000500000000000000" pitchFamily="2" charset="0"/>
              </a:rPr>
              <a:t>而不是触发重建</a:t>
            </a:r>
            <a:r>
              <a:rPr lang="en-GB" dirty="0">
                <a:latin typeface="Ericsson Hilda" panose="00000500000000000000" pitchFamily="2" charset="0"/>
              </a:rPr>
              <a:t>。</a:t>
            </a:r>
            <a:endParaRPr lang="en-US" dirty="0">
              <a:latin typeface="Ericsson Hilda" panose="00000500000000000000" pitchFamily="2" charset="0"/>
            </a:endParaRPr>
          </a:p>
          <a:p>
            <a:pPr hangingPunct="0" rtl="0" algn="l"/>
            <a:r>
              <a:rPr lang="en-GB" dirty="0">
                <a:latin typeface="Ericsson Hilda" panose="00000500000000000000" pitchFamily="2" charset="0"/>
              </a:rPr>
              <a:t>在所有SCG失败情况下，UE维持来自MN和SN的当前测量配置，并且如果可能的话，UE基于来自MN和SN的配置继续测量</a:t>
            </a:r>
          </a:p>
          <a:p>
            <a:pPr hangingPunct="0" rtl="0" algn="l"/>
            <a:r>
              <a:rPr lang="en-GB" dirty="0">
                <a:latin typeface="Ericsson Hilda" panose="00000500000000000000" pitchFamily="2" charset="0"/>
              </a:rPr>
              <a:t>配置为通过 MN 路由的 SN 测量在 SCG 故障后将继续报告</a:t>
            </a:r>
            <a:endParaRPr lang="en-US" dirty="0">
              <a:latin typeface="Ericsson Hilda" panose="00000500000000000000" pitchFamily="2" charset="0"/>
            </a:endParaRPr>
          </a:p>
          <a:p>
            <a:pPr hangingPunct="0" rtl="0" algn="l"/>
            <a:r>
              <a:rPr lang="en-GB" dirty="0">
                <a:latin typeface="Ericsson Hilda" panose="00000500000000000000" pitchFamily="2" charset="0"/>
              </a:rPr>
              <a:t>UE在SCG失败信息消息中包括根据MN和SN当前测量配置可用的测量结果</a:t>
            </a:r>
          </a:p>
          <a:p>
            <a:pPr hangingPunct="0" rtl="0" algn="l"/>
            <a:r>
              <a:rPr lang="en-GB" dirty="0">
                <a:latin typeface="Ericsson Hilda" panose="00000500000000000000" pitchFamily="2" charset="0"/>
              </a:rPr>
              <a:t>MN处理SCG失败信息消息并可以决定保留、改变或释放SN/SCG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88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980E3-1A05-405F-9DA1-2F62199ADD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0947" y="1314474"/>
            <a:ext cx="9121776" cy="4392612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提供信息给</a:t>
            </a:r>
            <a:r>
              <a:rPr lang="en-US" dirty="0" err="1">
                <a:latin typeface="Ericsson Hilda" panose="00000500000000000000" pitchFamily="2" charset="0"/>
              </a:rPr>
              <a:t>甲基NB</a:t>
            </a:r>
            <a:r>
              <a:rPr lang="en-US" dirty="0">
                <a:latin typeface="Ericsson Hilda" panose="00000500000000000000" pitchFamily="2" charset="0"/>
              </a:rPr>
              <a:t>关于UE通过SRB1检测到的NR SCG失败</a:t>
            </a:r>
          </a:p>
          <a:p>
            <a:pPr rtl="0" algn="l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34" y="110577"/>
            <a:ext cx="8353426" cy="1081088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EN-DC SCG 故障 -</a:t>
            </a:r>
            <a:r>
              <a:rPr lang="en-US" altLang="zh-CN" dirty="0">
                <a:latin typeface="Ericsson Hilda" panose="00000500000000000000" pitchFamily="2" charset="0"/>
              </a:rPr>
              <a:t>2</a:t>
            </a:r>
            <a:br>
              <a:rPr lang="en-US" altLang="ko-KR" dirty="0">
                <a:solidFill>
                  <a:srgbClr val="181818"/>
                </a:solidFill>
                <a:latin typeface="Ericsson Hilda" panose="00000500000000000000" pitchFamily="2" charset="0"/>
              </a:rPr>
            </a:br>
            <a:r>
              <a:rPr lang="en-US" altLang="ko-KR" sz="2400" dirty="0">
                <a:solidFill>
                  <a:srgbClr val="181818"/>
                </a:solidFill>
                <a:latin typeface="Ericsson Hilda" panose="00000500000000000000" pitchFamily="2" charset="0"/>
              </a:rPr>
              <a:t>SRB3 的 SCG 故障处理 -</a:t>
            </a:r>
            <a:r>
              <a:rPr lang="en-US" sz="2400" dirty="0">
                <a:latin typeface="Ericsson Hilda" panose="00000500000000000000" pitchFamily="2" charset="0"/>
              </a:rPr>
              <a:t>SCG故障信息NR (</a:t>
            </a:r>
            <a:r>
              <a:rPr lang="en-US" sz="2400" dirty="0">
                <a:solidFill>
                  <a:srgbClr val="FF0000"/>
                </a:solidFill>
                <a:latin typeface="Ericsson Hilda" panose="00000500000000000000" pitchFamily="2" charset="0"/>
              </a:rPr>
              <a:t>TS36.331)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D46BEA-81F2-4D76-87B6-BE084D41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04" y="2681667"/>
            <a:ext cx="6985107" cy="40657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SCGFailureInformationNR-r15 ::= 序列 {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关键扩展选择{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c1 选择{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scgFailureInformationNR-r15 SCGFailureInformationNR-r15-IE，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备用3 NULL，备用2 NULL，备用1 NULL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},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CriticalExtensionsFuture 序列 {}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SCGFailureInformationNR-r15-IEs ::= 序列 {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故障报告SCG-NR-r15 故障报告SCG-NR-r15 可选，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nonCriticalExtension 序列 {} 可选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FailureReportSCG-NR-r15 ::= 序列 {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failureType-r15 枚举 {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t31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0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-到期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kumimoji="0" lang="en-US" altLang="ko-K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随机访问问题，</a:t>
            </a:r>
            <a:r>
              <a:rPr kumimoji="0" lang="en-US" altLang="ko-KR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rlc-MaxNumRetx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scg-更改失败，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scg-reconfig失败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srb3-完整性失败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},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measResultFreqListNR-r15 MeasResultFreqListFailNR-r15 可选，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measResultSCG-r15 八位字节字符串可选，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...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MeasResultFreqListFailNR-r15 ::= 序列 (SIZE (1..maxFreqNR-r15)) OF MeasResultFreqFailNR-r15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MeasResultFreqFailNR-r15 ::= 序列 {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载波频率-r15 ARFCN-ValueNR-r15，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measResultCellList-r15 MeasResultCellListNR-r15 可选，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...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E81E50-583F-4169-9A2E-5AFCFE24D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74981"/>
              </p:ext>
            </p:extLst>
          </p:nvPr>
        </p:nvGraphicFramePr>
        <p:xfrm>
          <a:off x="7511969" y="4564641"/>
          <a:ext cx="4330114" cy="202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430606">
                  <a:extLst>
                    <a:ext uri="{9D8B030D-6E8A-4147-A177-3AD203B41FA5}">
                      <a16:colId xmlns:a16="http://schemas.microsoft.com/office/drawing/2014/main" val="1723063111"/>
                    </a:ext>
                  </a:extLst>
                </a:gridCol>
                <a:gridCol w="2899508">
                  <a:extLst>
                    <a:ext uri="{9D8B030D-6E8A-4147-A177-3AD203B41FA5}">
                      <a16:colId xmlns:a16="http://schemas.microsoft.com/office/drawing/2014/main" val="140349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 rtl="0"/>
                      <a:r>
                        <a:rPr lang="en-US" altLang="ko-KR" sz="1000" b="1" dirty="0">
                          <a:latin typeface="+mn-lt"/>
                        </a:rPr>
                        <a:t>故障类型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 rtl="0"/>
                      <a:r>
                        <a:rPr lang="en-US" altLang="ko-KR" sz="1000" b="1" dirty="0">
                          <a:latin typeface="+mn-lt"/>
                        </a:rPr>
                        <a:t>原因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11065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000" dirty="0">
                          <a:latin typeface="+mn-lt"/>
                        </a:rPr>
                        <a:t>t310-到期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000" dirty="0">
                          <a:latin typeface="+mn-lt"/>
                        </a:rPr>
                        <a:t>T310 由于不同步而到期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51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000" dirty="0">
                          <a:latin typeface="+mn-lt"/>
                        </a:rPr>
                        <a:t>随机访问问题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000" dirty="0">
                          <a:latin typeface="+mn-lt"/>
                        </a:rPr>
                        <a:t>来自 SCG MAC 的随机接入问题指示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425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000" dirty="0">
                          <a:latin typeface="+mn-lt"/>
                        </a:rPr>
                        <a:t>rlc-MaxNumRetx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000" dirty="0">
                          <a:latin typeface="+mn-lt"/>
                        </a:rPr>
                        <a:t>SCG RLC 指示已达到最大重传次数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538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000" dirty="0">
                          <a:latin typeface="+mn-lt"/>
                        </a:rPr>
                        <a:t>scg-更改失败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000" dirty="0">
                          <a:latin typeface="+mn-lt"/>
                        </a:rPr>
                        <a:t>使用 SCG 的同步失败信息重新配置：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57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000" dirty="0">
                          <a:latin typeface="+mn-lt"/>
                        </a:rPr>
                        <a:t>scg-reconfig失败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000" dirty="0">
                          <a:latin typeface="+mn-lt"/>
                        </a:rPr>
                        <a:t>SRB3上NR RRC重配置消息重配置失败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691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000" dirty="0">
                          <a:latin typeface="+mn-lt"/>
                        </a:rPr>
                        <a:t>srb3-完整性失败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 rtl="0" algn="l"/>
                      <a:r>
                        <a:rPr lang="en-US" altLang="ko-KR" sz="1000" dirty="0">
                          <a:latin typeface="+mn-lt"/>
                        </a:rPr>
                        <a:t>SRB3 IP 检查失败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72000" marR="72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0726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E828F19-8289-4710-ABC1-3CD7902B5C87}"/>
              </a:ext>
            </a:extLst>
          </p:cNvPr>
          <p:cNvGrpSpPr/>
          <p:nvPr/>
        </p:nvGrpSpPr>
        <p:grpSpPr>
          <a:xfrm>
            <a:off x="7515723" y="2259212"/>
            <a:ext cx="4111137" cy="1995039"/>
            <a:chOff x="693619" y="1643135"/>
            <a:chExt cx="4111137" cy="199503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156C8E-ECCE-4969-AB45-89891E231B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77956" y="1910174"/>
              <a:ext cx="0" cy="172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FA33E6-6A89-4277-BFDF-EF13D855D0B0}"/>
                </a:ext>
              </a:extLst>
            </p:cNvPr>
            <p:cNvSpPr/>
            <p:nvPr/>
          </p:nvSpPr>
          <p:spPr bwMode="auto">
            <a:xfrm>
              <a:off x="734980" y="1643135"/>
              <a:ext cx="691987" cy="2697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UE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D57930-D616-467B-9354-CA8CC0CE8656}"/>
                </a:ext>
              </a:extLst>
            </p:cNvPr>
            <p:cNvSpPr/>
            <p:nvPr/>
          </p:nvSpPr>
          <p:spPr bwMode="auto">
            <a:xfrm>
              <a:off x="2436032" y="1643135"/>
              <a:ext cx="691987" cy="2697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甲基NB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1882EA-4517-44FD-9855-BD31A9247F6E}"/>
                </a:ext>
              </a:extLst>
            </p:cNvPr>
            <p:cNvSpPr/>
            <p:nvPr/>
          </p:nvSpPr>
          <p:spPr bwMode="auto">
            <a:xfrm>
              <a:off x="4112769" y="1643135"/>
              <a:ext cx="691987" cy="2697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银纳米布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510ED7-9AF3-48C4-B370-EF7FD2B4F3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85388" y="1910174"/>
              <a:ext cx="0" cy="172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6D4314D-0BEA-4966-BB97-0D7843510D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8911" y="1910174"/>
              <a:ext cx="0" cy="172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45FD18-5C0A-4919-8385-241B721B07E1}"/>
                </a:ext>
              </a:extLst>
            </p:cNvPr>
            <p:cNvSpPr/>
            <p:nvPr/>
          </p:nvSpPr>
          <p:spPr bwMode="auto">
            <a:xfrm>
              <a:off x="965218" y="2065590"/>
              <a:ext cx="3618005" cy="222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配置 SRB3 的 EN-DC</a:t>
              </a:r>
              <a:endPara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C769492-4896-4D8D-AFA2-51883F64671B}"/>
                </a:ext>
              </a:extLst>
            </p:cNvPr>
            <p:cNvCxnSpPr/>
            <p:nvPr/>
          </p:nvCxnSpPr>
          <p:spPr bwMode="auto">
            <a:xfrm flipH="1">
              <a:off x="1077956" y="3052762"/>
              <a:ext cx="1728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AE91D0-9C90-48EE-A070-4D59A149C3F6}"/>
                </a:ext>
              </a:extLst>
            </p:cNvPr>
            <p:cNvSpPr txBox="1"/>
            <p:nvPr/>
          </p:nvSpPr>
          <p:spPr>
            <a:xfrm>
              <a:off x="1120586" y="2804469"/>
              <a:ext cx="3191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SCGFailureInformationNR（故障类型，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测量结果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）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040308-8E9E-4893-8B3F-30F9A9E26B1E}"/>
                </a:ext>
              </a:extLst>
            </p:cNvPr>
            <p:cNvSpPr txBox="1"/>
            <p:nvPr/>
          </p:nvSpPr>
          <p:spPr>
            <a:xfrm>
              <a:off x="1838768" y="3190236"/>
              <a:ext cx="1900448" cy="34970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决定是否保留、更改或释放 SN/SCG。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45D788-3C71-407A-BDED-1C0E81E0553E}"/>
                </a:ext>
              </a:extLst>
            </p:cNvPr>
            <p:cNvSpPr txBox="1"/>
            <p:nvPr/>
          </p:nvSpPr>
          <p:spPr>
            <a:xfrm>
              <a:off x="693619" y="2441408"/>
              <a:ext cx="773442" cy="34970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SCG故障检测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D0A97EB-F01C-44FA-BAD9-9177BFF7D3CA}"/>
                </a:ext>
              </a:extLst>
            </p:cNvPr>
            <p:cNvCxnSpPr/>
            <p:nvPr/>
          </p:nvCxnSpPr>
          <p:spPr bwMode="auto">
            <a:xfrm flipH="1">
              <a:off x="1467249" y="2607206"/>
              <a:ext cx="2988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90915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929D-8287-4311-B379-932754E9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0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美国国家安全局系统信息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19933-67D5-499A-A9BA-F635B086B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24" y="1716040"/>
            <a:ext cx="10857595" cy="4753340"/>
          </a:xfrm>
        </p:spPr>
        <p:txBody>
          <a:bodyPr>
            <a:normAutofit fontScale="62500" lnSpcReduction="20000"/>
          </a:bodyPr>
          <a:lstStyle/>
          <a:p>
            <a:pPr hangingPunct="0" rtl="0" algn="l"/>
            <a:r>
              <a:rPr lang="en-GB" dirty="0">
                <a:latin typeface="Ericsson Hilda" panose="00000500000000000000" pitchFamily="2" charset="0"/>
              </a:rPr>
              <a:t>在 MR-DC 中，SN 不需要广播除无线帧定时和 SFN 之外的系统信息</a:t>
            </a:r>
          </a:p>
          <a:p>
            <a:pPr hangingPunct="0" rtl="0" algn="l"/>
            <a:endParaRPr lang="en-GB" dirty="0">
              <a:latin typeface="Ericsson Hilda" panose="00000500000000000000" pitchFamily="2" charset="0"/>
            </a:endParaRPr>
          </a:p>
          <a:p>
            <a:pPr hangingPunct="0" rtl="0" algn="l"/>
            <a:r>
              <a:rPr lang="en-GB" dirty="0">
                <a:latin typeface="Ericsson Hilda" panose="00000500000000000000" pitchFamily="2" charset="0"/>
              </a:rPr>
              <a:t>用于初始配置的系统信息通过专用RRC信令经由MN提供给UE</a:t>
            </a:r>
          </a:p>
          <a:p>
            <a:pPr hangingPunct="0" rtl="0" algn="l"/>
            <a:endParaRPr lang="en-GB" dirty="0">
              <a:latin typeface="Ericsson Hilda" panose="00000500000000000000" pitchFamily="2" charset="0"/>
            </a:endParaRPr>
          </a:p>
          <a:p>
            <a:pPr hangingPunct="0" rtl="0" algn="l"/>
            <a:r>
              <a:rPr lang="en-GB" dirty="0">
                <a:latin typeface="Ericsson Hilda" panose="00000500000000000000" pitchFamily="2" charset="0"/>
              </a:rPr>
              <a:t>UE从PSS/SSS和MIB中至少获取SCG的无线帧定时和SFN（如果SN是</a:t>
            </a:r>
            <a:r>
              <a:rPr lang="en-GB" dirty="0" err="1">
                <a:latin typeface="Ericsson Hilda" panose="00000500000000000000" pitchFamily="2" charset="0"/>
              </a:rPr>
              <a:t>基站</a:t>
            </a:r>
            <a:r>
              <a:rPr lang="en-GB" dirty="0">
                <a:latin typeface="Ericsson Hilda" panose="00000500000000000000" pitchFamily="2" charset="0"/>
              </a:rPr>
              <a:t>) / NR-PSS/SSS 和 PBCH（如果 SN 是</a:t>
            </a:r>
            <a:r>
              <a:rPr lang="en-GB" dirty="0" err="1">
                <a:latin typeface="Ericsson Hilda" panose="00000500000000000000" pitchFamily="2" charset="0"/>
              </a:rPr>
              <a:t>gNB</a:t>
            </a:r>
            <a:r>
              <a:rPr lang="en-GB" dirty="0">
                <a:latin typeface="Ericsson Hilda" panose="00000500000000000000" pitchFamily="2" charset="0"/>
              </a:rPr>
              <a:t>） 的</a:t>
            </a:r>
            <a:r>
              <a:rPr lang="en-GB" dirty="0" err="1">
                <a:latin typeface="Ericsson Hilda" panose="00000500000000000000" pitchFamily="2" charset="0"/>
              </a:rPr>
              <a:t>PS细胞</a:t>
            </a:r>
            <a:endParaRPr lang="en-GB" dirty="0">
              <a:latin typeface="Ericsson Hilda" panose="00000500000000000000" pitchFamily="2" charset="0"/>
            </a:endParaRPr>
          </a:p>
          <a:p>
            <a:pPr hangingPunct="0" rtl="0" algn="l"/>
            <a:endParaRPr lang="en-US" dirty="0">
              <a:latin typeface="Ericsson Hilda" panose="00000500000000000000" pitchFamily="2" charset="0"/>
            </a:endParaRPr>
          </a:p>
          <a:p>
            <a:pPr marL="0" indent="0" hangingPunct="0" rtl="0" algn="l">
              <a:buNone/>
            </a:pPr>
            <a:r>
              <a:rPr lang="en-GB" dirty="0">
                <a:solidFill>
                  <a:srgbClr val="FF0000"/>
                </a:solidFill>
                <a:latin typeface="Ericsson Hilda" panose="00000500000000000000" pitchFamily="2" charset="0"/>
              </a:rPr>
              <a:t>在 EN-DC 中</a:t>
            </a:r>
            <a:r>
              <a:rPr lang="en-GB" dirty="0">
                <a:latin typeface="Ericsson Hilda" panose="00000500000000000000" pitchFamily="2" charset="0"/>
              </a:rPr>
              <a:t>,</a:t>
            </a:r>
          </a:p>
          <a:p>
            <a:pPr hangingPunct="0" rtl="0" algn="l"/>
            <a:r>
              <a:rPr lang="en-GB" dirty="0">
                <a:latin typeface="Ericsson Hilda" panose="00000500000000000000" pitchFamily="2" charset="0"/>
              </a:rPr>
              <a:t>当配置的相关系统信息发生变化时</a:t>
            </a:r>
            <a:r>
              <a:rPr lang="en-GB" dirty="0" err="1">
                <a:latin typeface="Ericsson Hilda" panose="00000500000000000000" pitchFamily="2" charset="0"/>
              </a:rPr>
              <a:t>斯塞尔</a:t>
            </a:r>
            <a:r>
              <a:rPr lang="en-GB" dirty="0">
                <a:latin typeface="Ericsson Hilda" panose="00000500000000000000" pitchFamily="2" charset="0"/>
              </a:rPr>
              <a:t>，网络发布并随后添加相关内容</a:t>
            </a:r>
            <a:r>
              <a:rPr lang="en-GB" dirty="0" err="1">
                <a:highlight>
                  <a:srgbClr val="FFFF00"/>
                </a:highlight>
                <a:latin typeface="Ericsson Hilda" panose="00000500000000000000" pitchFamily="2" charset="0"/>
              </a:rPr>
              <a:t>斯塞尔</a:t>
            </a:r>
            <a:r>
              <a:rPr lang="en-GB" dirty="0">
                <a:latin typeface="Ericsson Hilda" panose="00000500000000000000" pitchFamily="2" charset="0"/>
              </a:rPr>
              <a:t>（带有更新的系统信息），通过 SRB1 或 SRB3 上发送的一个或多个 RRC 重新配置消息（如果已配置）</a:t>
            </a:r>
          </a:p>
          <a:p>
            <a:pPr hangingPunct="0" rtl="0" algn="l"/>
            <a:r>
              <a:rPr lang="en-GB" dirty="0"/>
              <a:t>为了</a:t>
            </a:r>
            <a:r>
              <a:rPr lang="en-GB" dirty="0" err="1"/>
              <a:t>PS细胞</a:t>
            </a:r>
            <a:r>
              <a:rPr lang="en-GB" dirty="0"/>
              <a:t>和</a:t>
            </a:r>
            <a:r>
              <a:rPr lang="en-GB" dirty="0" err="1"/>
              <a:t>S细胞</a:t>
            </a:r>
            <a:r>
              <a:rPr lang="en-GB" dirty="0"/>
              <a:t>，网络通过专用信令提供所需的SI，即在一个</a:t>
            </a:r>
            <a:r>
              <a:rPr lang="en-GB" i="1" dirty="0" err="1"/>
              <a:t>RRC重配置</a:t>
            </a:r>
            <a:r>
              <a:rPr lang="en-GB" dirty="0"/>
              <a:t>信息。然而，UE应当获取该MIB的MIB</a:t>
            </a:r>
            <a:r>
              <a:rPr lang="en-GB" dirty="0" err="1"/>
              <a:t>PS细胞</a:t>
            </a:r>
            <a:r>
              <a:rPr lang="en-GB" dirty="0"/>
              <a:t>获取 SCG 的 SFN 时序</a:t>
            </a:r>
          </a:p>
          <a:p>
            <a:pPr hangingPunct="0" rtl="0" algn="l"/>
            <a:r>
              <a:rPr lang="en-GB" dirty="0">
                <a:highlight>
                  <a:srgbClr val="00FFFF"/>
                </a:highlight>
              </a:rPr>
              <a:t>为了</a:t>
            </a:r>
            <a:r>
              <a:rPr lang="en-GB" dirty="0" err="1">
                <a:highlight>
                  <a:srgbClr val="00FFFF"/>
                </a:highlight>
              </a:rPr>
              <a:t>PS细胞</a:t>
            </a:r>
            <a:r>
              <a:rPr lang="en-GB" dirty="0">
                <a:highlight>
                  <a:srgbClr val="00FFFF"/>
                </a:highlight>
              </a:rPr>
              <a:t>, SI 只能通过同步重新配置来更改</a:t>
            </a:r>
            <a:endParaRPr lang="en-US" dirty="0">
              <a:highlight>
                <a:srgbClr val="00FFFF"/>
              </a:highlight>
              <a:latin typeface="Ericsson Hilda" panose="00000500000000000000" pitchFamily="2" charset="0"/>
            </a:endParaRPr>
          </a:p>
          <a:p>
            <a:pPr rtl="0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60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8056-ACAD-4514-B3C7-AE570F69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04" y="0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安全方面（EN-DC）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E1F25-8E0B-40DC-B28E-7F8E29F80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118778"/>
            <a:ext cx="10769600" cy="3636102"/>
          </a:xfrm>
        </p:spPr>
        <p:txBody>
          <a:bodyPr>
            <a:normAutofit fontScale="70000" lnSpcReduction="20000"/>
          </a:bodyPr>
          <a:lstStyle/>
          <a:p>
            <a:pPr hangingPunct="0" rtl="0" algn="l"/>
            <a:r>
              <a:rPr lang="en-GB" sz="2200" dirty="0">
                <a:latin typeface="Ericsson Hilda" panose="00000500000000000000" pitchFamily="2" charset="0"/>
              </a:rPr>
              <a:t>EN-DC只有在MN安全激活后才能配置</a:t>
            </a:r>
          </a:p>
          <a:p>
            <a:pPr hangingPunct="0" rtl="0" algn="l"/>
            <a:endParaRPr lang="en-US" sz="2200" dirty="0">
              <a:latin typeface="Ericsson Hilda" panose="00000500000000000000" pitchFamily="2" charset="0"/>
            </a:endParaRPr>
          </a:p>
          <a:p>
            <a:pPr hangingPunct="0" rtl="0" algn="l"/>
            <a:r>
              <a:rPr lang="en-GB" sz="2200" dirty="0">
                <a:latin typeface="Ericsson Hilda" panose="00000500000000000000" pitchFamily="2" charset="0"/>
              </a:rPr>
              <a:t>在EN-DC中，对于在MN中终止的承载，网络为UE配置</a:t>
            </a:r>
            <a:r>
              <a:rPr lang="en-GB" sz="2200" dirty="0" err="1">
                <a:latin typeface="Ericsson Hilda" panose="00000500000000000000" pitchFamily="2" charset="0"/>
              </a:rPr>
              <a:t>K</a:t>
            </a:r>
            <a:r>
              <a:rPr lang="en-GB" sz="2200" baseline="-25000" dirty="0" err="1">
                <a:latin typeface="Ericsson Hilda" panose="00000500000000000000" pitchFamily="2" charset="0"/>
              </a:rPr>
              <a:t>基站</a:t>
            </a:r>
            <a:r>
              <a:rPr lang="en-GB" sz="2200" dirty="0">
                <a:latin typeface="Ericsson Hilda" panose="00000500000000000000" pitchFamily="2" charset="0"/>
              </a:rPr>
              <a:t>; 对于终止于 SN 的承载，网络为 UE 配置 S-</a:t>
            </a:r>
            <a:r>
              <a:rPr lang="en-GB" sz="2200" dirty="0" err="1">
                <a:latin typeface="Ericsson Hilda" panose="00000500000000000000" pitchFamily="2" charset="0"/>
              </a:rPr>
              <a:t>K</a:t>
            </a:r>
            <a:r>
              <a:rPr lang="en-GB" sz="2200" baseline="-25000" dirty="0" err="1">
                <a:latin typeface="Ericsson Hilda" panose="00000500000000000000" pitchFamily="2" charset="0"/>
              </a:rPr>
              <a:t>gNB</a:t>
            </a:r>
            <a:r>
              <a:rPr lang="en-GB" sz="2200" baseline="-25000" dirty="0">
                <a:latin typeface="Ericsson Hilda" panose="00000500000000000000" pitchFamily="2" charset="0"/>
              </a:rPr>
              <a:t> </a:t>
            </a:r>
          </a:p>
          <a:p>
            <a:pPr hangingPunct="0" rtl="0" algn="l"/>
            <a:endParaRPr lang="en-US" sz="2200" dirty="0">
              <a:latin typeface="Ericsson Hilda" panose="00000500000000000000" pitchFamily="2" charset="0"/>
            </a:endParaRPr>
          </a:p>
          <a:p>
            <a:pPr hangingPunct="0" rtl="0" algn="l"/>
            <a:r>
              <a:rPr lang="en-GB" sz="2200" dirty="0">
                <a:latin typeface="Ericsson Hilda" panose="00000500000000000000" pitchFamily="2" charset="0"/>
              </a:rPr>
              <a:t>对于仅涉及 SCG 更改的移动场景（即没有</a:t>
            </a:r>
            <a:r>
              <a:rPr lang="en-GB" sz="2200" dirty="0" err="1">
                <a:latin typeface="Ericsson Hilda" panose="00000500000000000000" pitchFamily="2" charset="0"/>
              </a:rPr>
              <a:t>细胞</a:t>
            </a:r>
            <a:r>
              <a:rPr lang="en-GB" sz="2200" dirty="0">
                <a:latin typeface="Ericsson Hilda" panose="00000500000000000000" pitchFamily="2" charset="0"/>
              </a:rPr>
              <a:t>切换，因此没有</a:t>
            </a:r>
            <a:r>
              <a:rPr lang="en-GB" sz="2200" dirty="0" err="1">
                <a:latin typeface="Ericsson Hilda" panose="00000500000000000000" pitchFamily="2" charset="0"/>
              </a:rPr>
              <a:t>K</a:t>
            </a:r>
            <a:r>
              <a:rPr lang="en-GB" sz="2200" baseline="-25000" dirty="0" err="1">
                <a:latin typeface="Ericsson Hilda" panose="00000500000000000000" pitchFamily="2" charset="0"/>
              </a:rPr>
              <a:t>基站</a:t>
            </a:r>
            <a:r>
              <a:rPr lang="en-GB" sz="2200" dirty="0">
                <a:latin typeface="Ericsson Hilda" panose="00000500000000000000" pitchFamily="2" charset="0"/>
              </a:rPr>
              <a:t>变化-</a:t>
            </a:r>
            <a:r>
              <a:rPr lang="en-GB" sz="2200" dirty="0" err="1">
                <a:latin typeface="Ericsson Hilda" panose="00000500000000000000" pitchFamily="2" charset="0"/>
              </a:rPr>
              <a:t>K</a:t>
            </a:r>
            <a:r>
              <a:rPr lang="en-GB" sz="2200" baseline="-25000" dirty="0" err="1">
                <a:latin typeface="Ericsson Hilda" panose="00000500000000000000" pitchFamily="2" charset="0"/>
              </a:rPr>
              <a:t>gNB</a:t>
            </a:r>
            <a:r>
              <a:rPr lang="en-GB" sz="2200" dirty="0">
                <a:latin typeface="Ericsson Hilda" panose="00000500000000000000" pitchFamily="2" charset="0"/>
              </a:rPr>
              <a:t>如果SN的PDCP终结点没有改变，则不需要密钥刷新</a:t>
            </a:r>
          </a:p>
          <a:p>
            <a:pPr hangingPunct="0" rtl="0" algn="l"/>
            <a:endParaRPr lang="en-US" sz="2200" dirty="0">
              <a:latin typeface="Ericsson Hilda" panose="00000500000000000000" pitchFamily="2" charset="0"/>
            </a:endParaRPr>
          </a:p>
          <a:p>
            <a:pPr hangingPunct="0" rtl="0" algn="l"/>
            <a:r>
              <a:rPr lang="en-GB" sz="2200" dirty="0">
                <a:latin typeface="Ericsson Hilda" panose="00000500000000000000" pitchFamily="2" charset="0"/>
              </a:rPr>
              <a:t>UP 完整性保护未激活</a:t>
            </a:r>
            <a:r>
              <a:rPr lang="en-GB" sz="2200" dirty="0" err="1">
                <a:latin typeface="Ericsson Hilda" panose="00000500000000000000" pitchFamily="2" charset="0"/>
              </a:rPr>
              <a:t>银纳米布</a:t>
            </a:r>
            <a:r>
              <a:rPr lang="en-GB" sz="2200" dirty="0">
                <a:latin typeface="Ericsson Hilda" panose="00000500000000000000" pitchFamily="2" charset="0"/>
              </a:rPr>
              <a:t> </a:t>
            </a:r>
          </a:p>
          <a:p>
            <a:pPr hangingPunct="0" rtl="0" algn="l"/>
            <a:r>
              <a:rPr lang="en-GB" sz="2200" dirty="0">
                <a:highlight>
                  <a:srgbClr val="FFFF00"/>
                </a:highlight>
                <a:latin typeface="Ericsson Hilda" panose="00000500000000000000" pitchFamily="2" charset="0"/>
              </a:rPr>
              <a:t>在 EN-DC 的情况下，网络指示 UE 是否应使用</a:t>
            </a:r>
            <a:r>
              <a:rPr lang="en-GB" sz="2200" dirty="0" err="1">
                <a:highlight>
                  <a:srgbClr val="FFFF00"/>
                </a:highlight>
                <a:latin typeface="Ericsson Hilda" panose="00000500000000000000" pitchFamily="2" charset="0"/>
              </a:rPr>
              <a:t>K</a:t>
            </a:r>
            <a:r>
              <a:rPr lang="en-GB" sz="2200" baseline="-25000" dirty="0" err="1">
                <a:highlight>
                  <a:srgbClr val="FFFF00"/>
                </a:highlight>
                <a:latin typeface="Ericsson Hilda" panose="00000500000000000000" pitchFamily="2" charset="0"/>
              </a:rPr>
              <a:t>基站</a:t>
            </a:r>
            <a:r>
              <a:rPr lang="en-GB" sz="2200" dirty="0">
                <a:highlight>
                  <a:srgbClr val="FFFF00"/>
                </a:highlight>
                <a:latin typeface="Ericsson Hilda" panose="00000500000000000000" pitchFamily="2" charset="0"/>
              </a:rPr>
              <a:t>或 S-</a:t>
            </a:r>
            <a:r>
              <a:rPr lang="en-GB" sz="2200" dirty="0" err="1">
                <a:highlight>
                  <a:srgbClr val="FFFF00"/>
                </a:highlight>
                <a:latin typeface="Ericsson Hilda" panose="00000500000000000000" pitchFamily="2" charset="0"/>
              </a:rPr>
              <a:t>K</a:t>
            </a:r>
            <a:r>
              <a:rPr lang="en-GB" sz="2200" baseline="-25000" dirty="0" err="1">
                <a:highlight>
                  <a:srgbClr val="FFFF00"/>
                </a:highlight>
                <a:latin typeface="Ericsson Hilda" panose="00000500000000000000" pitchFamily="2" charset="0"/>
              </a:rPr>
              <a:t>gNB</a:t>
            </a:r>
            <a:r>
              <a:rPr lang="en-GB" sz="2200" dirty="0">
                <a:highlight>
                  <a:srgbClr val="FFFF00"/>
                </a:highlight>
                <a:latin typeface="Ericsson Hilda" panose="00000500000000000000" pitchFamily="2" charset="0"/>
              </a:rPr>
              <a:t>对于特定的 DRB</a:t>
            </a:r>
          </a:p>
          <a:p>
            <a:pPr hangingPunct="0" rtl="0" algn="l"/>
            <a:r>
              <a:rPr lang="en-GB" sz="2200" dirty="0">
                <a:latin typeface="Ericsson Hilda" panose="00000500000000000000" pitchFamily="2" charset="0"/>
              </a:rPr>
              <a:t>E-UTRAN为配置有EN-DC的UE提供</a:t>
            </a:r>
            <a:r>
              <a:rPr lang="en-GB" sz="2200" i="1" dirty="0" err="1">
                <a:latin typeface="Ericsson Hilda" panose="00000500000000000000" pitchFamily="2" charset="0"/>
              </a:rPr>
              <a:t>斯克</a:t>
            </a:r>
            <a:r>
              <a:rPr lang="en-GB" sz="2200" i="1" dirty="0">
                <a:latin typeface="Ericsson Hilda" panose="00000500000000000000" pitchFamily="2" charset="0"/>
              </a:rPr>
              <a:t>-柜台</a:t>
            </a:r>
            <a:r>
              <a:rPr lang="en-GB" sz="2200" dirty="0">
                <a:latin typeface="Ericsson Hilda" panose="00000500000000000000" pitchFamily="2" charset="0"/>
              </a:rPr>
              <a:t>即使没有使用 S- 设置 DRB</a:t>
            </a:r>
            <a:r>
              <a:rPr lang="en-GB" sz="2200" dirty="0" err="1">
                <a:latin typeface="Ericsson Hilda" panose="00000500000000000000" pitchFamily="2" charset="0"/>
              </a:rPr>
              <a:t>K</a:t>
            </a:r>
            <a:r>
              <a:rPr lang="en-GB" sz="2200" baseline="-25000" dirty="0" err="1">
                <a:latin typeface="Ericsson Hilda" panose="00000500000000000000" pitchFamily="2" charset="0"/>
              </a:rPr>
              <a:t>gNB</a:t>
            </a:r>
            <a:r>
              <a:rPr lang="en-GB" sz="2200" dirty="0">
                <a:latin typeface="Ericsson Hilda" panose="00000500000000000000" pitchFamily="2" charset="0"/>
              </a:rPr>
              <a:t>即方便SRB3的配置</a:t>
            </a:r>
          </a:p>
          <a:p>
            <a:pPr hangingPunct="0" rtl="0" algn="l"/>
            <a:r>
              <a:rPr lang="en-GB" sz="2200" dirty="0">
                <a:latin typeface="Ericsson Hilda" panose="00000500000000000000" pitchFamily="2" charset="0"/>
              </a:rPr>
              <a:t>这</a:t>
            </a:r>
            <a:r>
              <a:rPr lang="en-GB" sz="2200" dirty="0" err="1">
                <a:latin typeface="Ericsson Hilda" panose="00000500000000000000" pitchFamily="2" charset="0"/>
              </a:rPr>
              <a:t>甲基NB</a:t>
            </a:r>
            <a:r>
              <a:rPr lang="en-GB" sz="2200" dirty="0">
                <a:latin typeface="Ericsson Hilda" panose="00000500000000000000" pitchFamily="2" charset="0"/>
              </a:rPr>
              <a:t>生成并转发 S-</a:t>
            </a:r>
            <a:r>
              <a:rPr lang="en-GB" sz="2200" dirty="0" err="1">
                <a:latin typeface="Ericsson Hilda" panose="00000500000000000000" pitchFamily="2" charset="0"/>
              </a:rPr>
              <a:t>公斤NB</a:t>
            </a:r>
            <a:r>
              <a:rPr lang="en-GB" sz="2200" dirty="0">
                <a:latin typeface="Ericsson Hilda" panose="00000500000000000000" pitchFamily="2" charset="0"/>
              </a:rPr>
              <a:t>到</a:t>
            </a:r>
            <a:r>
              <a:rPr lang="en-GB" sz="2200" dirty="0" err="1">
                <a:latin typeface="Ericsson Hilda" panose="00000500000000000000" pitchFamily="2" charset="0"/>
              </a:rPr>
              <a:t>银纳米布</a:t>
            </a:r>
            <a:r>
              <a:rPr lang="en-GB" sz="2200" dirty="0">
                <a:latin typeface="Ericsson Hilda" panose="00000500000000000000" pitchFamily="2" charset="0"/>
              </a:rPr>
              <a:t>在此期间</a:t>
            </a:r>
            <a:r>
              <a:rPr lang="en-GB" sz="2200" dirty="0" err="1">
                <a:latin typeface="Ericsson Hilda" panose="00000500000000000000" pitchFamily="2" charset="0"/>
              </a:rPr>
              <a:t>银纳米布</a:t>
            </a:r>
            <a:r>
              <a:rPr lang="en-GB" sz="2200" dirty="0">
                <a:latin typeface="Ericsson Hilda" panose="00000500000000000000" pitchFamily="2" charset="0"/>
              </a:rPr>
              <a:t>添加程序或</a:t>
            </a:r>
            <a:r>
              <a:rPr lang="en-GB" sz="2200" dirty="0" err="1">
                <a:latin typeface="Ericsson Hilda" panose="00000500000000000000" pitchFamily="2" charset="0"/>
              </a:rPr>
              <a:t>银纳米布</a:t>
            </a:r>
            <a:r>
              <a:rPr lang="en-GB" sz="2200" dirty="0">
                <a:latin typeface="Ericsson Hilda" panose="00000500000000000000" pitchFamily="2" charset="0"/>
              </a:rPr>
              <a:t>需要更新密钥的修改程序</a:t>
            </a:r>
            <a:endParaRPr lang="en-US" sz="2200" dirty="0">
              <a:latin typeface="Ericsson Hilda" panose="00000500000000000000" pitchFamily="2" charset="0"/>
            </a:endParaRPr>
          </a:p>
          <a:p>
            <a:pPr marL="0" indent="0" rtl="0" algn="l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65494-B880-45E8-BC8C-21260335291F}"/>
              </a:ext>
            </a:extLst>
          </p:cNvPr>
          <p:cNvSpPr txBox="1"/>
          <p:nvPr/>
        </p:nvSpPr>
        <p:spPr>
          <a:xfrm>
            <a:off x="5821680" y="4980172"/>
            <a:ext cx="2814320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rtl="0" algn="l"/>
            <a:r>
              <a:rPr lang="en-GB" dirty="0">
                <a:latin typeface="Ericsson Hilda" panose="00000500000000000000" pitchFamily="2" charset="0"/>
              </a:rPr>
              <a:t>使用S-</a:t>
            </a:r>
            <a:r>
              <a:rPr lang="en-GB" dirty="0" err="1">
                <a:latin typeface="Ericsson Hilda" panose="00000500000000000000" pitchFamily="2" charset="0"/>
              </a:rPr>
              <a:t>K</a:t>
            </a:r>
            <a:r>
              <a:rPr lang="en-GB" baseline="-25000" dirty="0" err="1">
                <a:latin typeface="Ericsson Hilda" panose="00000500000000000000" pitchFamily="2" charset="0"/>
              </a:rPr>
              <a:t>gNB</a:t>
            </a:r>
            <a:r>
              <a:rPr lang="en-GB" baseline="-25000" dirty="0">
                <a:latin typeface="Ericsson Hilda" panose="00000500000000000000" pitchFamily="2" charset="0"/>
              </a:rPr>
              <a:t> </a:t>
            </a:r>
          </a:p>
          <a:p>
            <a:pPr rtl="0" algn="l"/>
            <a:r>
              <a:rPr lang="en-GB" baseline="-25000" dirty="0">
                <a:latin typeface="Ericsson Hilda" panose="00000500000000000000" pitchFamily="2" charset="0"/>
              </a:rPr>
              <a:t>- SRB3</a:t>
            </a:r>
          </a:p>
          <a:p>
            <a:pPr rtl="0" algn="l"/>
            <a:r>
              <a:rPr lang="en-GB" baseline="-25000" dirty="0">
                <a:latin typeface="Ericsson Hilda" panose="00000500000000000000" pitchFamily="2" charset="0"/>
              </a:rPr>
              <a:t>- SCG 分裂承载</a:t>
            </a:r>
          </a:p>
          <a:p>
            <a:pPr rtl="0" algn="l"/>
            <a:r>
              <a:rPr lang="en-GB" baseline="-25000" dirty="0">
                <a:latin typeface="Ericsson Hilda" panose="00000500000000000000" pitchFamily="2" charset="0"/>
              </a:rPr>
              <a:t>- MCG</a:t>
            </a:r>
            <a:r>
              <a:rPr lang="en-GB" baseline="-25000" dirty="0" err="1">
                <a:latin typeface="Ericsson Hilda" panose="00000500000000000000" pitchFamily="2" charset="0"/>
              </a:rPr>
              <a:t>承载终止</a:t>
            </a:r>
            <a:r>
              <a:rPr lang="en-GB" baseline="-25000" dirty="0">
                <a:latin typeface="Ericsson Hilda" panose="00000500000000000000" pitchFamily="2" charset="0"/>
              </a:rPr>
              <a:t> </a:t>
            </a:r>
            <a:r>
              <a:rPr lang="en-GB" baseline="-25000" dirty="0" err="1">
                <a:latin typeface="Ericsson Hilda" panose="00000500000000000000" pitchFamily="2" charset="0"/>
              </a:rPr>
              <a:t>银纳米布</a:t>
            </a:r>
            <a:r>
              <a:rPr lang="en-GB" baseline="-25000" dirty="0">
                <a:latin typeface="Ericsson Hilda" panose="00000500000000000000" pitchFamily="2" charset="0"/>
              </a:rPr>
              <a:t> </a:t>
            </a:r>
            <a:r>
              <a:rPr lang="en-GB" baseline="-25000" dirty="0" err="1">
                <a:latin typeface="Ericsson Hilda" panose="00000500000000000000" pitchFamily="2" charset="0"/>
              </a:rPr>
              <a:t>磷酸二钙</a:t>
            </a:r>
            <a:endParaRPr lang="en-GB" baseline="-25000" dirty="0">
              <a:latin typeface="Ericsson Hilda" panose="00000500000000000000" pitchFamily="2" charset="0"/>
            </a:endParaRPr>
          </a:p>
          <a:p>
            <a:pPr rtl="0" algn="l"/>
            <a:r>
              <a:rPr lang="en-GB" baseline="-25000" dirty="0">
                <a:latin typeface="Ericsson Hilda" panose="00000500000000000000" pitchFamily="2" charset="0"/>
              </a:rPr>
              <a:t>- SCG</a:t>
            </a:r>
            <a:r>
              <a:rPr lang="en-GB" baseline="-25000" dirty="0" err="1">
                <a:latin typeface="Ericsson Hilda" panose="00000500000000000000" pitchFamily="2" charset="0"/>
              </a:rPr>
              <a:t>承载终止</a:t>
            </a:r>
            <a:r>
              <a:rPr lang="en-GB" baseline="-25000" dirty="0">
                <a:latin typeface="Ericsson Hilda" panose="00000500000000000000" pitchFamily="2" charset="0"/>
              </a:rPr>
              <a:t> </a:t>
            </a:r>
            <a:r>
              <a:rPr lang="en-GB" baseline="-25000" dirty="0" err="1">
                <a:latin typeface="Ericsson Hilda" panose="00000500000000000000" pitchFamily="2" charset="0"/>
              </a:rPr>
              <a:t>银纳米布</a:t>
            </a:r>
            <a:r>
              <a:rPr lang="en-GB" baseline="-25000" dirty="0">
                <a:latin typeface="Ericsson Hilda" panose="00000500000000000000" pitchFamily="2" charset="0"/>
              </a:rPr>
              <a:t> </a:t>
            </a:r>
            <a:r>
              <a:rPr lang="en-GB" baseline="-25000" dirty="0" err="1">
                <a:latin typeface="Ericsson Hilda" panose="00000500000000000000" pitchFamily="2" charset="0"/>
              </a:rPr>
              <a:t>磷酸二钙</a:t>
            </a:r>
            <a:endParaRPr lang="en-GB" baseline="-25000" dirty="0">
              <a:latin typeface="Ericsson Hilda" panose="00000500000000000000" pitchFamily="2" charset="0"/>
            </a:endParaRPr>
          </a:p>
          <a:p>
            <a:pPr rtl="0"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C33B2-1703-42E9-A42E-60F5417E8FE3}"/>
              </a:ext>
            </a:extLst>
          </p:cNvPr>
          <p:cNvSpPr txBox="1"/>
          <p:nvPr/>
        </p:nvSpPr>
        <p:spPr>
          <a:xfrm>
            <a:off x="914400" y="4887839"/>
            <a:ext cx="2814320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rtl="0" algn="l"/>
            <a:r>
              <a:rPr lang="en-GB" dirty="0">
                <a:latin typeface="Ericsson Hilda" panose="00000500000000000000" pitchFamily="2" charset="0"/>
              </a:rPr>
              <a:t>使用</a:t>
            </a:r>
            <a:r>
              <a:rPr lang="en-GB" dirty="0" err="1">
                <a:latin typeface="Ericsson Hilda" panose="00000500000000000000" pitchFamily="2" charset="0"/>
              </a:rPr>
              <a:t>K</a:t>
            </a:r>
            <a:r>
              <a:rPr lang="en-GB" baseline="-25000" dirty="0" err="1">
                <a:latin typeface="Ericsson Hilda" panose="00000500000000000000" pitchFamily="2" charset="0"/>
              </a:rPr>
              <a:t>基站</a:t>
            </a:r>
            <a:r>
              <a:rPr lang="en-GB" baseline="-25000" dirty="0">
                <a:latin typeface="Ericsson Hilda" panose="00000500000000000000" pitchFamily="2" charset="0"/>
              </a:rPr>
              <a:t> </a:t>
            </a:r>
          </a:p>
          <a:p>
            <a:pPr rtl="0" algn="l"/>
            <a:r>
              <a:rPr lang="en-GB" baseline="-25000" dirty="0">
                <a:latin typeface="Ericsson Hilda" panose="00000500000000000000" pitchFamily="2" charset="0"/>
              </a:rPr>
              <a:t>- SRB1/2</a:t>
            </a:r>
          </a:p>
          <a:p>
            <a:pPr rtl="0" algn="l"/>
            <a:r>
              <a:rPr lang="en-GB" baseline="-25000" dirty="0">
                <a:latin typeface="Ericsson Hilda" panose="00000500000000000000" pitchFamily="2" charset="0"/>
              </a:rPr>
              <a:t>- 拆分SRB</a:t>
            </a:r>
          </a:p>
          <a:p>
            <a:pPr rtl="0" algn="l"/>
            <a:r>
              <a:rPr lang="en-GB" baseline="-25000" dirty="0">
                <a:latin typeface="Ericsson Hilda" panose="00000500000000000000" pitchFamily="2" charset="0"/>
              </a:rPr>
              <a:t>-MCG S</a:t>
            </a:r>
            <a:r>
              <a:rPr lang="en-US" altLang="zh-CN" baseline="-25000" dirty="0" err="1">
                <a:latin typeface="Ericsson Hilda" panose="00000500000000000000" pitchFamily="2" charset="0"/>
              </a:rPr>
              <a:t>普利特</a:t>
            </a:r>
            <a:r>
              <a:rPr lang="en-US" altLang="zh-CN" baseline="-25000" dirty="0">
                <a:latin typeface="Ericsson Hilda" panose="00000500000000000000" pitchFamily="2" charset="0"/>
              </a:rPr>
              <a:t>持票人</a:t>
            </a:r>
            <a:endParaRPr lang="en-GB" baseline="-25000" dirty="0">
              <a:latin typeface="Ericsson Hilda" panose="00000500000000000000" pitchFamily="2" charset="0"/>
            </a:endParaRPr>
          </a:p>
          <a:p>
            <a:pPr rtl="0" algn="l"/>
            <a:r>
              <a:rPr lang="en-GB" baseline="-25000" dirty="0">
                <a:latin typeface="Ericsson Hilda" panose="00000500000000000000" pitchFamily="2" charset="0"/>
              </a:rPr>
              <a:t>- MCG 承载终止</a:t>
            </a:r>
            <a:r>
              <a:rPr lang="en-GB" baseline="-25000" dirty="0" err="1">
                <a:latin typeface="Ericsson Hilda" panose="00000500000000000000" pitchFamily="2" charset="0"/>
              </a:rPr>
              <a:t>基站</a:t>
            </a:r>
            <a:r>
              <a:rPr lang="en-GB" baseline="-25000" dirty="0">
                <a:latin typeface="Ericsson Hilda" panose="00000500000000000000" pitchFamily="2" charset="0"/>
              </a:rPr>
              <a:t>PDCP</a:t>
            </a:r>
          </a:p>
          <a:p>
            <a:pPr rtl="0" algn="l"/>
            <a:r>
              <a:rPr lang="en-GB" baseline="-25000" dirty="0">
                <a:latin typeface="Ericsson Hilda" panose="00000500000000000000" pitchFamily="2" charset="0"/>
              </a:rPr>
              <a:t>- SCG 承载终止</a:t>
            </a:r>
            <a:r>
              <a:rPr lang="en-GB" baseline="-25000" dirty="0" err="1">
                <a:latin typeface="Ericsson Hilda" panose="00000500000000000000" pitchFamily="2" charset="0"/>
              </a:rPr>
              <a:t>基站</a:t>
            </a:r>
            <a:r>
              <a:rPr lang="en-GB" baseline="-25000" dirty="0">
                <a:latin typeface="Ericsson Hilda" panose="00000500000000000000" pitchFamily="2" charset="0"/>
              </a:rPr>
              <a:t>PDCP</a:t>
            </a:r>
          </a:p>
          <a:p>
            <a:pPr rtl="0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19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3A22-EBCA-4318-841D-C088B84A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6" y="-68986"/>
            <a:ext cx="10421518" cy="963197"/>
          </a:xfrm>
        </p:spPr>
        <p:txBody>
          <a:bodyPr>
            <a:normAutofit fontScale="90000"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安全方面</a:t>
            </a:r>
            <a:br>
              <a:rPr lang="en-US" dirty="0"/>
            </a:br>
            <a:r>
              <a:rPr lang="en-US" sz="3200" dirty="0"/>
              <a:t>激活安全性</a:t>
            </a:r>
            <a:r>
              <a:rPr lang="en-US" sz="3200" dirty="0" err="1"/>
              <a:t>银纳米布</a:t>
            </a:r>
            <a:r>
              <a:rPr lang="en-US" sz="3200" dirty="0"/>
              <a:t>(EN-DC)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B260F-E72C-4502-A627-CD6E7D341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62" y="2143940"/>
            <a:ext cx="4659710" cy="4326978"/>
          </a:xfrm>
        </p:spPr>
        <p:txBody>
          <a:bodyPr>
            <a:normAutofit/>
          </a:bodyPr>
          <a:lstStyle/>
          <a:p>
            <a:pPr rtl="0" algn="l"/>
            <a:r>
              <a:rPr lang="en-GB" sz="1400" dirty="0">
                <a:latin typeface="Ericsson Hilda" panose="00000500000000000000" pitchFamily="2" charset="0"/>
              </a:rPr>
              <a:t>这</a:t>
            </a:r>
            <a:r>
              <a:rPr lang="en-GB" sz="1400" dirty="0" err="1">
                <a:latin typeface="Ericsson Hilda" panose="00000500000000000000" pitchFamily="2" charset="0"/>
              </a:rPr>
              <a:t>甲基NB</a:t>
            </a:r>
            <a:r>
              <a:rPr lang="en-GB" sz="1400" dirty="0">
                <a:latin typeface="Ericsson Hilda" panose="00000500000000000000" pitchFamily="2" charset="0"/>
              </a:rPr>
              <a:t>应向</a:t>
            </a:r>
            <a:r>
              <a:rPr lang="en-GB" sz="1400" dirty="0" err="1">
                <a:latin typeface="Ericsson Hilda" panose="00000500000000000000" pitchFamily="2" charset="0"/>
              </a:rPr>
              <a:t>银纳米布</a:t>
            </a:r>
            <a:r>
              <a:rPr lang="en-GB" sz="1400" dirty="0">
                <a:latin typeface="Ericsson Hilda" panose="00000500000000000000" pitchFamily="2" charset="0"/>
              </a:rPr>
              <a:t>不得激活 UP 完整性保护。这</a:t>
            </a:r>
            <a:r>
              <a:rPr lang="en-GB" sz="1400" dirty="0" err="1">
                <a:latin typeface="Ericsson Hilda" panose="00000500000000000000" pitchFamily="2" charset="0"/>
              </a:rPr>
              <a:t>甲基NB</a:t>
            </a:r>
            <a:r>
              <a:rPr lang="en-GB" sz="1400" dirty="0">
                <a:latin typeface="Ericsson Hilda" panose="00000500000000000000" pitchFamily="2" charset="0"/>
              </a:rPr>
              <a:t>计算并提供 S-</a:t>
            </a:r>
            <a:r>
              <a:rPr lang="en-GB" sz="1400" dirty="0" err="1">
                <a:latin typeface="Ericsson Hilda" panose="00000500000000000000" pitchFamily="2" charset="0"/>
              </a:rPr>
              <a:t>K</a:t>
            </a:r>
            <a:r>
              <a:rPr lang="en-GB" sz="1400" baseline="-25000" dirty="0" err="1">
                <a:latin typeface="Ericsson Hilda" panose="00000500000000000000" pitchFamily="2" charset="0"/>
              </a:rPr>
              <a:t>gNB</a:t>
            </a:r>
            <a:r>
              <a:rPr lang="en-GB" sz="1400" dirty="0">
                <a:latin typeface="Ericsson Hilda" panose="00000500000000000000" pitchFamily="2" charset="0"/>
              </a:rPr>
              <a:t>到</a:t>
            </a:r>
            <a:r>
              <a:rPr lang="en-GB" sz="1400" dirty="0" err="1">
                <a:latin typeface="Ericsson Hilda" panose="00000500000000000000" pitchFamily="2" charset="0"/>
              </a:rPr>
              <a:t>银纳米布</a:t>
            </a:r>
            <a:r>
              <a:rPr lang="en-GB" sz="1400" dirty="0">
                <a:latin typeface="Ericsson Hilda" panose="00000500000000000000" pitchFamily="2" charset="0"/>
              </a:rPr>
              <a:t>。UE NR安全能力也应发送至</a:t>
            </a:r>
            <a:r>
              <a:rPr lang="en-GB" sz="1400" dirty="0" err="1">
                <a:latin typeface="Ericsson Hilda" panose="00000500000000000000" pitchFamily="2" charset="0"/>
              </a:rPr>
              <a:t>银纳米布</a:t>
            </a:r>
            <a:endParaRPr lang="en-GB" sz="1400" dirty="0">
              <a:latin typeface="Ericsson Hilda" panose="00000500000000000000" pitchFamily="2" charset="0"/>
            </a:endParaRPr>
          </a:p>
          <a:p>
            <a:pPr rtl="0" algn="l"/>
            <a:r>
              <a:rPr lang="en-GB" sz="1500" dirty="0">
                <a:latin typeface="Ericsson Hilda" panose="00000500000000000000" pitchFamily="2" charset="0"/>
              </a:rPr>
              <a:t>这</a:t>
            </a:r>
            <a:r>
              <a:rPr lang="en-GB" sz="1500" dirty="0" err="1">
                <a:latin typeface="Ericsson Hilda" panose="00000500000000000000" pitchFamily="2" charset="0"/>
              </a:rPr>
              <a:t>银纳米布</a:t>
            </a:r>
            <a:r>
              <a:rPr lang="en-GB" sz="1500" dirty="0">
                <a:latin typeface="Ericsson Hilda" panose="00000500000000000000" pitchFamily="2" charset="0"/>
              </a:rPr>
              <a:t>分配必要的资源并</a:t>
            </a:r>
            <a:r>
              <a:rPr lang="en-US" sz="1500" dirty="0">
                <a:latin typeface="Ericsson Hilda" panose="00000500000000000000" pitchFamily="2" charset="0"/>
              </a:rPr>
              <a:t>如果要建立 SRB，则选择 DRB 和 SRB 的加密算法以及完整性算法。这</a:t>
            </a:r>
            <a:r>
              <a:rPr lang="en-US" sz="1500" dirty="0" err="1">
                <a:latin typeface="Ericsson Hilda" panose="00000500000000000000" pitchFamily="2" charset="0"/>
              </a:rPr>
              <a:t>银纳米布</a:t>
            </a:r>
            <a:r>
              <a:rPr lang="en-US" sz="1500" dirty="0">
                <a:latin typeface="Ericsson Hilda" panose="00000500000000000000" pitchFamily="2" charset="0"/>
              </a:rPr>
              <a:t>计算</a:t>
            </a:r>
            <a:r>
              <a:rPr lang="en-GB" sz="1500" dirty="0" err="1">
                <a:latin typeface="Ericsson Hilda" panose="00000500000000000000" pitchFamily="2" charset="0"/>
              </a:rPr>
              <a:t>K</a:t>
            </a:r>
            <a:r>
              <a:rPr lang="en-GB" sz="1500" baseline="-25000" dirty="0" err="1">
                <a:latin typeface="Ericsson Hilda" panose="00000500000000000000" pitchFamily="2" charset="0"/>
              </a:rPr>
              <a:t>银纳米布</a:t>
            </a:r>
            <a:r>
              <a:rPr lang="en-GB" sz="1500" baseline="-25000" dirty="0">
                <a:latin typeface="Ericsson Hilda" panose="00000500000000000000" pitchFamily="2" charset="0"/>
              </a:rPr>
              <a:t>-UP-enc</a:t>
            </a:r>
            <a:r>
              <a:rPr lang="en-GB" sz="1500" dirty="0">
                <a:latin typeface="Ericsson Hilda" panose="00000500000000000000" pitchFamily="2" charset="0"/>
              </a:rPr>
              <a:t>也</a:t>
            </a:r>
            <a:r>
              <a:rPr lang="en-GB" sz="1500" dirty="0" err="1">
                <a:latin typeface="Ericsson Hilda" panose="00000500000000000000" pitchFamily="2" charset="0"/>
              </a:rPr>
              <a:t>K</a:t>
            </a:r>
            <a:r>
              <a:rPr lang="en-GB" sz="1500" baseline="-25000" dirty="0" err="1">
                <a:latin typeface="Ericsson Hilda" panose="00000500000000000000" pitchFamily="2" charset="0"/>
              </a:rPr>
              <a:t>银纳米布</a:t>
            </a:r>
            <a:r>
              <a:rPr lang="en-GB" sz="1500" baseline="-25000" dirty="0">
                <a:latin typeface="Ericsson Hilda" panose="00000500000000000000" pitchFamily="2" charset="0"/>
              </a:rPr>
              <a:t>-RRC-int</a:t>
            </a:r>
            <a:r>
              <a:rPr lang="en-GB" sz="1500" dirty="0">
                <a:latin typeface="Ericsson Hilda" panose="00000500000000000000" pitchFamily="2" charset="0"/>
              </a:rPr>
              <a:t>和</a:t>
            </a:r>
            <a:r>
              <a:rPr lang="en-GB" sz="1500" dirty="0" err="1">
                <a:latin typeface="Ericsson Hilda" panose="00000500000000000000" pitchFamily="2" charset="0"/>
              </a:rPr>
              <a:t>K</a:t>
            </a:r>
            <a:r>
              <a:rPr lang="en-GB" sz="1500" baseline="-25000" dirty="0" err="1">
                <a:latin typeface="Ericsson Hilda" panose="00000500000000000000" pitchFamily="2" charset="0"/>
              </a:rPr>
              <a:t>银纳米布</a:t>
            </a:r>
            <a:r>
              <a:rPr lang="en-GB" sz="1500" baseline="-25000" dirty="0">
                <a:latin typeface="Ericsson Hilda" panose="00000500000000000000" pitchFamily="2" charset="0"/>
              </a:rPr>
              <a:t>-RRC-enc</a:t>
            </a:r>
            <a:r>
              <a:rPr lang="en-GB" sz="1500" dirty="0">
                <a:latin typeface="Ericsson Hilda" panose="00000500000000000000" pitchFamily="2" charset="0"/>
              </a:rPr>
              <a:t>如果要设立SRB</a:t>
            </a:r>
          </a:p>
          <a:p>
            <a:pPr rtl="0" algn="l">
              <a:lnSpc>
                <a:spcPct val="100000"/>
              </a:lnSpc>
            </a:pPr>
            <a:r>
              <a:rPr lang="en-GB" sz="1500" dirty="0">
                <a:latin typeface="Ericsson Hilda" panose="00000500000000000000" pitchFamily="2" charset="0"/>
              </a:rPr>
              <a:t>这</a:t>
            </a:r>
            <a:r>
              <a:rPr lang="en-GB" sz="1500" dirty="0" err="1">
                <a:latin typeface="Ericsson Hilda" panose="00000500000000000000" pitchFamily="2" charset="0"/>
              </a:rPr>
              <a:t>甲基NB</a:t>
            </a:r>
            <a:r>
              <a:rPr lang="en-GB" sz="1500" dirty="0">
                <a:latin typeface="Ericsson Hilda" panose="00000500000000000000" pitchFamily="2" charset="0"/>
              </a:rPr>
              <a:t>向 UE 发送 RRC 连接重配置请求，指示其为该 UE 配置新的 DRB 和/或 SRB</a:t>
            </a:r>
            <a:r>
              <a:rPr lang="en-GB" sz="1500" dirty="0" err="1">
                <a:latin typeface="Ericsson Hilda" panose="00000500000000000000" pitchFamily="2" charset="0"/>
              </a:rPr>
              <a:t>银纳米布</a:t>
            </a:r>
            <a:endParaRPr lang="en-GB" sz="1500" dirty="0">
              <a:latin typeface="Ericsson Hilda" panose="00000500000000000000" pitchFamily="2" charset="0"/>
            </a:endParaRPr>
          </a:p>
          <a:p>
            <a:pPr rtl="0" algn="l">
              <a:lnSpc>
                <a:spcPct val="100000"/>
              </a:lnSpc>
            </a:pPr>
            <a:r>
              <a:rPr lang="en-GB" sz="1500" dirty="0">
                <a:latin typeface="Ericsson Hilda" panose="00000500000000000000" pitchFamily="2" charset="0"/>
              </a:rPr>
              <a:t>UE计算</a:t>
            </a:r>
            <a:r>
              <a:rPr lang="en-GB" sz="1600" dirty="0">
                <a:latin typeface="Ericsson Hilda" panose="00000500000000000000" pitchFamily="2" charset="0"/>
              </a:rPr>
              <a:t>S-</a:t>
            </a:r>
            <a:r>
              <a:rPr lang="en-GB" sz="1600" dirty="0" err="1">
                <a:latin typeface="Ericsson Hilda" panose="00000500000000000000" pitchFamily="2" charset="0"/>
              </a:rPr>
              <a:t>K</a:t>
            </a:r>
            <a:r>
              <a:rPr lang="en-GB" sz="1600" baseline="-25000" dirty="0" err="1">
                <a:latin typeface="Ericsson Hilda" panose="00000500000000000000" pitchFamily="2" charset="0"/>
              </a:rPr>
              <a:t>gNB</a:t>
            </a:r>
            <a:r>
              <a:rPr lang="en-GB" sz="1600" baseline="-25000" dirty="0">
                <a:latin typeface="Ericsson Hilda" panose="00000500000000000000" pitchFamily="2" charset="0"/>
              </a:rPr>
              <a:t> </a:t>
            </a:r>
            <a:r>
              <a:rPr lang="en-GB" sz="1500" dirty="0">
                <a:latin typeface="Ericsson Hilda" panose="00000500000000000000" pitchFamily="2" charset="0"/>
              </a:rPr>
              <a:t>为了</a:t>
            </a:r>
            <a:r>
              <a:rPr lang="en-GB" sz="1500" dirty="0" err="1">
                <a:latin typeface="Ericsson Hilda" panose="00000500000000000000" pitchFamily="2" charset="0"/>
              </a:rPr>
              <a:t>银纳米布</a:t>
            </a:r>
            <a:r>
              <a:rPr lang="en-GB" sz="1500" dirty="0">
                <a:latin typeface="Ericsson Hilda" panose="00000500000000000000" pitchFamily="2" charset="0"/>
              </a:rPr>
              <a:t>，UE还计算</a:t>
            </a:r>
            <a:r>
              <a:rPr lang="en-GB" sz="1500" dirty="0" err="1">
                <a:latin typeface="Ericsson Hilda" panose="00000500000000000000" pitchFamily="2" charset="0"/>
              </a:rPr>
              <a:t>KSgNB</a:t>
            </a:r>
            <a:r>
              <a:rPr lang="en-GB" sz="1500" dirty="0">
                <a:latin typeface="Ericsson Hilda" panose="00000500000000000000" pitchFamily="2" charset="0"/>
              </a:rPr>
              <a:t>-UP-enc 以及</a:t>
            </a:r>
            <a:r>
              <a:rPr lang="en-GB" sz="1500" dirty="0" err="1">
                <a:latin typeface="Ericsson Hilda" panose="00000500000000000000" pitchFamily="2" charset="0"/>
              </a:rPr>
              <a:t>KSgNB</a:t>
            </a:r>
            <a:r>
              <a:rPr lang="en-GB" sz="1500" dirty="0">
                <a:latin typeface="Ericsson Hilda" panose="00000500000000000000" pitchFamily="2" charset="0"/>
              </a:rPr>
              <a:t>-RRC-int 和</a:t>
            </a:r>
            <a:r>
              <a:rPr lang="en-GB" sz="1500" dirty="0" err="1">
                <a:latin typeface="Ericsson Hilda" panose="00000500000000000000" pitchFamily="2" charset="0"/>
              </a:rPr>
              <a:t>KSgNB</a:t>
            </a:r>
            <a:r>
              <a:rPr lang="en-GB" sz="1500" dirty="0">
                <a:latin typeface="Ericsson Hilda" panose="00000500000000000000" pitchFamily="2" charset="0"/>
              </a:rPr>
              <a:t>-RRC-enc 用于关联分配的 DRB 和/或 SRB</a:t>
            </a:r>
          </a:p>
          <a:p>
            <a:pPr rtl="0" algn="l"/>
            <a:endParaRPr lang="en-US" sz="15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9F6285-BF35-474F-AC01-5290B43C7961}"/>
              </a:ext>
            </a:extLst>
          </p:cNvPr>
          <p:cNvGrpSpPr/>
          <p:nvPr/>
        </p:nvGrpSpPr>
        <p:grpSpPr>
          <a:xfrm>
            <a:off x="5111731" y="1594918"/>
            <a:ext cx="7268955" cy="4875039"/>
            <a:chOff x="267281" y="1624760"/>
            <a:chExt cx="7268955" cy="487503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D9F49CD-81AE-4010-85BB-BC28E7DB8E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9698" y="189179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0F08420-C5F6-47CF-AEBE-DFD21A107C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4795" y="2121018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dash"/>
              <a:round/>
              <a:headEnd type="stealth" w="med" len="med"/>
              <a:tailEnd type="stealth" w="med" len="med"/>
            </a:ln>
            <a:effectLst/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4E77E85-5B61-4B14-B270-99A42CB19AB9}"/>
                </a:ext>
              </a:extLst>
            </p:cNvPr>
            <p:cNvCxnSpPr/>
            <p:nvPr/>
          </p:nvCxnSpPr>
          <p:spPr bwMode="auto">
            <a:xfrm>
              <a:off x="931605" y="2462932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4053C9-1993-4C00-957A-B0753DF13EF0}"/>
                </a:ext>
              </a:extLst>
            </p:cNvPr>
            <p:cNvSpPr txBox="1"/>
            <p:nvPr/>
          </p:nvSpPr>
          <p:spPr>
            <a:xfrm>
              <a:off x="869915" y="2243659"/>
              <a:ext cx="22012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RRC：B1测量报告（可选）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FCE451-1D53-4C3E-A277-7F90F1E30B26}"/>
                </a:ext>
              </a:extLst>
            </p:cNvPr>
            <p:cNvCxnSpPr/>
            <p:nvPr/>
          </p:nvCxnSpPr>
          <p:spPr bwMode="auto">
            <a:xfrm>
              <a:off x="2906760" y="2991781"/>
              <a:ext cx="205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7A1E8D-4C11-4F5C-92EE-56A7E0E0834B}"/>
                </a:ext>
              </a:extLst>
            </p:cNvPr>
            <p:cNvSpPr txBox="1"/>
            <p:nvPr/>
          </p:nvSpPr>
          <p:spPr>
            <a:xfrm>
              <a:off x="3122558" y="2777963"/>
              <a:ext cx="41921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rtl="0" algn="l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2.X2：SgNB添加请求（</a:t>
              </a:r>
              <a:r>
                <a:rPr lang="en-GB" sz="1000" dirty="0">
                  <a:solidFill>
                    <a:srgbClr val="7030A0"/>
                  </a:solidFill>
                </a:rPr>
                <a:t>NR UE 安全能力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,</a:t>
              </a:r>
              <a:r>
                <a:rPr lang="en-GB" sz="1000" dirty="0">
                  <a:solidFill>
                    <a:srgbClr val="7030A0"/>
                  </a:solidFill>
                </a:rPr>
                <a:t> </a:t>
              </a:r>
              <a:r>
                <a:rPr lang="en-GB" sz="1000" dirty="0" err="1">
                  <a:solidFill>
                    <a:srgbClr val="7030A0"/>
                  </a:solidFill>
                </a:rPr>
                <a:t>银纳米布</a:t>
              </a:r>
              <a:r>
                <a:rPr lang="en-GB" sz="1000" dirty="0">
                  <a:solidFill>
                    <a:srgbClr val="7030A0"/>
                  </a:solidFill>
                </a:rPr>
                <a:t>安全密钥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,</a:t>
              </a:r>
              <a:r>
                <a:rPr lang="en-US" sz="900" dirty="0">
                  <a:solidFill>
                    <a:srgbClr val="181818"/>
                  </a:solidFill>
                  <a:latin typeface="Ericsson Hilda"/>
                </a:rPr>
                <a:t>）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F709681-CF75-46DB-B272-EAB7B9E46501}"/>
                </a:ext>
              </a:extLst>
            </p:cNvPr>
            <p:cNvCxnSpPr/>
            <p:nvPr/>
          </p:nvCxnSpPr>
          <p:spPr bwMode="auto">
            <a:xfrm flipH="1">
              <a:off x="2911325" y="3656680"/>
              <a:ext cx="205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FA3D9D-5973-4244-84A5-33BEFEDA1295}"/>
                </a:ext>
              </a:extLst>
            </p:cNvPr>
            <p:cNvSpPr txBox="1"/>
            <p:nvPr/>
          </p:nvSpPr>
          <p:spPr>
            <a:xfrm>
              <a:off x="2712294" y="3414993"/>
              <a:ext cx="334899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rtl="0" algn="l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4.X2：SgNB添加请求确认（选择的算法）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5825252-86B5-472F-B383-5902775BF0E1}"/>
                </a:ext>
              </a:extLst>
            </p:cNvPr>
            <p:cNvCxnSpPr/>
            <p:nvPr/>
          </p:nvCxnSpPr>
          <p:spPr bwMode="auto">
            <a:xfrm flipH="1">
              <a:off x="952479" y="4371486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5199F8-9034-41FD-9E28-A5E5F526213F}"/>
                </a:ext>
              </a:extLst>
            </p:cNvPr>
            <p:cNvSpPr txBox="1"/>
            <p:nvPr/>
          </p:nvSpPr>
          <p:spPr>
            <a:xfrm>
              <a:off x="891129" y="4047184"/>
              <a:ext cx="34307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rtl="0" algn="l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5.RRC连接重配置（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斯克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-柜台，</a:t>
              </a:r>
              <a:r>
                <a:rPr lang="en-US" sz="900" dirty="0">
                  <a:solidFill>
                    <a:srgbClr val="181818"/>
                  </a:solidFill>
                  <a:latin typeface="Ericsson Hilda"/>
                </a:rPr>
                <a:t>选择的算法）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C99313B-2CB5-4B0F-8179-44FDE2D613BC}"/>
                </a:ext>
              </a:extLst>
            </p:cNvPr>
            <p:cNvCxnSpPr/>
            <p:nvPr/>
          </p:nvCxnSpPr>
          <p:spPr bwMode="auto">
            <a:xfrm>
              <a:off x="925880" y="5093821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AA50963-8542-4DB0-BE9B-AA5EFFEEC092}"/>
                </a:ext>
              </a:extLst>
            </p:cNvPr>
            <p:cNvCxnSpPr/>
            <p:nvPr/>
          </p:nvCxnSpPr>
          <p:spPr bwMode="auto">
            <a:xfrm>
              <a:off x="2909376" y="5363906"/>
              <a:ext cx="205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55F34A-E20D-4BD3-8FEE-9B87AA0A587B}"/>
                </a:ext>
              </a:extLst>
            </p:cNvPr>
            <p:cNvSpPr txBox="1"/>
            <p:nvPr/>
          </p:nvSpPr>
          <p:spPr>
            <a:xfrm>
              <a:off x="911104" y="4813003"/>
              <a:ext cx="24304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6.RRCConnectionReconfigurationComplete()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134676-B584-4F39-91F4-9890B4955ED9}"/>
                </a:ext>
              </a:extLst>
            </p:cNvPr>
            <p:cNvSpPr txBox="1"/>
            <p:nvPr/>
          </p:nvSpPr>
          <p:spPr>
            <a:xfrm>
              <a:off x="2925291" y="5157731"/>
              <a:ext cx="39148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7.X2：SgNB重配置完成（RRC：RRCReconfigurationComplete）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D93F1B-AC8E-497F-B859-7F6E64E52E7D}"/>
                </a:ext>
              </a:extLst>
            </p:cNvPr>
            <p:cNvSpPr txBox="1"/>
            <p:nvPr/>
          </p:nvSpPr>
          <p:spPr>
            <a:xfrm>
              <a:off x="1107154" y="1925381"/>
              <a:ext cx="16706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1.RRC连接建立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2F55CA-4AAB-4CBD-B929-2A7A88FDF12D}"/>
                </a:ext>
              </a:extLst>
            </p:cNvPr>
            <p:cNvSpPr/>
            <p:nvPr/>
          </p:nvSpPr>
          <p:spPr bwMode="auto">
            <a:xfrm>
              <a:off x="586722" y="1624760"/>
              <a:ext cx="691987" cy="26976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UE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3343048-74F3-4667-99F7-4C5F848086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06791" y="189179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303468-C3C5-45E3-A9D7-F3C8D45B8415}"/>
                </a:ext>
              </a:extLst>
            </p:cNvPr>
            <p:cNvSpPr/>
            <p:nvPr/>
          </p:nvSpPr>
          <p:spPr bwMode="auto">
            <a:xfrm>
              <a:off x="2563815" y="1624760"/>
              <a:ext cx="691987" cy="26976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甲基NB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B114AC4-591D-46F4-8FF6-C484257D08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1717" y="189179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49E602-ED73-4A06-B84A-91CDD2944FC0}"/>
                </a:ext>
              </a:extLst>
            </p:cNvPr>
            <p:cNvSpPr/>
            <p:nvPr/>
          </p:nvSpPr>
          <p:spPr bwMode="auto">
            <a:xfrm>
              <a:off x="4628741" y="1624760"/>
              <a:ext cx="691987" cy="26976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银纳米布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62C872-35C0-40FE-A590-A946F567EB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7225" y="1891799"/>
              <a:ext cx="0" cy="46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05E020-0876-4CC4-985F-50EA4C79EA18}"/>
                </a:ext>
              </a:extLst>
            </p:cNvPr>
            <p:cNvSpPr/>
            <p:nvPr/>
          </p:nvSpPr>
          <p:spPr bwMode="auto">
            <a:xfrm>
              <a:off x="6844249" y="1624760"/>
              <a:ext cx="691987" cy="269761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微机电系统</a:t>
              </a:r>
              <a:endPara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317DF3-8154-4F33-8902-F698BB56D9C4}"/>
                </a:ext>
              </a:extLst>
            </p:cNvPr>
            <p:cNvSpPr txBox="1"/>
            <p:nvPr/>
          </p:nvSpPr>
          <p:spPr>
            <a:xfrm>
              <a:off x="1863420" y="2557617"/>
              <a:ext cx="2084920" cy="21120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eNB决定设立EN-DC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79818F1-A9B8-4169-8D76-845183D2CE8E}"/>
                </a:ext>
              </a:extLst>
            </p:cNvPr>
            <p:cNvSpPr txBox="1"/>
            <p:nvPr/>
          </p:nvSpPr>
          <p:spPr>
            <a:xfrm>
              <a:off x="3948338" y="3053648"/>
              <a:ext cx="2052001" cy="38048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3.能力协商和算法选择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197D07D-A911-48AD-A2D1-717DD290C624}"/>
                </a:ext>
              </a:extLst>
            </p:cNvPr>
            <p:cNvCxnSpPr/>
            <p:nvPr/>
          </p:nvCxnSpPr>
          <p:spPr bwMode="auto">
            <a:xfrm>
              <a:off x="934943" y="6343551"/>
              <a:ext cx="403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6"/>
              </a:solidFill>
              <a:prstDash val="sysDash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2B10FDE-CBF8-419C-B30A-E9C3ED55A091}"/>
                </a:ext>
              </a:extLst>
            </p:cNvPr>
            <p:cNvSpPr txBox="1"/>
            <p:nvPr/>
          </p:nvSpPr>
          <p:spPr>
            <a:xfrm>
              <a:off x="2225545" y="6112719"/>
              <a:ext cx="14991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随机接入过程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74A2A7E-E501-4FEA-A711-1A166D50B061}"/>
                </a:ext>
              </a:extLst>
            </p:cNvPr>
            <p:cNvSpPr txBox="1"/>
            <p:nvPr/>
          </p:nvSpPr>
          <p:spPr>
            <a:xfrm>
              <a:off x="3602740" y="5548073"/>
              <a:ext cx="2052001" cy="53436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36000" rIns="72000" bIns="36000" rtlCol="0">
              <a:spAutoFit/>
            </a:bodyPr>
            <a:lstStyle/>
            <a:p>
              <a:pPr lvl="0" rtl="0" algn="l">
                <a:defRPr/>
              </a:pPr>
              <a:r>
                <a:rPr lang="en-US" sz="1000" dirty="0">
                  <a:solidFill>
                    <a:schemeClr val="bg1"/>
                  </a:solidFill>
                  <a:latin typeface="Ericsson Hilda"/>
                </a:rPr>
                <a:t>激活加密/解密和完整性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BA7EC2-F843-4AC5-80FF-A82FBEE2550F}"/>
                </a:ext>
              </a:extLst>
            </p:cNvPr>
            <p:cNvSpPr txBox="1"/>
            <p:nvPr/>
          </p:nvSpPr>
          <p:spPr>
            <a:xfrm>
              <a:off x="267281" y="5491627"/>
              <a:ext cx="1549940" cy="54853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激活加密/解密和完整性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C469C3C-89F1-4B51-A192-C1FFEC33D83A}"/>
              </a:ext>
            </a:extLst>
          </p:cNvPr>
          <p:cNvSpPr/>
          <p:nvPr/>
        </p:nvSpPr>
        <p:spPr>
          <a:xfrm>
            <a:off x="224764" y="893838"/>
            <a:ext cx="11158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激活分割和/或非分割的加密/解密的双连接过程</a:t>
            </a:r>
            <a:r>
              <a:rPr lang="en-GB" dirty="0" err="1">
                <a:latin typeface="Ericsson Hilda" panose="00000500000000000000" pitchFamily="2" charset="0"/>
                <a:ea typeface="Times New Roman" panose="02020603050405020304" pitchFamily="18" charset="0"/>
              </a:rPr>
              <a:t>银纳米布</a:t>
            </a: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终止 DRB 和/或激活加密/解密和完整性保护</a:t>
            </a:r>
            <a:r>
              <a:rPr lang="en-GB" dirty="0" err="1">
                <a:latin typeface="Ericsson Hilda" panose="00000500000000000000" pitchFamily="2" charset="0"/>
                <a:ea typeface="Times New Roman" panose="02020603050405020304" pitchFamily="18" charset="0"/>
              </a:rPr>
              <a:t>银纳米布</a:t>
            </a: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终止 SRB 遵循以下步骤</a:t>
            </a:r>
            <a:endParaRPr lang="en-US" dirty="0">
              <a:latin typeface="Ericsson Hild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4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145F-07E8-4EF6-9506-D0206A7B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18255"/>
            <a:ext cx="10515600" cy="983231"/>
          </a:xfrm>
        </p:spPr>
        <p:txBody>
          <a:bodyPr>
            <a:normAutofit fontScale="90000"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安全方面</a:t>
            </a:r>
            <a:r>
              <a:rPr lang="zh-CN" altLang="en-US" dirty="0">
                <a:latin typeface="Ericsson Hilda" panose="00000500000000000000" pitchFamily="2" charset="0"/>
              </a:rPr>
              <a:t>（</a:t>
            </a:r>
            <a:r>
              <a:rPr lang="en-US" altLang="zh-CN" dirty="0">
                <a:latin typeface="Ericsson Hilda" panose="00000500000000000000" pitchFamily="2" charset="0"/>
              </a:rPr>
              <a:t>EN-DC)</a:t>
            </a:r>
            <a:br>
              <a:rPr lang="en-US" dirty="0">
                <a:latin typeface="Ericsson Hilda" panose="00000500000000000000" pitchFamily="2" charset="0"/>
              </a:rPr>
            </a:br>
            <a:r>
              <a:rPr lang="en-GB" dirty="0"/>
              <a:t>RB 的密钥派生与 PDCP</a:t>
            </a:r>
            <a:r>
              <a:rPr lang="en-GB" dirty="0" err="1"/>
              <a:t>银纳米布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F8821-F331-4569-86C5-31E383F5A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92" y="1014424"/>
            <a:ext cx="9835606" cy="1436112"/>
          </a:xfrm>
        </p:spPr>
        <p:txBody>
          <a:bodyPr>
            <a:normAutofit fontScale="70000" lnSpcReduction="20000"/>
          </a:bodyPr>
          <a:lstStyle/>
          <a:p>
            <a:pPr rtl="0" algn="l"/>
            <a:r>
              <a:rPr lang="en-GB" sz="2400" dirty="0"/>
              <a:t>这</a:t>
            </a:r>
            <a:r>
              <a:rPr lang="en-GB" sz="2400" dirty="0" err="1"/>
              <a:t>甲基NB</a:t>
            </a:r>
            <a:r>
              <a:rPr lang="en-GB" sz="2400" dirty="0"/>
              <a:t>生成并转发 S-</a:t>
            </a:r>
            <a:r>
              <a:rPr lang="en-GB" sz="2400" dirty="0" err="1"/>
              <a:t>K</a:t>
            </a:r>
            <a:r>
              <a:rPr lang="en-GB" sz="2400" baseline="-25000" dirty="0" err="1"/>
              <a:t>gNB</a:t>
            </a:r>
            <a:r>
              <a:rPr lang="en-GB" sz="2400" dirty="0"/>
              <a:t>到</a:t>
            </a:r>
            <a:r>
              <a:rPr lang="en-GB" sz="2400" dirty="0" err="1"/>
              <a:t>银纳米布</a:t>
            </a:r>
            <a:r>
              <a:rPr lang="en-GB" sz="2400" dirty="0"/>
              <a:t>在此期间</a:t>
            </a:r>
            <a:r>
              <a:rPr lang="en-GB" sz="2400" dirty="0" err="1"/>
              <a:t>银纳米布</a:t>
            </a:r>
            <a:r>
              <a:rPr lang="en-GB" sz="2400" dirty="0"/>
              <a:t>添加程序或</a:t>
            </a:r>
            <a:r>
              <a:rPr lang="en-GB" sz="2400" dirty="0" err="1"/>
              <a:t>银纳米布</a:t>
            </a:r>
            <a:r>
              <a:rPr lang="en-GB" sz="2400" dirty="0"/>
              <a:t>需要更新密钥的修改程序。</a:t>
            </a:r>
          </a:p>
          <a:p>
            <a:pPr rtl="0" algn="l"/>
            <a:r>
              <a:rPr lang="en-GB" sz="2400" dirty="0" err="1"/>
              <a:t>K</a:t>
            </a:r>
            <a:r>
              <a:rPr lang="en-GB" sz="2400" baseline="-25000" dirty="0" err="1"/>
              <a:t>银纳米布</a:t>
            </a:r>
            <a:r>
              <a:rPr lang="en-GB" sz="2400" baseline="-25000" dirty="0"/>
              <a:t>-UP-enc</a:t>
            </a:r>
            <a:r>
              <a:rPr lang="en-GB" sz="2400" dirty="0"/>
              <a:t>,</a:t>
            </a:r>
            <a:r>
              <a:rPr lang="en-GB" sz="2400" dirty="0" err="1"/>
              <a:t>K</a:t>
            </a:r>
            <a:r>
              <a:rPr lang="en-GB" sz="2400" baseline="-25000" dirty="0" err="1"/>
              <a:t>银纳米布</a:t>
            </a:r>
            <a:r>
              <a:rPr lang="en-GB" sz="2400" baseline="-25000" dirty="0"/>
              <a:t>-RRC-int</a:t>
            </a:r>
            <a:r>
              <a:rPr lang="en-GB" sz="2400" dirty="0"/>
              <a:t>和</a:t>
            </a:r>
            <a:r>
              <a:rPr lang="en-GB" sz="2400" dirty="0" err="1"/>
              <a:t>K</a:t>
            </a:r>
            <a:r>
              <a:rPr lang="en-GB" sz="2400" baseline="-25000" dirty="0" err="1"/>
              <a:t>银纳米布</a:t>
            </a:r>
            <a:r>
              <a:rPr lang="en-GB" sz="2400" baseline="-25000" dirty="0"/>
              <a:t>-RRC-enc</a:t>
            </a:r>
            <a:r>
              <a:rPr lang="en-GB" sz="2400" dirty="0"/>
              <a:t>源自 S-</a:t>
            </a:r>
            <a:r>
              <a:rPr lang="en-GB" sz="2400" dirty="0" err="1"/>
              <a:t>K</a:t>
            </a:r>
            <a:r>
              <a:rPr lang="en-GB" sz="2400" baseline="-25000" dirty="0" err="1"/>
              <a:t>gNB</a:t>
            </a:r>
            <a:r>
              <a:rPr lang="en-GB" sz="2400" dirty="0"/>
              <a:t>两者都在</a:t>
            </a:r>
            <a:r>
              <a:rPr lang="en-GB" sz="2400" dirty="0" err="1"/>
              <a:t>银纳米布</a:t>
            </a:r>
            <a:r>
              <a:rPr lang="en-GB" sz="2400" dirty="0"/>
              <a:t>侧和UE侧如下图所示</a:t>
            </a:r>
          </a:p>
          <a:p>
            <a:pPr rtl="0" algn="l"/>
            <a:r>
              <a:rPr lang="en-GB" sz="2400" dirty="0"/>
              <a:t>两者使用相同的 SCG 计数器</a:t>
            </a:r>
            <a:r>
              <a:rPr lang="en-GB" sz="2400" dirty="0" err="1"/>
              <a:t>硒NB</a:t>
            </a:r>
            <a:r>
              <a:rPr lang="en-GB" sz="2400" dirty="0"/>
              <a:t>和</a:t>
            </a:r>
            <a:r>
              <a:rPr lang="en-GB" sz="2400" dirty="0" err="1"/>
              <a:t>银纳米布</a:t>
            </a:r>
            <a:r>
              <a:rPr lang="en-GB" sz="2400" dirty="0"/>
              <a:t>以及处理</a:t>
            </a:r>
            <a:r>
              <a:rPr lang="en-GB" sz="2400" dirty="0" err="1"/>
              <a:t>银纳米粒子</a:t>
            </a:r>
            <a:r>
              <a:rPr lang="en-GB" sz="2400" dirty="0"/>
              <a:t>请遵循以下程序</a:t>
            </a:r>
            <a:r>
              <a:rPr lang="en-GB" sz="2400" dirty="0" err="1"/>
              <a:t>硒NB</a:t>
            </a:r>
            <a:r>
              <a:rPr lang="en-GB" sz="2400" dirty="0"/>
              <a:t> </a:t>
            </a:r>
            <a:endParaRPr lang="en-US" sz="2400" dirty="0"/>
          </a:p>
          <a:p>
            <a:pPr rtl="0" algn="l"/>
            <a:endParaRPr lang="en-GB" sz="2400" dirty="0"/>
          </a:p>
          <a:p>
            <a:pPr rtl="0" algn="l"/>
            <a:endParaRPr lang="en-US" sz="2400" dirty="0"/>
          </a:p>
          <a:p>
            <a:pPr rtl="0" algn="l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33D629-C3BF-4343-B9E2-4DAE0B28FAEB}"/>
              </a:ext>
            </a:extLst>
          </p:cNvPr>
          <p:cNvGrpSpPr/>
          <p:nvPr/>
        </p:nvGrpSpPr>
        <p:grpSpPr>
          <a:xfrm>
            <a:off x="875592" y="2653660"/>
            <a:ext cx="9651266" cy="3870961"/>
            <a:chOff x="639462" y="2346959"/>
            <a:chExt cx="10526379" cy="43660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C3EAE4-8937-42CA-9655-78C494E844FD}"/>
                </a:ext>
              </a:extLst>
            </p:cNvPr>
            <p:cNvSpPr/>
            <p:nvPr/>
          </p:nvSpPr>
          <p:spPr>
            <a:xfrm>
              <a:off x="4743797" y="2346989"/>
              <a:ext cx="6422044" cy="43660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16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CBE3D8-02EA-47BF-AFD3-0A82B1C1F69D}"/>
                </a:ext>
              </a:extLst>
            </p:cNvPr>
            <p:cNvSpPr/>
            <p:nvPr/>
          </p:nvSpPr>
          <p:spPr>
            <a:xfrm>
              <a:off x="639462" y="2346959"/>
              <a:ext cx="4113877" cy="436607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16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167130-5C5E-44AE-A7A3-8531D612A168}"/>
                </a:ext>
              </a:extLst>
            </p:cNvPr>
            <p:cNvSpPr/>
            <p:nvPr/>
          </p:nvSpPr>
          <p:spPr>
            <a:xfrm>
              <a:off x="805544" y="4012844"/>
              <a:ext cx="1491343" cy="5225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dirty="0"/>
                <a:t>K</a:t>
              </a:r>
              <a:r>
                <a:rPr lang="en-US" altLang="zh-CN" baseline="-25000" dirty="0"/>
                <a:t>e</a:t>
              </a:r>
              <a:r>
                <a:rPr lang="en-GB" baseline="-25000" dirty="0"/>
                <a:t>注意</a:t>
              </a: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E6375D-6FAD-463E-902E-F3258AF59DBD}"/>
                </a:ext>
              </a:extLst>
            </p:cNvPr>
            <p:cNvSpPr/>
            <p:nvPr/>
          </p:nvSpPr>
          <p:spPr>
            <a:xfrm>
              <a:off x="805544" y="4839064"/>
              <a:ext cx="1491343" cy="5225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solidFill>
                    <a:schemeClr val="tx1"/>
                  </a:solidFill>
                </a:rPr>
                <a:t>SCG计数器</a:t>
              </a:r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304C56DF-6811-4A6B-94F4-2ADA374A5ADC}"/>
                </a:ext>
              </a:extLst>
            </p:cNvPr>
            <p:cNvSpPr/>
            <p:nvPr/>
          </p:nvSpPr>
          <p:spPr>
            <a:xfrm rot="5400000">
              <a:off x="6999515" y="2966904"/>
              <a:ext cx="1164774" cy="544286"/>
            </a:xfrm>
            <a:prstGeom prst="trapezoid">
              <a:avLst>
                <a:gd name="adj" fmla="val 6617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dirty="0">
                  <a:solidFill>
                    <a:schemeClr val="tx1"/>
                  </a:solidFill>
                </a:rPr>
                <a:t>韩国发展基金</a:t>
              </a:r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A60D82EA-C38D-4BEE-AE78-CACE699F40A5}"/>
                </a:ext>
              </a:extLst>
            </p:cNvPr>
            <p:cNvSpPr/>
            <p:nvPr/>
          </p:nvSpPr>
          <p:spPr>
            <a:xfrm rot="5400000">
              <a:off x="2378528" y="4314012"/>
              <a:ext cx="1529442" cy="669472"/>
            </a:xfrm>
            <a:prstGeom prst="trapezoid">
              <a:avLst>
                <a:gd name="adj" fmla="val 4939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dirty="0">
                  <a:solidFill>
                    <a:schemeClr val="tx1"/>
                  </a:solidFill>
                </a:rPr>
                <a:t>韩国发展基金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93014C-B0F5-4B6E-BC47-2060AAC3B055}"/>
                </a:ext>
              </a:extLst>
            </p:cNvPr>
            <p:cNvSpPr/>
            <p:nvPr/>
          </p:nvSpPr>
          <p:spPr>
            <a:xfrm>
              <a:off x="4199891" y="2903773"/>
              <a:ext cx="869949" cy="32207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b="1" dirty="0">
                  <a:solidFill>
                    <a:srgbClr val="FF0000"/>
                  </a:solidFill>
                </a:rPr>
                <a:t>S-</a:t>
              </a:r>
              <a:r>
                <a:rPr lang="en-GB" b="1" dirty="0" err="1">
                  <a:solidFill>
                    <a:srgbClr val="FF0000"/>
                  </a:solidFill>
                </a:rPr>
                <a:t>K</a:t>
              </a:r>
              <a:r>
                <a:rPr lang="en-GB" b="1" baseline="-25000" dirty="0" err="1">
                  <a:solidFill>
                    <a:srgbClr val="FF0000"/>
                  </a:solidFill>
                </a:rPr>
                <a:t>gNB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FCA77952-2872-48F9-AB1A-5C96DBD9442E}"/>
                </a:ext>
              </a:extLst>
            </p:cNvPr>
            <p:cNvSpPr/>
            <p:nvPr/>
          </p:nvSpPr>
          <p:spPr>
            <a:xfrm rot="5400000">
              <a:off x="6999515" y="4373882"/>
              <a:ext cx="1164774" cy="544286"/>
            </a:xfrm>
            <a:prstGeom prst="trapezoid">
              <a:avLst>
                <a:gd name="adj" fmla="val 6617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dirty="0">
                  <a:solidFill>
                    <a:schemeClr val="tx1"/>
                  </a:solidFill>
                </a:rPr>
                <a:t>韩国发展基金</a:t>
              </a: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7FECA708-718C-46BE-97F6-4F2178B1C1EF}"/>
                </a:ext>
              </a:extLst>
            </p:cNvPr>
            <p:cNvSpPr/>
            <p:nvPr/>
          </p:nvSpPr>
          <p:spPr>
            <a:xfrm rot="5400000">
              <a:off x="6999515" y="5780860"/>
              <a:ext cx="1164774" cy="544286"/>
            </a:xfrm>
            <a:prstGeom prst="trapezoid">
              <a:avLst>
                <a:gd name="adj" fmla="val 6617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dirty="0">
                  <a:solidFill>
                    <a:schemeClr val="tx1"/>
                  </a:solidFill>
                </a:rPr>
                <a:t>韩国发展基金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057950-5A67-45FB-9246-A107CE895713}"/>
                </a:ext>
              </a:extLst>
            </p:cNvPr>
            <p:cNvSpPr/>
            <p:nvPr/>
          </p:nvSpPr>
          <p:spPr>
            <a:xfrm>
              <a:off x="9339943" y="2880549"/>
              <a:ext cx="1491343" cy="5225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400" dirty="0" err="1">
                  <a:solidFill>
                    <a:schemeClr val="tx1"/>
                  </a:solidFill>
                </a:rPr>
                <a:t>K</a:t>
              </a:r>
              <a:r>
                <a:rPr lang="en-GB" sz="1400" baseline="-25000" dirty="0" err="1">
                  <a:solidFill>
                    <a:schemeClr val="tx1"/>
                  </a:solidFill>
                </a:rPr>
                <a:t>银纳米布</a:t>
              </a:r>
              <a:r>
                <a:rPr lang="en-GB" sz="1400" baseline="-25000" dirty="0">
                  <a:solidFill>
                    <a:schemeClr val="tx1"/>
                  </a:solidFill>
                </a:rPr>
                <a:t>-向上-</a:t>
              </a:r>
              <a:r>
                <a:rPr lang="en-GB" sz="1400" baseline="-25000" dirty="0" err="1">
                  <a:solidFill>
                    <a:schemeClr val="tx1"/>
                  </a:solidFill>
                </a:rPr>
                <a:t>编码</a:t>
              </a:r>
              <a:r>
                <a:rPr lang="en-GB" sz="1400" baseline="-25000" dirty="0" err="1"/>
                <a:t>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7794D1-41F0-4534-960F-32C3F9B1BED7}"/>
                </a:ext>
              </a:extLst>
            </p:cNvPr>
            <p:cNvSpPr/>
            <p:nvPr/>
          </p:nvSpPr>
          <p:spPr>
            <a:xfrm>
              <a:off x="9339942" y="4356463"/>
              <a:ext cx="1491343" cy="5225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K</a:t>
              </a:r>
              <a:r>
                <a:rPr lang="en-GB" sz="1400" baseline="-25000" dirty="0" err="1">
                  <a:solidFill>
                    <a:schemeClr val="tx1"/>
                  </a:solidFill>
                </a:rPr>
                <a:t>银纳米布</a:t>
              </a:r>
              <a:r>
                <a:rPr lang="en-GB" sz="1400" baseline="-25000" dirty="0">
                  <a:solidFill>
                    <a:schemeClr val="tx1"/>
                  </a:solidFill>
                </a:rPr>
                <a:t>-RRC-enc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A85A58-3958-4859-B2D0-C75E0092A7BC}"/>
                </a:ext>
              </a:extLst>
            </p:cNvPr>
            <p:cNvSpPr/>
            <p:nvPr/>
          </p:nvSpPr>
          <p:spPr>
            <a:xfrm>
              <a:off x="9339941" y="5703389"/>
              <a:ext cx="1491343" cy="5225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GB" sz="1400" dirty="0" err="1">
                  <a:solidFill>
                    <a:schemeClr val="tx1"/>
                  </a:solidFill>
                </a:rPr>
                <a:t>K</a:t>
              </a:r>
              <a:r>
                <a:rPr lang="en-GB" sz="1400" baseline="-25000" dirty="0" err="1">
                  <a:solidFill>
                    <a:schemeClr val="tx1"/>
                  </a:solidFill>
                </a:rPr>
                <a:t>银纳米布</a:t>
              </a:r>
              <a:r>
                <a:rPr lang="en-GB" sz="1400" baseline="-25000" dirty="0">
                  <a:solidFill>
                    <a:schemeClr val="tx1"/>
                  </a:solidFill>
                </a:rPr>
                <a:t>-RRC-输入</a:t>
              </a:r>
              <a:r>
                <a:rPr lang="en-GB" sz="1400" baseline="-25000" dirty="0"/>
                <a:t>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909C83C-349F-431F-8D15-724F0DD575E8}"/>
                </a:ext>
              </a:extLst>
            </p:cNvPr>
            <p:cNvCxnSpPr>
              <a:cxnSpLocks/>
            </p:cNvCxnSpPr>
            <p:nvPr/>
          </p:nvCxnSpPr>
          <p:spPr>
            <a:xfrm>
              <a:off x="2296887" y="4246881"/>
              <a:ext cx="5116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5436285-89E8-4810-AC3A-35C1AD1E2044}"/>
                </a:ext>
              </a:extLst>
            </p:cNvPr>
            <p:cNvCxnSpPr/>
            <p:nvPr/>
          </p:nvCxnSpPr>
          <p:spPr>
            <a:xfrm>
              <a:off x="2296887" y="5100321"/>
              <a:ext cx="5116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181C0EB-7AC3-4858-B711-DED284DFBD86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3477985" y="4646026"/>
              <a:ext cx="721906" cy="27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777BBFF-3B9A-4F40-9691-A92FCAE16E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6412" y="3131829"/>
              <a:ext cx="2253347" cy="27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63CE71B-1897-4F8F-9906-303F36CF92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5984" y="4511411"/>
              <a:ext cx="2207804" cy="27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3DF63C-C66E-482B-9F4F-ABD001C801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5984" y="5811891"/>
              <a:ext cx="2207804" cy="27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9C16608-97D2-43F4-91C1-8063E5563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5835" y="3182177"/>
              <a:ext cx="1485898" cy="138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C33A754-7640-49F2-A4F1-BA6D8EED5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4043" y="4616873"/>
              <a:ext cx="1485898" cy="138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231D40D-6608-486C-802D-90A1AACA11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4043" y="6009957"/>
              <a:ext cx="1485898" cy="138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17B605C-9F52-47C4-BED5-4AE80FBF9412}"/>
                </a:ext>
              </a:extLst>
            </p:cNvPr>
            <p:cNvCxnSpPr/>
            <p:nvPr/>
          </p:nvCxnSpPr>
          <p:spPr>
            <a:xfrm>
              <a:off x="6705600" y="3535680"/>
              <a:ext cx="6041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BAE812-9015-40CB-8B32-E29BB8537B33}"/>
                </a:ext>
              </a:extLst>
            </p:cNvPr>
            <p:cNvSpPr txBox="1"/>
            <p:nvPr/>
          </p:nvSpPr>
          <p:spPr>
            <a:xfrm>
              <a:off x="5363026" y="3340294"/>
              <a:ext cx="13331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600" dirty="0"/>
                <a:t>N-UP-enc-</a:t>
              </a:r>
              <a:r>
                <a:rPr lang="en-US" sz="1600" dirty="0" err="1"/>
                <a:t>阿尔格</a:t>
              </a:r>
              <a:r>
                <a:rPr lang="en-US" sz="1600" dirty="0"/>
                <a:t>,</a:t>
              </a:r>
            </a:p>
            <a:p>
              <a:pPr rtl="0" algn="l"/>
              <a:r>
                <a:rPr lang="en-US" sz="1600" dirty="0" err="1"/>
                <a:t>海藻糖</a:t>
              </a:r>
              <a:r>
                <a:rPr lang="en-US" sz="1600" dirty="0"/>
                <a:t>-ID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B5952C4-1021-49F7-862C-CC90D31D4A0E}"/>
                </a:ext>
              </a:extLst>
            </p:cNvPr>
            <p:cNvCxnSpPr/>
            <p:nvPr/>
          </p:nvCxnSpPr>
          <p:spPr>
            <a:xfrm>
              <a:off x="6689629" y="4878977"/>
              <a:ext cx="6041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71F67A4-8D52-495A-83FC-C5A91179EE30}"/>
                </a:ext>
              </a:extLst>
            </p:cNvPr>
            <p:cNvCxnSpPr/>
            <p:nvPr/>
          </p:nvCxnSpPr>
          <p:spPr>
            <a:xfrm>
              <a:off x="6705600" y="6228080"/>
              <a:ext cx="6041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766C66-ABD6-42F0-8049-38FE5C730DF3}"/>
                </a:ext>
              </a:extLst>
            </p:cNvPr>
            <p:cNvSpPr txBox="1"/>
            <p:nvPr/>
          </p:nvSpPr>
          <p:spPr>
            <a:xfrm>
              <a:off x="5382455" y="4718670"/>
              <a:ext cx="14275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600" dirty="0"/>
                <a:t>N-RRC-enc-</a:t>
              </a:r>
              <a:r>
                <a:rPr lang="en-US" sz="1600" dirty="0" err="1"/>
                <a:t>阿尔格</a:t>
              </a:r>
              <a:r>
                <a:rPr lang="en-US" sz="1600" dirty="0"/>
                <a:t>,</a:t>
              </a:r>
            </a:p>
            <a:p>
              <a:pPr rtl="0" algn="l"/>
              <a:r>
                <a:rPr lang="en-US" sz="1600" dirty="0" err="1"/>
                <a:t>海藻糖</a:t>
              </a:r>
              <a:r>
                <a:rPr lang="en-US" sz="1600" dirty="0"/>
                <a:t>-ID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EF1DE8-1ADB-4A4B-99EA-D506891BE581}"/>
                </a:ext>
              </a:extLst>
            </p:cNvPr>
            <p:cNvSpPr txBox="1"/>
            <p:nvPr/>
          </p:nvSpPr>
          <p:spPr>
            <a:xfrm>
              <a:off x="5292626" y="5964646"/>
              <a:ext cx="1351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600" dirty="0"/>
                <a:t>N-RRC-int-</a:t>
              </a:r>
              <a:r>
                <a:rPr lang="en-US" sz="1600" dirty="0" err="1"/>
                <a:t>阿尔格</a:t>
              </a:r>
              <a:r>
                <a:rPr lang="en-US" sz="1600" dirty="0"/>
                <a:t>,</a:t>
              </a:r>
            </a:p>
            <a:p>
              <a:pPr rtl="0" algn="l"/>
              <a:r>
                <a:rPr lang="en-US" sz="1600" dirty="0" err="1"/>
                <a:t>海藻糖</a:t>
              </a:r>
              <a:r>
                <a:rPr lang="en-US" sz="1600" dirty="0"/>
                <a:t>-ID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DB9C32-5AF9-4FE4-A89C-E12E944E46C7}"/>
                </a:ext>
              </a:extLst>
            </p:cNvPr>
            <p:cNvSpPr txBox="1"/>
            <p:nvPr/>
          </p:nvSpPr>
          <p:spPr>
            <a:xfrm>
              <a:off x="2503018" y="2365162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dirty="0" err="1"/>
                <a:t>甲基NB</a:t>
              </a:r>
              <a:r>
                <a:rPr lang="en-US" dirty="0"/>
                <a:t>/UE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30F644-1AFE-4520-A886-F1B631008CFB}"/>
                </a:ext>
              </a:extLst>
            </p:cNvPr>
            <p:cNvSpPr txBox="1"/>
            <p:nvPr/>
          </p:nvSpPr>
          <p:spPr>
            <a:xfrm>
              <a:off x="7737715" y="2403741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dirty="0" err="1">
                  <a:solidFill>
                    <a:srgbClr val="FF0000"/>
                  </a:solidFill>
                </a:rPr>
                <a:t>银纳米布</a:t>
              </a:r>
              <a:r>
                <a:rPr lang="en-US" dirty="0">
                  <a:solidFill>
                    <a:srgbClr val="FF0000"/>
                  </a:solidFill>
                </a:rPr>
                <a:t>/UE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619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920F-F29E-4C94-AF6B-94353E93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300" y="2244725"/>
            <a:ext cx="7383780" cy="1325563"/>
          </a:xfrm>
        </p:spPr>
        <p:txBody>
          <a:bodyPr>
            <a:normAutofit fontScale="90000"/>
          </a:bodyPr>
          <a:lstStyle/>
          <a:p>
            <a:pPr rtl="0" algn="l"/>
            <a:r>
              <a:rPr lang="en-US" sz="6000" b="1" dirty="0">
                <a:latin typeface="Ericsson Hilda" panose="00000500000000000000" pitchFamily="2" charset="0"/>
              </a:rPr>
              <a:t>5G NR SA 概述</a:t>
            </a:r>
          </a:p>
        </p:txBody>
      </p:sp>
    </p:spTree>
    <p:extLst>
      <p:ext uri="{BB962C8B-B14F-4D97-AF65-F5344CB8AC3E}">
        <p14:creationId xmlns:p14="http://schemas.microsoft.com/office/powerpoint/2010/main" val="210896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736D-5329-4568-80A1-2A70C722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420" y="-140709"/>
            <a:ext cx="10515600" cy="789819"/>
          </a:xfrm>
        </p:spPr>
        <p:txBody>
          <a:bodyPr>
            <a:normAutofit/>
          </a:bodyPr>
          <a:lstStyle/>
          <a:p>
            <a:pPr rtl="0" algn="l"/>
            <a:r>
              <a:rPr lang="en-US" sz="4000" dirty="0">
                <a:latin typeface="Ericsson Hilda" panose="00000500000000000000" pitchFamily="2" charset="0"/>
              </a:rPr>
              <a:t>5G部署场景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86933D2-D9EB-4A00-8174-31E12546BC87}"/>
              </a:ext>
            </a:extLst>
          </p:cNvPr>
          <p:cNvGrpSpPr/>
          <p:nvPr/>
        </p:nvGrpSpPr>
        <p:grpSpPr>
          <a:xfrm>
            <a:off x="1145511" y="657717"/>
            <a:ext cx="1286564" cy="1279425"/>
            <a:chOff x="797441" y="956930"/>
            <a:chExt cx="1954253" cy="22115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B20E30-BB06-488E-917C-9A8D72A8C976}"/>
                </a:ext>
              </a:extLst>
            </p:cNvPr>
            <p:cNvSpPr/>
            <p:nvPr/>
          </p:nvSpPr>
          <p:spPr>
            <a:xfrm>
              <a:off x="797441" y="956930"/>
              <a:ext cx="1807535" cy="648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总承包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550E87-7B0D-478A-9D05-3EAF9E160FA9}"/>
                </a:ext>
              </a:extLst>
            </p:cNvPr>
            <p:cNvSpPr/>
            <p:nvPr/>
          </p:nvSpPr>
          <p:spPr>
            <a:xfrm>
              <a:off x="797441" y="2519916"/>
              <a:ext cx="1807535" cy="648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 err="1">
                  <a:latin typeface="Ericsson Hilda" panose="00000500000000000000" pitchFamily="2" charset="0"/>
                </a:rPr>
                <a:t>基站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FC5F38-3678-4FFA-B065-AB9E2CC1EA0C}"/>
                </a:ext>
              </a:extLst>
            </p:cNvPr>
            <p:cNvCxnSpPr>
              <a:cxnSpLocks/>
            </p:cNvCxnSpPr>
            <p:nvPr/>
          </p:nvCxnSpPr>
          <p:spPr>
            <a:xfrm>
              <a:off x="1275907" y="1605516"/>
              <a:ext cx="0" cy="91440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597526-FAE0-4AE3-A28F-BF4965DC3248}"/>
                </a:ext>
              </a:extLst>
            </p:cNvPr>
            <p:cNvCxnSpPr>
              <a:cxnSpLocks/>
            </p:cNvCxnSpPr>
            <p:nvPr/>
          </p:nvCxnSpPr>
          <p:spPr>
            <a:xfrm>
              <a:off x="2020186" y="1605516"/>
              <a:ext cx="0" cy="914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5D0934-AE54-4692-977B-55B6587ACB0C}"/>
                </a:ext>
              </a:extLst>
            </p:cNvPr>
            <p:cNvSpPr txBox="1"/>
            <p:nvPr/>
          </p:nvSpPr>
          <p:spPr>
            <a:xfrm>
              <a:off x="871870" y="1913859"/>
              <a:ext cx="767145" cy="47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S</a:t>
              </a:r>
              <a:r>
                <a:rPr lang="en-US" altLang="zh-CN" sz="1400" dirty="0">
                  <a:latin typeface="Ericsson Hilda" panose="00000500000000000000" pitchFamily="2" charset="0"/>
                </a:rPr>
                <a:t>1-C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2676EE-13C2-49D6-8C44-49AE17BB2AD8}"/>
                </a:ext>
              </a:extLst>
            </p:cNvPr>
            <p:cNvSpPr txBox="1"/>
            <p:nvPr/>
          </p:nvSpPr>
          <p:spPr>
            <a:xfrm>
              <a:off x="1967024" y="1913859"/>
              <a:ext cx="784670" cy="47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S</a:t>
              </a:r>
              <a:r>
                <a:rPr lang="en-US" altLang="zh-CN" sz="1400" dirty="0">
                  <a:latin typeface="Ericsson Hilda" panose="00000500000000000000" pitchFamily="2" charset="0"/>
                </a:rPr>
                <a:t>1-U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E61FCD3-2D19-4550-ADD1-4FAFDE647B47}"/>
              </a:ext>
            </a:extLst>
          </p:cNvPr>
          <p:cNvGrpSpPr/>
          <p:nvPr/>
        </p:nvGrpSpPr>
        <p:grpSpPr>
          <a:xfrm>
            <a:off x="6995292" y="2825564"/>
            <a:ext cx="1287910" cy="1522294"/>
            <a:chOff x="3565455" y="928570"/>
            <a:chExt cx="2296789" cy="22115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33731A-29FE-459A-95D3-C30CBBC40000}"/>
                </a:ext>
              </a:extLst>
            </p:cNvPr>
            <p:cNvSpPr/>
            <p:nvPr/>
          </p:nvSpPr>
          <p:spPr>
            <a:xfrm>
              <a:off x="3565455" y="928570"/>
              <a:ext cx="1807535" cy="6485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5GC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1789C1-0732-484B-8782-CBCC448919ED}"/>
                </a:ext>
              </a:extLst>
            </p:cNvPr>
            <p:cNvSpPr/>
            <p:nvPr/>
          </p:nvSpPr>
          <p:spPr>
            <a:xfrm>
              <a:off x="3565455" y="2491556"/>
              <a:ext cx="1807535" cy="648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400" dirty="0">
                  <a:latin typeface="Ericsson Hilda" panose="00000500000000000000" pitchFamily="2" charset="0"/>
                </a:rPr>
                <a:t>NG-</a:t>
              </a:r>
              <a:r>
                <a:rPr lang="en-US" altLang="zh-CN" sz="1400" dirty="0" err="1">
                  <a:latin typeface="Ericsson Hilda" panose="00000500000000000000" pitchFamily="2" charset="0"/>
                </a:rPr>
                <a:t>e</a:t>
              </a:r>
              <a:r>
                <a:rPr lang="en-US" sz="1400" dirty="0" err="1">
                  <a:latin typeface="Ericsson Hilda" panose="00000500000000000000" pitchFamily="2" charset="0"/>
                </a:rPr>
                <a:t>注意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012A455-C752-4E64-8A61-1E78359CAF42}"/>
                </a:ext>
              </a:extLst>
            </p:cNvPr>
            <p:cNvCxnSpPr>
              <a:cxnSpLocks/>
            </p:cNvCxnSpPr>
            <p:nvPr/>
          </p:nvCxnSpPr>
          <p:spPr>
            <a:xfrm>
              <a:off x="4043921" y="1577156"/>
              <a:ext cx="0" cy="91440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50B20D-A22E-4A12-B8C8-D6E8A2D27594}"/>
                </a:ext>
              </a:extLst>
            </p:cNvPr>
            <p:cNvCxnSpPr>
              <a:cxnSpLocks/>
            </p:cNvCxnSpPr>
            <p:nvPr/>
          </p:nvCxnSpPr>
          <p:spPr>
            <a:xfrm>
              <a:off x="4788200" y="1577156"/>
              <a:ext cx="0" cy="914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F6993B-7F18-45DD-9176-2440515C2BD8}"/>
                </a:ext>
              </a:extLst>
            </p:cNvPr>
            <p:cNvSpPr txBox="1"/>
            <p:nvPr/>
          </p:nvSpPr>
          <p:spPr>
            <a:xfrm>
              <a:off x="3565455" y="1808337"/>
              <a:ext cx="1017082" cy="44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altLang="zh-CN" sz="1400" dirty="0">
                  <a:latin typeface="Ericsson Hilda" panose="00000500000000000000" pitchFamily="2" charset="0"/>
                </a:rPr>
                <a:t>NG-C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9B2A34-1DA2-45DE-95E8-0C7BC6E043D4}"/>
                </a:ext>
              </a:extLst>
            </p:cNvPr>
            <p:cNvSpPr txBox="1"/>
            <p:nvPr/>
          </p:nvSpPr>
          <p:spPr>
            <a:xfrm>
              <a:off x="4823648" y="1808337"/>
              <a:ext cx="1038596" cy="44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NG-U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79C72A-CD5B-4D42-9D68-372D74867174}"/>
              </a:ext>
            </a:extLst>
          </p:cNvPr>
          <p:cNvGrpSpPr/>
          <p:nvPr/>
        </p:nvGrpSpPr>
        <p:grpSpPr>
          <a:xfrm>
            <a:off x="5541696" y="613819"/>
            <a:ext cx="5897942" cy="1818525"/>
            <a:chOff x="312857" y="3737984"/>
            <a:chExt cx="12284315" cy="282098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88CE6A-8723-4E3F-8A68-EBF4670B7998}"/>
                </a:ext>
              </a:extLst>
            </p:cNvPr>
            <p:cNvSpPr/>
            <p:nvPr/>
          </p:nvSpPr>
          <p:spPr>
            <a:xfrm>
              <a:off x="797441" y="3758609"/>
              <a:ext cx="2945219" cy="648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总承包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8E3AA5-E4EF-44A9-836F-61C71036285E}"/>
                </a:ext>
              </a:extLst>
            </p:cNvPr>
            <p:cNvSpPr/>
            <p:nvPr/>
          </p:nvSpPr>
          <p:spPr>
            <a:xfrm>
              <a:off x="693799" y="5321596"/>
              <a:ext cx="1113737" cy="5977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 err="1">
                  <a:latin typeface="Ericsson Hilda" panose="00000500000000000000" pitchFamily="2" charset="0"/>
                </a:rPr>
                <a:t>基站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EE35948-73C6-4D03-8495-ECBEB9DCBB91}"/>
                </a:ext>
              </a:extLst>
            </p:cNvPr>
            <p:cNvCxnSpPr/>
            <p:nvPr/>
          </p:nvCxnSpPr>
          <p:spPr>
            <a:xfrm>
              <a:off x="1275907" y="4407195"/>
              <a:ext cx="0" cy="91440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221D89-80D9-45F8-B76B-5333729925E8}"/>
                </a:ext>
              </a:extLst>
            </p:cNvPr>
            <p:cNvCxnSpPr/>
            <p:nvPr/>
          </p:nvCxnSpPr>
          <p:spPr>
            <a:xfrm>
              <a:off x="1512711" y="4432119"/>
              <a:ext cx="0" cy="914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FE73ED-D7C9-44AC-9333-F5EB51125D4F}"/>
                </a:ext>
              </a:extLst>
            </p:cNvPr>
            <p:cNvSpPr txBox="1"/>
            <p:nvPr/>
          </p:nvSpPr>
          <p:spPr>
            <a:xfrm>
              <a:off x="312857" y="4656762"/>
              <a:ext cx="1079337" cy="465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S</a:t>
              </a:r>
              <a:r>
                <a:rPr lang="en-US" altLang="zh-CN" sz="1400" dirty="0">
                  <a:latin typeface="Ericsson Hilda" panose="00000500000000000000" pitchFamily="2" charset="0"/>
                </a:rPr>
                <a:t>1-C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497A56-3E31-469D-BD63-911D6FCB4F0D}"/>
                </a:ext>
              </a:extLst>
            </p:cNvPr>
            <p:cNvSpPr txBox="1"/>
            <p:nvPr/>
          </p:nvSpPr>
          <p:spPr>
            <a:xfrm flipH="1">
              <a:off x="1490637" y="4679823"/>
              <a:ext cx="1241513" cy="4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S</a:t>
              </a:r>
              <a:r>
                <a:rPr lang="en-US" altLang="zh-CN" sz="1400" dirty="0">
                  <a:latin typeface="Ericsson Hilda" panose="00000500000000000000" pitchFamily="2" charset="0"/>
                </a:rPr>
                <a:t>1-U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589D7B-0347-4056-8471-57E76ED2F68A}"/>
                </a:ext>
              </a:extLst>
            </p:cNvPr>
            <p:cNvSpPr/>
            <p:nvPr/>
          </p:nvSpPr>
          <p:spPr>
            <a:xfrm>
              <a:off x="2604975" y="5293235"/>
              <a:ext cx="1727886" cy="62534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 err="1">
                  <a:latin typeface="Ericsson Hilda" panose="00000500000000000000" pitchFamily="2" charset="0"/>
                </a:rPr>
                <a:t>恩格NB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58D834F-DD6E-4F67-B189-E098E0A5E2CB}"/>
                </a:ext>
              </a:extLst>
            </p:cNvPr>
            <p:cNvCxnSpPr/>
            <p:nvPr/>
          </p:nvCxnSpPr>
          <p:spPr>
            <a:xfrm>
              <a:off x="1786063" y="5433605"/>
              <a:ext cx="806452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F066A30-EF02-4142-942C-CB11B69984D6}"/>
                </a:ext>
              </a:extLst>
            </p:cNvPr>
            <p:cNvCxnSpPr/>
            <p:nvPr/>
          </p:nvCxnSpPr>
          <p:spPr>
            <a:xfrm>
              <a:off x="1786063" y="5769429"/>
              <a:ext cx="81891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8F4FC3-41E2-4A49-BB8C-EB28C28E2474}"/>
                </a:ext>
              </a:extLst>
            </p:cNvPr>
            <p:cNvSpPr/>
            <p:nvPr/>
          </p:nvSpPr>
          <p:spPr>
            <a:xfrm>
              <a:off x="4823647" y="3737984"/>
              <a:ext cx="2945219" cy="648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总承包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50712AE-C547-417D-B351-8C3EE5AC0BB6}"/>
                </a:ext>
              </a:extLst>
            </p:cNvPr>
            <p:cNvSpPr/>
            <p:nvPr/>
          </p:nvSpPr>
          <p:spPr>
            <a:xfrm>
              <a:off x="4672271" y="5300971"/>
              <a:ext cx="1161471" cy="5809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 err="1">
                  <a:latin typeface="Ericsson Hilda" panose="00000500000000000000" pitchFamily="2" charset="0"/>
                </a:rPr>
                <a:t>基站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284A114-AEF0-495E-A88A-8510AECF2E96}"/>
                </a:ext>
              </a:extLst>
            </p:cNvPr>
            <p:cNvCxnSpPr/>
            <p:nvPr/>
          </p:nvCxnSpPr>
          <p:spPr>
            <a:xfrm>
              <a:off x="5302113" y="4386570"/>
              <a:ext cx="0" cy="91440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57D6F7F-08E3-4524-B774-B085B3EAEB78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flipH="1">
              <a:off x="5538917" y="4386570"/>
              <a:ext cx="757340" cy="93932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BF5BB96-F2A0-4176-A413-8EBF7BFE7663}"/>
                </a:ext>
              </a:extLst>
            </p:cNvPr>
            <p:cNvSpPr txBox="1"/>
            <p:nvPr/>
          </p:nvSpPr>
          <p:spPr>
            <a:xfrm>
              <a:off x="4898076" y="4694913"/>
              <a:ext cx="1079337" cy="465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S</a:t>
              </a:r>
              <a:r>
                <a:rPr lang="en-US" altLang="zh-CN" sz="1400" dirty="0">
                  <a:latin typeface="Ericsson Hilda" panose="00000500000000000000" pitchFamily="2" charset="0"/>
                </a:rPr>
                <a:t>1-C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DDD84B-7CEA-4A03-8845-30E496FB82FB}"/>
                </a:ext>
              </a:extLst>
            </p:cNvPr>
            <p:cNvSpPr txBox="1"/>
            <p:nvPr/>
          </p:nvSpPr>
          <p:spPr>
            <a:xfrm>
              <a:off x="6022905" y="4623293"/>
              <a:ext cx="1103993" cy="465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S</a:t>
              </a:r>
              <a:r>
                <a:rPr lang="en-US" altLang="zh-CN" sz="1400" dirty="0">
                  <a:latin typeface="Ericsson Hilda" panose="00000500000000000000" pitchFamily="2" charset="0"/>
                </a:rPr>
                <a:t>1-U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E318B2-0199-4ABC-9711-1F4B00025952}"/>
                </a:ext>
              </a:extLst>
            </p:cNvPr>
            <p:cNvSpPr/>
            <p:nvPr/>
          </p:nvSpPr>
          <p:spPr>
            <a:xfrm>
              <a:off x="6631181" y="5272608"/>
              <a:ext cx="1939797" cy="6875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 err="1">
                  <a:latin typeface="Ericsson Hilda" panose="00000500000000000000" pitchFamily="2" charset="0"/>
                </a:rPr>
                <a:t>恩格NB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034105B-0F28-42B1-8FE3-CFFF81482CE1}"/>
                </a:ext>
              </a:extLst>
            </p:cNvPr>
            <p:cNvCxnSpPr/>
            <p:nvPr/>
          </p:nvCxnSpPr>
          <p:spPr>
            <a:xfrm>
              <a:off x="5812269" y="5630694"/>
              <a:ext cx="806452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8B531B2-6FC7-463D-9070-1854ABEADE36}"/>
                </a:ext>
              </a:extLst>
            </p:cNvPr>
            <p:cNvSpPr/>
            <p:nvPr/>
          </p:nvSpPr>
          <p:spPr>
            <a:xfrm>
              <a:off x="8849852" y="3737984"/>
              <a:ext cx="2945219" cy="648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总承包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1D04F1A-081E-4948-964E-1AF2ACFFC1D7}"/>
                </a:ext>
              </a:extLst>
            </p:cNvPr>
            <p:cNvSpPr/>
            <p:nvPr/>
          </p:nvSpPr>
          <p:spPr>
            <a:xfrm>
              <a:off x="8755953" y="5300971"/>
              <a:ext cx="1103993" cy="601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 err="1">
                  <a:latin typeface="Ericsson Hilda" panose="00000500000000000000" pitchFamily="2" charset="0"/>
                </a:rPr>
                <a:t>基站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A11CAA3-21D6-43D5-9A8B-8875DBF8D6F8}"/>
                </a:ext>
              </a:extLst>
            </p:cNvPr>
            <p:cNvCxnSpPr/>
            <p:nvPr/>
          </p:nvCxnSpPr>
          <p:spPr>
            <a:xfrm>
              <a:off x="9328318" y="4386570"/>
              <a:ext cx="0" cy="91440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75D3B38-9702-4935-BF87-459BB8C9A2A7}"/>
                </a:ext>
              </a:extLst>
            </p:cNvPr>
            <p:cNvCxnSpPr/>
            <p:nvPr/>
          </p:nvCxnSpPr>
          <p:spPr>
            <a:xfrm>
              <a:off x="9565122" y="4411494"/>
              <a:ext cx="0" cy="914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FAA075B-EAD1-4124-B9D6-AE376DB0FDAF}"/>
                </a:ext>
              </a:extLst>
            </p:cNvPr>
            <p:cNvSpPr txBox="1"/>
            <p:nvPr/>
          </p:nvSpPr>
          <p:spPr>
            <a:xfrm>
              <a:off x="8551843" y="4625837"/>
              <a:ext cx="1079337" cy="465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S</a:t>
              </a:r>
              <a:r>
                <a:rPr lang="en-US" altLang="zh-CN" sz="1400" dirty="0">
                  <a:latin typeface="Ericsson Hilda" panose="00000500000000000000" pitchFamily="2" charset="0"/>
                </a:rPr>
                <a:t>1-C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09E4B5-5670-495A-81C4-931CF29CA3F8}"/>
                </a:ext>
              </a:extLst>
            </p:cNvPr>
            <p:cNvSpPr txBox="1"/>
            <p:nvPr/>
          </p:nvSpPr>
          <p:spPr>
            <a:xfrm>
              <a:off x="9525727" y="4623293"/>
              <a:ext cx="1103993" cy="465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S</a:t>
              </a:r>
              <a:r>
                <a:rPr lang="en-US" altLang="zh-CN" sz="1400" dirty="0">
                  <a:latin typeface="Ericsson Hilda" panose="00000500000000000000" pitchFamily="2" charset="0"/>
                </a:rPr>
                <a:t>1-U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9F659A5-6E96-4FF0-AEE9-A3965764EC11}"/>
                </a:ext>
              </a:extLst>
            </p:cNvPr>
            <p:cNvSpPr/>
            <p:nvPr/>
          </p:nvSpPr>
          <p:spPr>
            <a:xfrm>
              <a:off x="10657385" y="5272611"/>
              <a:ext cx="1939787" cy="6093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 err="1">
                  <a:latin typeface="Ericsson Hilda" panose="00000500000000000000" pitchFamily="2" charset="0"/>
                </a:rPr>
                <a:t>恩格NB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B9E900-91B2-433E-8A52-692F329AFB7D}"/>
                </a:ext>
              </a:extLst>
            </p:cNvPr>
            <p:cNvCxnSpPr/>
            <p:nvPr/>
          </p:nvCxnSpPr>
          <p:spPr>
            <a:xfrm>
              <a:off x="9838474" y="5412980"/>
              <a:ext cx="806452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ECA2AD7-D311-48BB-BE12-9D1B7997F4BF}"/>
                </a:ext>
              </a:extLst>
            </p:cNvPr>
            <p:cNvCxnSpPr/>
            <p:nvPr/>
          </p:nvCxnSpPr>
          <p:spPr>
            <a:xfrm>
              <a:off x="9838474" y="5748804"/>
              <a:ext cx="81891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9AA8BAE-15A4-483C-A091-468A04D10FD4}"/>
                </a:ext>
              </a:extLst>
            </p:cNvPr>
            <p:cNvCxnSpPr>
              <a:cxnSpLocks/>
              <a:stCxn id="37" idx="2"/>
              <a:endCxn id="43" idx="0"/>
            </p:cNvCxnSpPr>
            <p:nvPr/>
          </p:nvCxnSpPr>
          <p:spPr>
            <a:xfrm>
              <a:off x="6296256" y="4386569"/>
              <a:ext cx="1304824" cy="88603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2D32BFA-743E-43F5-9C24-BAE97A1C8C33}"/>
                </a:ext>
              </a:extLst>
            </p:cNvPr>
            <p:cNvCxnSpPr/>
            <p:nvPr/>
          </p:nvCxnSpPr>
          <p:spPr>
            <a:xfrm>
              <a:off x="11371525" y="4407213"/>
              <a:ext cx="0" cy="914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D3090FE-704C-45B0-AF83-0AA1184316FB}"/>
                </a:ext>
              </a:extLst>
            </p:cNvPr>
            <p:cNvSpPr txBox="1"/>
            <p:nvPr/>
          </p:nvSpPr>
          <p:spPr>
            <a:xfrm>
              <a:off x="11332129" y="4619013"/>
              <a:ext cx="1103993" cy="465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S</a:t>
              </a:r>
              <a:r>
                <a:rPr lang="en-US" altLang="zh-CN" sz="1400" dirty="0">
                  <a:latin typeface="Ericsson Hilda" panose="00000500000000000000" pitchFamily="2" charset="0"/>
                </a:rPr>
                <a:t>1-U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0841397-A1D2-4D9E-99C7-A144D28E9FCA}"/>
                </a:ext>
              </a:extLst>
            </p:cNvPr>
            <p:cNvSpPr txBox="1"/>
            <p:nvPr/>
          </p:nvSpPr>
          <p:spPr>
            <a:xfrm>
              <a:off x="1513492" y="6093859"/>
              <a:ext cx="1560139" cy="465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选项3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E6B09E-E324-4ECC-8167-EC8D36CD51D2}"/>
                </a:ext>
              </a:extLst>
            </p:cNvPr>
            <p:cNvSpPr txBox="1"/>
            <p:nvPr/>
          </p:nvSpPr>
          <p:spPr>
            <a:xfrm>
              <a:off x="5824118" y="6055627"/>
              <a:ext cx="1782046" cy="465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选项3A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2739EB2-24D8-44A5-9584-37B977579085}"/>
                </a:ext>
              </a:extLst>
            </p:cNvPr>
            <p:cNvSpPr txBox="1"/>
            <p:nvPr/>
          </p:nvSpPr>
          <p:spPr>
            <a:xfrm>
              <a:off x="9925468" y="6040333"/>
              <a:ext cx="1782046" cy="465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选项3X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6D728BA-5988-43F3-8425-3ABCD4D2207F}"/>
              </a:ext>
            </a:extLst>
          </p:cNvPr>
          <p:cNvSpPr txBox="1"/>
          <p:nvPr/>
        </p:nvSpPr>
        <p:spPr>
          <a:xfrm>
            <a:off x="1119035" y="2064094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选项1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61DDB3-C2B8-42E0-90E0-45BA3CC6006B}"/>
              </a:ext>
            </a:extLst>
          </p:cNvPr>
          <p:cNvSpPr txBox="1"/>
          <p:nvPr/>
        </p:nvSpPr>
        <p:spPr>
          <a:xfrm>
            <a:off x="3054582" y="2064447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选项2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2FF242F-3EC5-4DBF-9F71-06BD2C273AD4}"/>
              </a:ext>
            </a:extLst>
          </p:cNvPr>
          <p:cNvGrpSpPr/>
          <p:nvPr/>
        </p:nvGrpSpPr>
        <p:grpSpPr>
          <a:xfrm>
            <a:off x="605932" y="2909817"/>
            <a:ext cx="2165642" cy="1302078"/>
            <a:chOff x="3996360" y="835276"/>
            <a:chExt cx="3853775" cy="230486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68F569B-C2C4-4CBA-950E-9438AA5E101A}"/>
                </a:ext>
              </a:extLst>
            </p:cNvPr>
            <p:cNvSpPr/>
            <p:nvPr/>
          </p:nvSpPr>
          <p:spPr>
            <a:xfrm>
              <a:off x="5736056" y="835276"/>
              <a:ext cx="1807536" cy="6485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5GC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A879DBD-B400-4BF7-94A6-7609965D516F}"/>
                </a:ext>
              </a:extLst>
            </p:cNvPr>
            <p:cNvSpPr/>
            <p:nvPr/>
          </p:nvSpPr>
          <p:spPr>
            <a:xfrm>
              <a:off x="3996360" y="2491559"/>
              <a:ext cx="1376630" cy="6485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400" dirty="0">
                  <a:latin typeface="Ericsson Hilda" panose="00000500000000000000" pitchFamily="2" charset="0"/>
                </a:rPr>
                <a:t>NG-</a:t>
              </a:r>
              <a:r>
                <a:rPr lang="en-US" altLang="zh-CN" sz="1400" dirty="0" err="1">
                  <a:latin typeface="Ericsson Hilda" panose="00000500000000000000" pitchFamily="2" charset="0"/>
                </a:rPr>
                <a:t>e</a:t>
              </a:r>
              <a:r>
                <a:rPr lang="en-US" sz="1400" dirty="0" err="1">
                  <a:latin typeface="Ericsson Hilda" panose="00000500000000000000" pitchFamily="2" charset="0"/>
                </a:rPr>
                <a:t>注意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BFA16E1-69BB-4577-BF67-07048BBE23D8}"/>
                </a:ext>
              </a:extLst>
            </p:cNvPr>
            <p:cNvCxnSpPr>
              <a:cxnSpLocks/>
            </p:cNvCxnSpPr>
            <p:nvPr/>
          </p:nvCxnSpPr>
          <p:spPr>
            <a:xfrm>
              <a:off x="6434350" y="1557066"/>
              <a:ext cx="0" cy="91440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6A78D81-D88C-416A-8274-116FB84D5481}"/>
                </a:ext>
              </a:extLst>
            </p:cNvPr>
            <p:cNvCxnSpPr>
              <a:cxnSpLocks/>
            </p:cNvCxnSpPr>
            <p:nvPr/>
          </p:nvCxnSpPr>
          <p:spPr>
            <a:xfrm>
              <a:off x="6962012" y="1483862"/>
              <a:ext cx="0" cy="98760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2C225EB-DC6B-4B10-B82C-8303CDBBD29E}"/>
                </a:ext>
              </a:extLst>
            </p:cNvPr>
            <p:cNvSpPr txBox="1"/>
            <p:nvPr/>
          </p:nvSpPr>
          <p:spPr>
            <a:xfrm>
              <a:off x="5756892" y="1672141"/>
              <a:ext cx="931062" cy="571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altLang="zh-CN" sz="1400" dirty="0">
                  <a:latin typeface="Ericsson Hilda" panose="00000500000000000000" pitchFamily="2" charset="0"/>
                </a:rPr>
                <a:t>NG-C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879CA87-3075-4AD9-9FDE-028CD2945068}"/>
                </a:ext>
              </a:extLst>
            </p:cNvPr>
            <p:cNvSpPr txBox="1"/>
            <p:nvPr/>
          </p:nvSpPr>
          <p:spPr>
            <a:xfrm>
              <a:off x="6899377" y="1784042"/>
              <a:ext cx="950758" cy="571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NG-U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21F06F6-3855-41B3-A28F-D747CE5A637B}"/>
                </a:ext>
              </a:extLst>
            </p:cNvPr>
            <p:cNvSpPr/>
            <p:nvPr/>
          </p:nvSpPr>
          <p:spPr>
            <a:xfrm>
              <a:off x="6118123" y="2491557"/>
              <a:ext cx="1043403" cy="648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400" dirty="0" err="1">
                  <a:latin typeface="Ericsson Hilda" panose="00000500000000000000" pitchFamily="2" charset="0"/>
                </a:rPr>
                <a:t>G</a:t>
              </a:r>
              <a:r>
                <a:rPr lang="en-US" sz="1400" dirty="0" err="1">
                  <a:latin typeface="Ericsson Hilda" panose="00000500000000000000" pitchFamily="2" charset="0"/>
                </a:rPr>
                <a:t>注意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2C36E3-5C2D-47E0-B7FA-076C9DA8F552}"/>
              </a:ext>
            </a:extLst>
          </p:cNvPr>
          <p:cNvCxnSpPr/>
          <p:nvPr/>
        </p:nvCxnSpPr>
        <p:spPr>
          <a:xfrm>
            <a:off x="1314364" y="3876166"/>
            <a:ext cx="551812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D0F455-9A49-41C6-AB6C-34CEB09DCBA5}"/>
              </a:ext>
            </a:extLst>
          </p:cNvPr>
          <p:cNvCxnSpPr>
            <a:cxnSpLocks/>
          </p:cNvCxnSpPr>
          <p:nvPr/>
        </p:nvCxnSpPr>
        <p:spPr>
          <a:xfrm>
            <a:off x="1321820" y="4006053"/>
            <a:ext cx="5534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8739F5A-E1F0-49E2-B8C7-6B81FEE401DF}"/>
              </a:ext>
            </a:extLst>
          </p:cNvPr>
          <p:cNvGrpSpPr/>
          <p:nvPr/>
        </p:nvGrpSpPr>
        <p:grpSpPr>
          <a:xfrm>
            <a:off x="3186618" y="2944873"/>
            <a:ext cx="2129966" cy="1295696"/>
            <a:chOff x="3892012" y="851553"/>
            <a:chExt cx="3357961" cy="228859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0DAEA57-2FAB-4C6D-882A-96A8606E453A}"/>
                </a:ext>
              </a:extLst>
            </p:cNvPr>
            <p:cNvSpPr/>
            <p:nvPr/>
          </p:nvSpPr>
          <p:spPr>
            <a:xfrm>
              <a:off x="5442437" y="851553"/>
              <a:ext cx="1807536" cy="6485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5GC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A84A3F4-485F-4D87-A75C-B1F74A0298C4}"/>
                </a:ext>
              </a:extLst>
            </p:cNvPr>
            <p:cNvSpPr/>
            <p:nvPr/>
          </p:nvSpPr>
          <p:spPr>
            <a:xfrm>
              <a:off x="3892012" y="2575423"/>
              <a:ext cx="1480980" cy="4858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400" dirty="0">
                  <a:latin typeface="Ericsson Hilda" panose="00000500000000000000" pitchFamily="2" charset="0"/>
                </a:rPr>
                <a:t>NG-</a:t>
              </a:r>
              <a:r>
                <a:rPr lang="en-US" altLang="zh-CN" sz="1400" dirty="0" err="1">
                  <a:latin typeface="Ericsson Hilda" panose="00000500000000000000" pitchFamily="2" charset="0"/>
                </a:rPr>
                <a:t>e</a:t>
              </a:r>
              <a:r>
                <a:rPr lang="en-US" sz="1400" dirty="0" err="1">
                  <a:latin typeface="Ericsson Hilda" panose="00000500000000000000" pitchFamily="2" charset="0"/>
                </a:rPr>
                <a:t>注意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BB334D5-B162-4ADA-A7E4-73C04464B5A8}"/>
                </a:ext>
              </a:extLst>
            </p:cNvPr>
            <p:cNvCxnSpPr>
              <a:cxnSpLocks/>
            </p:cNvCxnSpPr>
            <p:nvPr/>
          </p:nvCxnSpPr>
          <p:spPr>
            <a:xfrm>
              <a:off x="6992609" y="1557066"/>
              <a:ext cx="0" cy="91440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C41129F-2158-44D2-95B4-DA61A2F0E426}"/>
                </a:ext>
              </a:extLst>
            </p:cNvPr>
            <p:cNvCxnSpPr>
              <a:cxnSpLocks/>
            </p:cNvCxnSpPr>
            <p:nvPr/>
          </p:nvCxnSpPr>
          <p:spPr>
            <a:xfrm>
              <a:off x="6518276" y="1498407"/>
              <a:ext cx="0" cy="98760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9BE08F3-EB39-44DE-A664-49AE83ADDB80}"/>
                </a:ext>
              </a:extLst>
            </p:cNvPr>
            <p:cNvSpPr txBox="1"/>
            <p:nvPr/>
          </p:nvSpPr>
          <p:spPr>
            <a:xfrm>
              <a:off x="5797361" y="1653654"/>
              <a:ext cx="989199" cy="56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NG-U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7C542B9-B278-4F9B-A47E-99D51714D69D}"/>
                </a:ext>
              </a:extLst>
            </p:cNvPr>
            <p:cNvSpPr/>
            <p:nvPr/>
          </p:nvSpPr>
          <p:spPr>
            <a:xfrm>
              <a:off x="6118123" y="2491557"/>
              <a:ext cx="1043403" cy="648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400" dirty="0" err="1">
                  <a:latin typeface="Ericsson Hilda" panose="00000500000000000000" pitchFamily="2" charset="0"/>
                </a:rPr>
                <a:t>G</a:t>
              </a:r>
              <a:r>
                <a:rPr lang="en-US" sz="1400" dirty="0" err="1">
                  <a:latin typeface="Ericsson Hilda" panose="00000500000000000000" pitchFamily="2" charset="0"/>
                </a:rPr>
                <a:t>注意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19DA7DE-EF4F-4C1C-BA41-3596A62CA34D}"/>
              </a:ext>
            </a:extLst>
          </p:cNvPr>
          <p:cNvCxnSpPr/>
          <p:nvPr/>
        </p:nvCxnSpPr>
        <p:spPr>
          <a:xfrm>
            <a:off x="4103155" y="4006053"/>
            <a:ext cx="551812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5828FE-2924-42D4-9AE8-BAA020193BA5}"/>
              </a:ext>
            </a:extLst>
          </p:cNvPr>
          <p:cNvCxnSpPr>
            <a:cxnSpLocks/>
          </p:cNvCxnSpPr>
          <p:nvPr/>
        </p:nvCxnSpPr>
        <p:spPr>
          <a:xfrm flipH="1">
            <a:off x="3872081" y="3302435"/>
            <a:ext cx="828814" cy="522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F68B7BA-5896-4F9C-83F1-018EF90313A4}"/>
              </a:ext>
            </a:extLst>
          </p:cNvPr>
          <p:cNvSpPr txBox="1"/>
          <p:nvPr/>
        </p:nvSpPr>
        <p:spPr>
          <a:xfrm>
            <a:off x="5387132" y="3573580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NG-C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4E6299C-659B-48DB-962C-DADFBC21AAF6}"/>
              </a:ext>
            </a:extLst>
          </p:cNvPr>
          <p:cNvSpPr txBox="1"/>
          <p:nvPr/>
        </p:nvSpPr>
        <p:spPr>
          <a:xfrm>
            <a:off x="1099773" y="430260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选项4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53B5B77-F5FD-4DAA-A177-1E033C7A5F3A}"/>
              </a:ext>
            </a:extLst>
          </p:cNvPr>
          <p:cNvSpPr txBox="1"/>
          <p:nvPr/>
        </p:nvSpPr>
        <p:spPr>
          <a:xfrm>
            <a:off x="3860423" y="4338521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选项4A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610AAAE-273F-4F04-82F4-0FBE3A8488AD}"/>
              </a:ext>
            </a:extLst>
          </p:cNvPr>
          <p:cNvGrpSpPr/>
          <p:nvPr/>
        </p:nvGrpSpPr>
        <p:grpSpPr>
          <a:xfrm>
            <a:off x="9880943" y="2831674"/>
            <a:ext cx="1255486" cy="1555090"/>
            <a:chOff x="3565455" y="928570"/>
            <a:chExt cx="2453806" cy="2211572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0CDD780-E8C0-42A6-BC9B-E59899A5319B}"/>
                </a:ext>
              </a:extLst>
            </p:cNvPr>
            <p:cNvSpPr/>
            <p:nvPr/>
          </p:nvSpPr>
          <p:spPr>
            <a:xfrm>
              <a:off x="3565455" y="928570"/>
              <a:ext cx="1807535" cy="64858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总承包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FA634F4-8397-43F2-A2CD-C95B5FB7B3F7}"/>
                </a:ext>
              </a:extLst>
            </p:cNvPr>
            <p:cNvSpPr/>
            <p:nvPr/>
          </p:nvSpPr>
          <p:spPr>
            <a:xfrm>
              <a:off x="3565455" y="2491556"/>
              <a:ext cx="1807535" cy="648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 err="1">
                  <a:latin typeface="Ericsson Hilda" panose="00000500000000000000" pitchFamily="2" charset="0"/>
                </a:rPr>
                <a:t>gNB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B348277-28D5-4589-A6CC-7633BA226E53}"/>
                </a:ext>
              </a:extLst>
            </p:cNvPr>
            <p:cNvCxnSpPr>
              <a:cxnSpLocks/>
            </p:cNvCxnSpPr>
            <p:nvPr/>
          </p:nvCxnSpPr>
          <p:spPr>
            <a:xfrm>
              <a:off x="4043921" y="1577156"/>
              <a:ext cx="0" cy="91440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CC9A3C7-7A5D-4FDC-8D70-6956913CDB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8200" y="1577156"/>
              <a:ext cx="0" cy="914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0FA9310-4BE8-4FBE-A07E-EF6E174B554A}"/>
                </a:ext>
              </a:extLst>
            </p:cNvPr>
            <p:cNvSpPr txBox="1"/>
            <p:nvPr/>
          </p:nvSpPr>
          <p:spPr>
            <a:xfrm>
              <a:off x="3565455" y="1808338"/>
              <a:ext cx="1168911" cy="441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altLang="zh-CN" sz="1400" dirty="0">
                  <a:latin typeface="Ericsson Hilda" panose="00000500000000000000" pitchFamily="2" charset="0"/>
                </a:rPr>
                <a:t>S1-C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08DCD80-7C50-46AD-BBE7-7BF8AB1B42F5}"/>
                </a:ext>
              </a:extLst>
            </p:cNvPr>
            <p:cNvSpPr txBox="1"/>
            <p:nvPr/>
          </p:nvSpPr>
          <p:spPr>
            <a:xfrm>
              <a:off x="4823648" y="1808338"/>
              <a:ext cx="1195613" cy="441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S1-U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C76DE5F8-FB0B-4711-AB97-8671CD31CED8}"/>
              </a:ext>
            </a:extLst>
          </p:cNvPr>
          <p:cNvSpPr txBox="1"/>
          <p:nvPr/>
        </p:nvSpPr>
        <p:spPr>
          <a:xfrm>
            <a:off x="7044973" y="4389180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选项5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12E48B9-C1CE-49DA-9629-C0F162A0D726}"/>
              </a:ext>
            </a:extLst>
          </p:cNvPr>
          <p:cNvSpPr txBox="1"/>
          <p:nvPr/>
        </p:nvSpPr>
        <p:spPr>
          <a:xfrm>
            <a:off x="9894237" y="4433061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选项6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80A70-5E26-4035-9544-C57D1502AE29}"/>
              </a:ext>
            </a:extLst>
          </p:cNvPr>
          <p:cNvCxnSpPr>
            <a:cxnSpLocks/>
          </p:cNvCxnSpPr>
          <p:nvPr/>
        </p:nvCxnSpPr>
        <p:spPr>
          <a:xfrm flipH="1">
            <a:off x="9745921" y="2846931"/>
            <a:ext cx="1390515" cy="14856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272F0C-A75D-4BD0-A8C6-D1BB89962BE6}"/>
              </a:ext>
            </a:extLst>
          </p:cNvPr>
          <p:cNvCxnSpPr>
            <a:cxnSpLocks/>
          </p:cNvCxnSpPr>
          <p:nvPr/>
        </p:nvCxnSpPr>
        <p:spPr>
          <a:xfrm>
            <a:off x="9945059" y="2790101"/>
            <a:ext cx="1056957" cy="14534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2A051B2-E194-4B7C-9B71-EE6A2B24840F}"/>
              </a:ext>
            </a:extLst>
          </p:cNvPr>
          <p:cNvGrpSpPr/>
          <p:nvPr/>
        </p:nvGrpSpPr>
        <p:grpSpPr>
          <a:xfrm>
            <a:off x="3102774" y="648417"/>
            <a:ext cx="1189975" cy="1349330"/>
            <a:chOff x="797441" y="956930"/>
            <a:chExt cx="2053064" cy="2211572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2DB91E6-0061-4034-8D11-5B2D12831E93}"/>
                </a:ext>
              </a:extLst>
            </p:cNvPr>
            <p:cNvSpPr/>
            <p:nvPr/>
          </p:nvSpPr>
          <p:spPr>
            <a:xfrm>
              <a:off x="797441" y="956930"/>
              <a:ext cx="1807535" cy="6485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5GC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8C3A37B-3383-4EA4-939C-E7C4D04F2D31}"/>
                </a:ext>
              </a:extLst>
            </p:cNvPr>
            <p:cNvSpPr/>
            <p:nvPr/>
          </p:nvSpPr>
          <p:spPr>
            <a:xfrm>
              <a:off x="797441" y="2519916"/>
              <a:ext cx="1807535" cy="648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altLang="zh-CN" sz="1400" dirty="0" err="1">
                  <a:latin typeface="Ericsson Hilda" panose="00000500000000000000" pitchFamily="2" charset="0"/>
                </a:rPr>
                <a:t>G</a:t>
              </a:r>
              <a:r>
                <a:rPr lang="en-US" sz="1400" dirty="0" err="1">
                  <a:latin typeface="Ericsson Hilda" panose="00000500000000000000" pitchFamily="2" charset="0"/>
                </a:rPr>
                <a:t>注意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459DDC1-D2E5-4A27-8CE1-DD32948C3C36}"/>
                </a:ext>
              </a:extLst>
            </p:cNvPr>
            <p:cNvCxnSpPr>
              <a:cxnSpLocks/>
            </p:cNvCxnSpPr>
            <p:nvPr/>
          </p:nvCxnSpPr>
          <p:spPr>
            <a:xfrm>
              <a:off x="1275907" y="1605516"/>
              <a:ext cx="0" cy="91440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64EB7FA-7456-468C-B72F-95C3D93A8F9D}"/>
                </a:ext>
              </a:extLst>
            </p:cNvPr>
            <p:cNvCxnSpPr>
              <a:cxnSpLocks/>
            </p:cNvCxnSpPr>
            <p:nvPr/>
          </p:nvCxnSpPr>
          <p:spPr>
            <a:xfrm>
              <a:off x="2020186" y="1605516"/>
              <a:ext cx="0" cy="914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CF4B68E-9E7E-44F8-9C87-8947201B044D}"/>
                </a:ext>
              </a:extLst>
            </p:cNvPr>
            <p:cNvSpPr txBox="1"/>
            <p:nvPr/>
          </p:nvSpPr>
          <p:spPr>
            <a:xfrm>
              <a:off x="871869" y="1913860"/>
              <a:ext cx="865181" cy="457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altLang="zh-CN" sz="1400" dirty="0">
                  <a:latin typeface="Ericsson Hilda" panose="00000500000000000000" pitchFamily="2" charset="0"/>
                </a:rPr>
                <a:t>NG-C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9ADA194-ADB5-4E30-BB94-76EFD7A01B18}"/>
                </a:ext>
              </a:extLst>
            </p:cNvPr>
            <p:cNvSpPr txBox="1"/>
            <p:nvPr/>
          </p:nvSpPr>
          <p:spPr>
            <a:xfrm>
              <a:off x="1967023" y="1913860"/>
              <a:ext cx="883482" cy="457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altLang="zh-CN" sz="1400" dirty="0">
                  <a:latin typeface="Ericsson Hilda" panose="00000500000000000000" pitchFamily="2" charset="0"/>
                </a:rPr>
                <a:t>NG-U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2BE850D-93E0-4432-8D95-B41E649ED437}"/>
              </a:ext>
            </a:extLst>
          </p:cNvPr>
          <p:cNvGrpSpPr/>
          <p:nvPr/>
        </p:nvGrpSpPr>
        <p:grpSpPr>
          <a:xfrm>
            <a:off x="321925" y="5079964"/>
            <a:ext cx="6538264" cy="1542895"/>
            <a:chOff x="213193" y="3737984"/>
            <a:chExt cx="12302145" cy="2932264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8C43DDB-1263-421F-8EE2-E116AAB81581}"/>
                </a:ext>
              </a:extLst>
            </p:cNvPr>
            <p:cNvSpPr/>
            <p:nvPr/>
          </p:nvSpPr>
          <p:spPr>
            <a:xfrm>
              <a:off x="797441" y="3758609"/>
              <a:ext cx="2945219" cy="6485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5GC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81740B8-11EB-496C-85FC-FD682D1CD8A3}"/>
                </a:ext>
              </a:extLst>
            </p:cNvPr>
            <p:cNvSpPr/>
            <p:nvPr/>
          </p:nvSpPr>
          <p:spPr>
            <a:xfrm>
              <a:off x="213193" y="5371445"/>
              <a:ext cx="1550856" cy="62796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吴-</a:t>
              </a:r>
              <a:r>
                <a:rPr lang="en-US" sz="1400" dirty="0" err="1">
                  <a:latin typeface="Ericsson Hilda" panose="00000500000000000000" pitchFamily="2" charset="0"/>
                </a:rPr>
                <a:t>基站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CA7951E-1B5F-49AA-AA77-4C0CCDC3158D}"/>
                </a:ext>
              </a:extLst>
            </p:cNvPr>
            <p:cNvCxnSpPr/>
            <p:nvPr/>
          </p:nvCxnSpPr>
          <p:spPr>
            <a:xfrm>
              <a:off x="1275907" y="4407195"/>
              <a:ext cx="0" cy="91440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72BBF4-ED73-4F53-A3FE-C5621EDFB25A}"/>
                </a:ext>
              </a:extLst>
            </p:cNvPr>
            <p:cNvCxnSpPr/>
            <p:nvPr/>
          </p:nvCxnSpPr>
          <p:spPr>
            <a:xfrm>
              <a:off x="1512711" y="4432119"/>
              <a:ext cx="0" cy="914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7F5A02C-061A-4708-A175-C257C06CB3BB}"/>
                </a:ext>
              </a:extLst>
            </p:cNvPr>
            <p:cNvSpPr txBox="1"/>
            <p:nvPr/>
          </p:nvSpPr>
          <p:spPr>
            <a:xfrm>
              <a:off x="528767" y="4593352"/>
              <a:ext cx="1158699" cy="599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altLang="zh-CN" sz="1400" dirty="0">
                  <a:latin typeface="Ericsson Hilda" panose="00000500000000000000" pitchFamily="2" charset="0"/>
                </a:rPr>
                <a:t>NG-C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78A372A-67B3-4298-A885-C7FB833D7FDF}"/>
                </a:ext>
              </a:extLst>
            </p:cNvPr>
            <p:cNvSpPr txBox="1"/>
            <p:nvPr/>
          </p:nvSpPr>
          <p:spPr>
            <a:xfrm>
              <a:off x="1708432" y="4670616"/>
              <a:ext cx="1183208" cy="599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altLang="zh-CN" sz="1400" dirty="0">
                  <a:latin typeface="Ericsson Hilda" panose="00000500000000000000" pitchFamily="2" charset="0"/>
                </a:rPr>
                <a:t>NG-U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5DDA8D5-61FA-486A-BB7A-8D4CA2399424}"/>
                </a:ext>
              </a:extLst>
            </p:cNvPr>
            <p:cNvSpPr/>
            <p:nvPr/>
          </p:nvSpPr>
          <p:spPr>
            <a:xfrm>
              <a:off x="2604976" y="5293235"/>
              <a:ext cx="1010094" cy="648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 err="1">
                  <a:latin typeface="Ericsson Hilda" panose="00000500000000000000" pitchFamily="2" charset="0"/>
                </a:rPr>
                <a:t>gNB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7DBD545-F007-40F4-BA6E-221DBBEFF044}"/>
                </a:ext>
              </a:extLst>
            </p:cNvPr>
            <p:cNvCxnSpPr/>
            <p:nvPr/>
          </p:nvCxnSpPr>
          <p:spPr>
            <a:xfrm>
              <a:off x="1786063" y="5433605"/>
              <a:ext cx="806452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8E820B1-C762-4023-AB5A-F7372410DBDB}"/>
                </a:ext>
              </a:extLst>
            </p:cNvPr>
            <p:cNvCxnSpPr/>
            <p:nvPr/>
          </p:nvCxnSpPr>
          <p:spPr>
            <a:xfrm>
              <a:off x="1786063" y="5769429"/>
              <a:ext cx="81891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8858F5A-26D0-4A3A-AE6B-E973173F35BC}"/>
                </a:ext>
              </a:extLst>
            </p:cNvPr>
            <p:cNvSpPr/>
            <p:nvPr/>
          </p:nvSpPr>
          <p:spPr>
            <a:xfrm>
              <a:off x="4823647" y="3737984"/>
              <a:ext cx="2945219" cy="6485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5GC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64F20FD-16F9-450B-B128-F8A5A94C83B9}"/>
                </a:ext>
              </a:extLst>
            </p:cNvPr>
            <p:cNvSpPr/>
            <p:nvPr/>
          </p:nvSpPr>
          <p:spPr>
            <a:xfrm>
              <a:off x="4250372" y="5300968"/>
              <a:ext cx="1583371" cy="6735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吴-</a:t>
              </a:r>
              <a:r>
                <a:rPr lang="en-US" sz="1400" dirty="0" err="1">
                  <a:latin typeface="Ericsson Hilda" panose="00000500000000000000" pitchFamily="2" charset="0"/>
                </a:rPr>
                <a:t>基站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42611AB-DFBB-494A-91BF-4970C29BE689}"/>
                </a:ext>
              </a:extLst>
            </p:cNvPr>
            <p:cNvCxnSpPr/>
            <p:nvPr/>
          </p:nvCxnSpPr>
          <p:spPr>
            <a:xfrm>
              <a:off x="5302113" y="4386570"/>
              <a:ext cx="0" cy="91440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0E09661-4DBB-4C98-B38A-3BDCD36071CE}"/>
                </a:ext>
              </a:extLst>
            </p:cNvPr>
            <p:cNvCxnSpPr>
              <a:cxnSpLocks/>
              <a:stCxn id="124" idx="2"/>
            </p:cNvCxnSpPr>
            <p:nvPr/>
          </p:nvCxnSpPr>
          <p:spPr>
            <a:xfrm flipH="1">
              <a:off x="5538917" y="4386570"/>
              <a:ext cx="757340" cy="93932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FBA107C-B306-4B91-8275-4B1012048C4D}"/>
                </a:ext>
              </a:extLst>
            </p:cNvPr>
            <p:cNvSpPr txBox="1"/>
            <p:nvPr/>
          </p:nvSpPr>
          <p:spPr>
            <a:xfrm>
              <a:off x="4898079" y="4694914"/>
              <a:ext cx="1158699" cy="599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altLang="zh-CN" sz="1400" dirty="0">
                  <a:latin typeface="Ericsson Hilda" panose="00000500000000000000" pitchFamily="2" charset="0"/>
                </a:rPr>
                <a:t>NG-C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A514377-C232-4C2B-9CD1-628790364E54}"/>
                </a:ext>
              </a:extLst>
            </p:cNvPr>
            <p:cNvSpPr txBox="1"/>
            <p:nvPr/>
          </p:nvSpPr>
          <p:spPr>
            <a:xfrm>
              <a:off x="6022906" y="4623294"/>
              <a:ext cx="1183208" cy="599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altLang="zh-CN" sz="1400" dirty="0">
                  <a:latin typeface="Ericsson Hilda" panose="00000500000000000000" pitchFamily="2" charset="0"/>
                </a:rPr>
                <a:t>NG-U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41F2831-380F-4152-BF89-2B8F11A2E1AD}"/>
                </a:ext>
              </a:extLst>
            </p:cNvPr>
            <p:cNvSpPr/>
            <p:nvPr/>
          </p:nvSpPr>
          <p:spPr>
            <a:xfrm>
              <a:off x="6631182" y="5272610"/>
              <a:ext cx="1010094" cy="648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 err="1">
                  <a:latin typeface="Ericsson Hilda" panose="00000500000000000000" pitchFamily="2" charset="0"/>
                </a:rPr>
                <a:t>gNB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382E983-BD9F-43E6-ABB4-0607A7D10CD4}"/>
                </a:ext>
              </a:extLst>
            </p:cNvPr>
            <p:cNvCxnSpPr/>
            <p:nvPr/>
          </p:nvCxnSpPr>
          <p:spPr>
            <a:xfrm>
              <a:off x="5812269" y="5630694"/>
              <a:ext cx="806452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36D2CDE-7C53-46CC-8161-4ED36B253468}"/>
                </a:ext>
              </a:extLst>
            </p:cNvPr>
            <p:cNvSpPr/>
            <p:nvPr/>
          </p:nvSpPr>
          <p:spPr>
            <a:xfrm>
              <a:off x="8849852" y="3737984"/>
              <a:ext cx="2945219" cy="6485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5GC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44D6BC9-4A8E-4E3B-BEFF-1CFDE7C3B1DA}"/>
                </a:ext>
              </a:extLst>
            </p:cNvPr>
            <p:cNvSpPr/>
            <p:nvPr/>
          </p:nvSpPr>
          <p:spPr>
            <a:xfrm>
              <a:off x="8298323" y="5300968"/>
              <a:ext cx="1561625" cy="65811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>
                  <a:latin typeface="Ericsson Hilda" panose="00000500000000000000" pitchFamily="2" charset="0"/>
                </a:rPr>
                <a:t>吴-</a:t>
              </a:r>
              <a:r>
                <a:rPr lang="en-US" sz="1400" dirty="0" err="1">
                  <a:latin typeface="Ericsson Hilda" panose="00000500000000000000" pitchFamily="2" charset="0"/>
                </a:rPr>
                <a:t>基站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5A7CC75-80DD-41D9-AAD2-F87A41A17865}"/>
                </a:ext>
              </a:extLst>
            </p:cNvPr>
            <p:cNvCxnSpPr/>
            <p:nvPr/>
          </p:nvCxnSpPr>
          <p:spPr>
            <a:xfrm>
              <a:off x="9328318" y="4386570"/>
              <a:ext cx="0" cy="91440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799B0C3-4D4A-423A-B7DF-F3E322A16DFF}"/>
                </a:ext>
              </a:extLst>
            </p:cNvPr>
            <p:cNvCxnSpPr/>
            <p:nvPr/>
          </p:nvCxnSpPr>
          <p:spPr>
            <a:xfrm>
              <a:off x="9565122" y="4411494"/>
              <a:ext cx="0" cy="914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BFE26D3-4532-4F08-93C0-18A6751A4934}"/>
                </a:ext>
              </a:extLst>
            </p:cNvPr>
            <p:cNvSpPr txBox="1"/>
            <p:nvPr/>
          </p:nvSpPr>
          <p:spPr>
            <a:xfrm>
              <a:off x="8467250" y="4619012"/>
              <a:ext cx="1158699" cy="599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altLang="zh-CN" sz="1400" dirty="0">
                  <a:latin typeface="Ericsson Hilda" panose="00000500000000000000" pitchFamily="2" charset="0"/>
                </a:rPr>
                <a:t>NG-C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21CA1B7-1CC8-4207-8FA7-9B53E20D6DEF}"/>
                </a:ext>
              </a:extLst>
            </p:cNvPr>
            <p:cNvSpPr txBox="1"/>
            <p:nvPr/>
          </p:nvSpPr>
          <p:spPr>
            <a:xfrm>
              <a:off x="9525729" y="4623294"/>
              <a:ext cx="1183208" cy="599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altLang="zh-CN" sz="1400" dirty="0">
                  <a:latin typeface="Ericsson Hilda" panose="00000500000000000000" pitchFamily="2" charset="0"/>
                </a:rPr>
                <a:t>NG-U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DC29B95-A223-42AB-AB16-3E641320F8B9}"/>
                </a:ext>
              </a:extLst>
            </p:cNvPr>
            <p:cNvSpPr/>
            <p:nvPr/>
          </p:nvSpPr>
          <p:spPr>
            <a:xfrm>
              <a:off x="10657387" y="5272610"/>
              <a:ext cx="1010094" cy="648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1400" dirty="0" err="1">
                  <a:latin typeface="Ericsson Hilda" panose="00000500000000000000" pitchFamily="2" charset="0"/>
                </a:rPr>
                <a:t>gNB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2D5C127-72DF-46A8-AC9F-90F15A9E361C}"/>
                </a:ext>
              </a:extLst>
            </p:cNvPr>
            <p:cNvCxnSpPr/>
            <p:nvPr/>
          </p:nvCxnSpPr>
          <p:spPr>
            <a:xfrm>
              <a:off x="9838474" y="5412980"/>
              <a:ext cx="806452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0C7F494-F58A-4A1E-8F4F-DFB10182F961}"/>
                </a:ext>
              </a:extLst>
            </p:cNvPr>
            <p:cNvCxnSpPr/>
            <p:nvPr/>
          </p:nvCxnSpPr>
          <p:spPr>
            <a:xfrm>
              <a:off x="9838474" y="5748804"/>
              <a:ext cx="81891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BF40750-FD59-465E-B622-0887ACA82038}"/>
                </a:ext>
              </a:extLst>
            </p:cNvPr>
            <p:cNvCxnSpPr>
              <a:stCxn id="124" idx="2"/>
              <a:endCxn id="130" idx="0"/>
            </p:cNvCxnSpPr>
            <p:nvPr/>
          </p:nvCxnSpPr>
          <p:spPr>
            <a:xfrm>
              <a:off x="6296257" y="4386570"/>
              <a:ext cx="839972" cy="88604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53ED0BC-889E-4D74-92C6-F141836149F4}"/>
                </a:ext>
              </a:extLst>
            </p:cNvPr>
            <p:cNvCxnSpPr/>
            <p:nvPr/>
          </p:nvCxnSpPr>
          <p:spPr>
            <a:xfrm>
              <a:off x="11371525" y="4407213"/>
              <a:ext cx="0" cy="914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E6F3157-9CFF-4779-BCB4-BA6A692D31C5}"/>
                </a:ext>
              </a:extLst>
            </p:cNvPr>
            <p:cNvSpPr txBox="1"/>
            <p:nvPr/>
          </p:nvSpPr>
          <p:spPr>
            <a:xfrm>
              <a:off x="11332130" y="4619013"/>
              <a:ext cx="1183208" cy="599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altLang="zh-CN" sz="1400" dirty="0">
                  <a:latin typeface="Ericsson Hilda" panose="00000500000000000000" pitchFamily="2" charset="0"/>
                </a:rPr>
                <a:t>NG-U</a:t>
              </a:r>
              <a:endParaRPr lang="en-US" sz="1400" dirty="0">
                <a:latin typeface="Ericsson Hilda" panose="00000500000000000000" pitchFamily="2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5AE6B82-01FB-4EAA-A1D0-D60D7E54EF0D}"/>
                </a:ext>
              </a:extLst>
            </p:cNvPr>
            <p:cNvSpPr txBox="1"/>
            <p:nvPr/>
          </p:nvSpPr>
          <p:spPr>
            <a:xfrm>
              <a:off x="1430404" y="6027495"/>
              <a:ext cx="1550856" cy="599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选项7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398B47F-AF2A-4895-AFE5-D1538C11388A}"/>
                </a:ext>
              </a:extLst>
            </p:cNvPr>
            <p:cNvSpPr txBox="1"/>
            <p:nvPr/>
          </p:nvSpPr>
          <p:spPr>
            <a:xfrm>
              <a:off x="5505345" y="6071106"/>
              <a:ext cx="1771443" cy="599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选项7A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246F47D-8E2C-4E31-9EF7-376F811414E3}"/>
                </a:ext>
              </a:extLst>
            </p:cNvPr>
            <p:cNvSpPr txBox="1"/>
            <p:nvPr/>
          </p:nvSpPr>
          <p:spPr>
            <a:xfrm>
              <a:off x="9449659" y="6071106"/>
              <a:ext cx="1771443" cy="599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 algn="l"/>
              <a:r>
                <a:rPr lang="en-US" sz="1400" dirty="0">
                  <a:latin typeface="Ericsson Hilda" panose="00000500000000000000" pitchFamily="2" charset="0"/>
                </a:rPr>
                <a:t>选项7X</a:t>
              </a:r>
            </a:p>
          </p:txBody>
        </p:sp>
      </p:grp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9A36839-467B-4460-B0A1-D9FAA2329D31}"/>
              </a:ext>
            </a:extLst>
          </p:cNvPr>
          <p:cNvCxnSpPr/>
          <p:nvPr/>
        </p:nvCxnSpPr>
        <p:spPr>
          <a:xfrm>
            <a:off x="0" y="2460318"/>
            <a:ext cx="12192000" cy="61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2300D924-5C93-427C-92A4-8F34B142094A}"/>
              </a:ext>
            </a:extLst>
          </p:cNvPr>
          <p:cNvCxnSpPr/>
          <p:nvPr/>
        </p:nvCxnSpPr>
        <p:spPr>
          <a:xfrm>
            <a:off x="-91925" y="4589610"/>
            <a:ext cx="12192000" cy="61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D67B764B-010C-4244-B3D6-F6AA01962ADC}"/>
              </a:ext>
            </a:extLst>
          </p:cNvPr>
          <p:cNvCxnSpPr/>
          <p:nvPr/>
        </p:nvCxnSpPr>
        <p:spPr>
          <a:xfrm>
            <a:off x="8600944" y="4987172"/>
            <a:ext cx="934834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D56937D2-6EC2-41FC-B0F9-FE2CD8B8C0E7}"/>
              </a:ext>
            </a:extLst>
          </p:cNvPr>
          <p:cNvCxnSpPr>
            <a:cxnSpLocks/>
          </p:cNvCxnSpPr>
          <p:nvPr/>
        </p:nvCxnSpPr>
        <p:spPr>
          <a:xfrm flipV="1">
            <a:off x="8600944" y="5401172"/>
            <a:ext cx="1038356" cy="131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3F536EA0-16AA-4744-888D-94BA56374F35}"/>
              </a:ext>
            </a:extLst>
          </p:cNvPr>
          <p:cNvSpPr txBox="1"/>
          <p:nvPr/>
        </p:nvSpPr>
        <p:spPr>
          <a:xfrm>
            <a:off x="9773486" y="4796838"/>
            <a:ext cx="192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控制信号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825B9B64-FDFA-4FF5-B221-0B1019EFC227}"/>
              </a:ext>
            </a:extLst>
          </p:cNvPr>
          <p:cNvSpPr txBox="1"/>
          <p:nvPr/>
        </p:nvSpPr>
        <p:spPr>
          <a:xfrm>
            <a:off x="9810144" y="5166170"/>
            <a:ext cx="192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用户平面数据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CC4E6357-93D7-4958-A038-8E33645E9758}"/>
              </a:ext>
            </a:extLst>
          </p:cNvPr>
          <p:cNvSpPr/>
          <p:nvPr/>
        </p:nvSpPr>
        <p:spPr>
          <a:xfrm>
            <a:off x="8469629" y="5776164"/>
            <a:ext cx="2950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US" b="1" dirty="0">
                <a:solidFill>
                  <a:srgbClr val="FF0000"/>
                </a:solidFill>
                <a:latin typeface="Ericsson Hilda" panose="00000500000000000000" pitchFamily="2" charset="0"/>
              </a:rPr>
              <a:t>EN-DC：选项 3/3a/3x</a:t>
            </a:r>
          </a:p>
          <a:p>
            <a:pPr rtl="0" algn="l"/>
            <a:r>
              <a:rPr lang="en-US" b="1" dirty="0">
                <a:solidFill>
                  <a:srgbClr val="FF0000"/>
                </a:solidFill>
                <a:latin typeface="Ericsson Hilda" panose="00000500000000000000" pitchFamily="2" charset="0"/>
              </a:rPr>
              <a:t>NE-DC：选项 4/4a</a:t>
            </a:r>
          </a:p>
          <a:p>
            <a:pPr rtl="0" algn="l"/>
            <a:r>
              <a:rPr lang="en-US" b="1" dirty="0">
                <a:solidFill>
                  <a:srgbClr val="FF0000"/>
                </a:solidFill>
                <a:latin typeface="Ericsson Hilda" panose="00000500000000000000" pitchFamily="2" charset="0"/>
              </a:rPr>
              <a:t>NGEN-DC：选项 7/7a/7x</a:t>
            </a:r>
          </a:p>
        </p:txBody>
      </p:sp>
    </p:spTree>
    <p:extLst>
      <p:ext uri="{BB962C8B-B14F-4D97-AF65-F5344CB8AC3E}">
        <p14:creationId xmlns:p14="http://schemas.microsoft.com/office/powerpoint/2010/main" val="1774111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9F09-6192-4DCF-ACC3-7FFD00D4C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0275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系统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资讯-5G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C0AFC-602D-4DB5-AF8F-2A87AA9F1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930275"/>
            <a:ext cx="10191750" cy="4146550"/>
          </a:xfrm>
        </p:spPr>
        <p:txBody>
          <a:bodyPr>
            <a:normAutofit fontScale="47500" lnSpcReduction="20000"/>
          </a:bodyPr>
          <a:lstStyle/>
          <a:p>
            <a:pPr rtl="0" algn="l"/>
            <a:r>
              <a:rPr lang="en-US" sz="2900" dirty="0">
                <a:latin typeface="Ericsson Hilda" panose="00000500000000000000" pitchFamily="2" charset="0"/>
              </a:rPr>
              <a:t>NR中的系统信息分为MIB和SIB</a:t>
            </a:r>
          </a:p>
          <a:p>
            <a:pPr rtl="0" algn="l"/>
            <a:r>
              <a:rPr lang="en-US" sz="2900" dirty="0">
                <a:latin typeface="Ericsson Hilda" panose="00000500000000000000" pitchFamily="2" charset="0"/>
              </a:rPr>
              <a:t>“</a:t>
            </a:r>
            <a:r>
              <a:rPr lang="en-US" sz="2900" dirty="0" err="1">
                <a:latin typeface="Ericsson Hilda" panose="00000500000000000000" pitchFamily="2" charset="0"/>
              </a:rPr>
              <a:t>最小</a:t>
            </a:r>
            <a:r>
              <a:rPr lang="en-US" sz="2900" dirty="0">
                <a:latin typeface="Ericsson Hilda" panose="00000500000000000000" pitchFamily="2" charset="0"/>
              </a:rPr>
              <a:t>SI“由MIB和SIB1组成，</a:t>
            </a:r>
          </a:p>
          <a:p>
            <a:pPr lvl="1" rtl="0" algn="l"/>
            <a:r>
              <a:rPr lang="en-US" sz="2100" dirty="0">
                <a:solidFill>
                  <a:schemeClr val="accent1"/>
                </a:solidFill>
                <a:latin typeface="Ericsson Hilda" panose="00000500000000000000" pitchFamily="2" charset="0"/>
              </a:rPr>
              <a:t>固定定期播出</a:t>
            </a:r>
          </a:p>
          <a:p>
            <a:pPr lvl="1" rtl="0" algn="l"/>
            <a:r>
              <a:rPr lang="en-US" sz="2100" dirty="0">
                <a:solidFill>
                  <a:schemeClr val="accent1"/>
                </a:solidFill>
                <a:latin typeface="Ericsson Hilda" panose="00000500000000000000" pitchFamily="2" charset="0"/>
              </a:rPr>
              <a:t>（至少）启用初始访问</a:t>
            </a:r>
          </a:p>
          <a:p>
            <a:pPr rtl="0" algn="l"/>
            <a:r>
              <a:rPr lang="en-US" sz="2900" dirty="0">
                <a:latin typeface="Ericsson Hilda" panose="00000500000000000000" pitchFamily="2" charset="0"/>
              </a:rPr>
              <a:t>“其他 SI”包括除 NR-SIB1 之外的所有 SIB</a:t>
            </a:r>
          </a:p>
          <a:p>
            <a:pPr lvl="1" rtl="0" algn="l"/>
            <a:r>
              <a:rPr lang="en-US" sz="2100" dirty="0">
                <a:solidFill>
                  <a:schemeClr val="accent1"/>
                </a:solidFill>
                <a:latin typeface="Ericsson Hilda" panose="00000500000000000000" pitchFamily="2" charset="0"/>
              </a:rPr>
              <a:t>按需或定期</a:t>
            </a:r>
          </a:p>
          <a:p>
            <a:pPr lvl="1" rtl="0" algn="l"/>
            <a:r>
              <a:rPr lang="en-US" sz="2100" dirty="0">
                <a:solidFill>
                  <a:schemeClr val="accent1"/>
                </a:solidFill>
                <a:latin typeface="Ericsson Hilda" panose="00000500000000000000" pitchFamily="2" charset="0"/>
              </a:rPr>
              <a:t>其他SI在SIB1中定义的“SI消息”中传输</a:t>
            </a:r>
          </a:p>
          <a:p>
            <a:pPr rtl="0" algn="l"/>
            <a:r>
              <a:rPr lang="en-US" sz="2900" dirty="0">
                <a:latin typeface="Ericsson Hilda" panose="00000500000000000000" pitchFamily="2" charset="0"/>
              </a:rPr>
              <a:t>广播SI传输</a:t>
            </a:r>
          </a:p>
          <a:p>
            <a:pPr lvl="1" rtl="0" algn="l"/>
            <a:r>
              <a:rPr lang="en-US" sz="2100" dirty="0">
                <a:solidFill>
                  <a:schemeClr val="accent1"/>
                </a:solidFill>
                <a:latin typeface="Ericsson Hilda" panose="00000500000000000000" pitchFamily="2" charset="0"/>
              </a:rPr>
              <a:t>NW 决定播放哪些其他 SI</a:t>
            </a:r>
          </a:p>
          <a:p>
            <a:pPr lvl="1" rtl="0" algn="l"/>
            <a:endParaRPr lang="en-US" sz="1800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rtl="0" algn="l"/>
            <a:r>
              <a:rPr lang="en-US" sz="2900" dirty="0">
                <a:latin typeface="Ericsson Hilda" panose="00000500000000000000" pitchFamily="2" charset="0"/>
              </a:rPr>
              <a:t>按需 SI 传输</a:t>
            </a:r>
          </a:p>
          <a:p>
            <a:pPr lvl="1" rtl="0" algn="l"/>
            <a:r>
              <a:rPr lang="en-US" sz="2100" dirty="0">
                <a:solidFill>
                  <a:schemeClr val="accent1"/>
                </a:solidFill>
                <a:latin typeface="Ericsson Hilda" panose="00000500000000000000" pitchFamily="2" charset="0"/>
              </a:rPr>
              <a:t>MSG1 或 MSG3 需要</a:t>
            </a:r>
          </a:p>
          <a:p>
            <a:pPr lvl="1" rtl="0" algn="l"/>
            <a:r>
              <a:rPr lang="en-US" sz="2100" dirty="0">
                <a:solidFill>
                  <a:schemeClr val="accent1"/>
                </a:solidFill>
                <a:latin typeface="Ericsson Hilda" panose="00000500000000000000" pitchFamily="2" charset="0"/>
              </a:rPr>
              <a:t>NW开启SI广播</a:t>
            </a:r>
          </a:p>
          <a:p>
            <a:pPr marL="228600" lvl="2" rtl="0" algn="l">
              <a:lnSpc>
                <a:spcPct val="100000"/>
              </a:lnSpc>
              <a:spcBef>
                <a:spcPts val="1000"/>
              </a:spcBef>
            </a:pPr>
            <a:r>
              <a:rPr lang="en-US" sz="2900" dirty="0">
                <a:latin typeface="Ericsson Hilda" panose="00000500000000000000" pitchFamily="2" charset="0"/>
              </a:rPr>
              <a:t>专用SI</a:t>
            </a:r>
          </a:p>
          <a:p>
            <a:pPr lvl="1" rtl="0" algn="l"/>
            <a:r>
              <a:rPr lang="en-GB" sz="2100" dirty="0">
                <a:solidFill>
                  <a:schemeClr val="accent1"/>
                </a:solidFill>
                <a:latin typeface="Ericsson Hilda" panose="00000500000000000000" pitchFamily="2" charset="0"/>
              </a:rPr>
              <a:t>对于 RRC_CONNECTED 中的 UE，网络可以使用以下方式通过专用信令提供系统信息：</a:t>
            </a:r>
            <a:r>
              <a:rPr lang="en-GB" sz="2100" dirty="0" err="1">
                <a:solidFill>
                  <a:schemeClr val="accent1"/>
                </a:solidFill>
                <a:latin typeface="Ericsson Hilda" panose="00000500000000000000" pitchFamily="2" charset="0"/>
              </a:rPr>
              <a:t>RRC重配置</a:t>
            </a:r>
            <a:r>
              <a:rPr lang="en-GB" sz="2100" dirty="0">
                <a:solidFill>
                  <a:schemeClr val="accent1"/>
                </a:solidFill>
                <a:latin typeface="Ericsson Hilda" panose="00000500000000000000" pitchFamily="2" charset="0"/>
              </a:rPr>
              <a:t>信息</a:t>
            </a:r>
          </a:p>
          <a:p>
            <a:pPr lvl="1" rtl="0" algn="l"/>
            <a:r>
              <a:rPr lang="en-US" sz="2100" dirty="0">
                <a:solidFill>
                  <a:schemeClr val="accent1"/>
                </a:solidFill>
                <a:latin typeface="Ericsson Hilda" panose="00000500000000000000" pitchFamily="2" charset="0"/>
              </a:rPr>
              <a:t>专用替换SI的有效性规则由NW配置</a:t>
            </a:r>
          </a:p>
          <a:p>
            <a:pPr marL="228600" lvl="2" rtl="0" algn="l">
              <a:lnSpc>
                <a:spcPct val="100000"/>
              </a:lnSpc>
              <a:spcBef>
                <a:spcPts val="1000"/>
              </a:spcBef>
            </a:pPr>
            <a:r>
              <a:rPr lang="en-US" sz="2900" dirty="0">
                <a:latin typeface="Ericsson Hilda" panose="00000500000000000000" pitchFamily="2" charset="0"/>
              </a:rPr>
              <a:t>SI 更新</a:t>
            </a:r>
          </a:p>
          <a:p>
            <a:pPr lvl="2" rtl="0" algn="l"/>
            <a:endParaRPr lang="en-GB" sz="1800" dirty="0">
              <a:solidFill>
                <a:schemeClr val="accent1"/>
              </a:solidFill>
            </a:endParaRPr>
          </a:p>
          <a:p>
            <a:pPr lvl="1" rtl="0" algn="l"/>
            <a:r>
              <a:rPr lang="en-GB" sz="2100" dirty="0">
                <a:solidFill>
                  <a:schemeClr val="accent1"/>
                </a:solidFill>
                <a:latin typeface="Ericsson Hilda" panose="00000500000000000000" pitchFamily="2" charset="0"/>
              </a:rPr>
              <a:t>PDCCH 上通过 DCI 与 P-RNTI 一起发送的短消息用于向处于 RRC_IDLE、RRC_INACTIVE 和 RRC_CONNECTED 状态的 UE 通知系统信息更改</a:t>
            </a:r>
            <a:endParaRPr lang="en-GB" sz="1900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marL="228600" lvl="2" rtl="0" algn="l">
              <a:lnSpc>
                <a:spcPct val="100000"/>
              </a:lnSpc>
              <a:spcBef>
                <a:spcPts val="1000"/>
              </a:spcBef>
            </a:pPr>
            <a:endParaRPr lang="en-US" sz="2900" dirty="0">
              <a:latin typeface="Ericsson Hilda" panose="00000500000000000000" pitchFamily="2" charset="0"/>
            </a:endParaRPr>
          </a:p>
          <a:p>
            <a:pPr marL="228600" lvl="2" rtl="0" algn="l">
              <a:lnSpc>
                <a:spcPct val="100000"/>
              </a:lnSpc>
              <a:spcBef>
                <a:spcPts val="1000"/>
              </a:spcBef>
            </a:pPr>
            <a:endParaRPr lang="en-US" sz="2900" dirty="0">
              <a:latin typeface="Ericsson Hilda" panose="00000500000000000000" pitchFamily="2" charset="0"/>
            </a:endParaRPr>
          </a:p>
          <a:p>
            <a:pPr lvl="2" rtl="0" algn="l"/>
            <a:endParaRPr lang="en-US" sz="1800" dirty="0">
              <a:solidFill>
                <a:schemeClr val="accent1"/>
              </a:solidFill>
            </a:endParaRPr>
          </a:p>
          <a:p>
            <a:pPr marL="0" indent="0" rtl="0" algn="l">
              <a:buNone/>
            </a:pPr>
            <a:endParaRPr lang="en-US" dirty="0">
              <a:latin typeface="Ericsson Hilda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4E85B-AF16-41B7-9874-03B47B7D6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5228583"/>
            <a:ext cx="10441240" cy="10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62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0B54-25B6-4AF3-A43A-620B335C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系统信息内容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24044-C7DA-4A67-A5F9-B404FDC85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55000" lnSpcReduction="20000"/>
          </a:bodyPr>
          <a:lstStyle/>
          <a:p>
            <a:pPr hangingPunct="0" rtl="0" algn="l"/>
            <a:r>
              <a:rPr lang="en-GB" i="1" dirty="0"/>
              <a:t>管理信息库</a:t>
            </a:r>
            <a:r>
              <a:rPr lang="en-GB" dirty="0"/>
              <a:t>包含小区禁止状态信息和接收进一步系统信息（例如 CORESET#0 配置）所需的小区的基本物理层信息。</a:t>
            </a:r>
            <a:r>
              <a:rPr lang="en-GB" i="1" dirty="0"/>
              <a:t>管理信息库</a:t>
            </a:r>
            <a:r>
              <a:rPr lang="en-GB" dirty="0"/>
              <a:t>定期在BCH上广播。</a:t>
            </a:r>
            <a:endParaRPr lang="en-US" dirty="0"/>
          </a:p>
          <a:p>
            <a:pPr hangingPunct="0" rtl="0" algn="l"/>
            <a:r>
              <a:rPr lang="en-GB" i="1" dirty="0"/>
              <a:t>SIB1</a:t>
            </a:r>
            <a:r>
              <a:rPr lang="en-GB" dirty="0"/>
              <a:t>定义了其他系统信息块的调度并包含初始访问所需的信息。SIB1也被称为剩余最小SI（RMSI）并且在DL-SCH上周期性地广播或者在DL-SCH上以专用方式发送到RRC_CONNECTED中的UE。</a:t>
            </a:r>
            <a:endParaRPr lang="en-US" dirty="0"/>
          </a:p>
          <a:p>
            <a:pPr hangingPunct="0" rtl="0" algn="l"/>
            <a:endParaRPr lang="en-GB" i="1" dirty="0"/>
          </a:p>
          <a:p>
            <a:pPr hangingPunct="0" rtl="0" algn="l"/>
            <a:r>
              <a:rPr lang="en-GB" i="1" dirty="0"/>
              <a:t>SIB2</a:t>
            </a:r>
            <a:r>
              <a:rPr lang="en-GB" dirty="0"/>
              <a:t>包含小区重选信息，主要与服务小区相关；</a:t>
            </a:r>
            <a:endParaRPr lang="en-US" dirty="0"/>
          </a:p>
          <a:p>
            <a:pPr hangingPunct="0" rtl="0" algn="l"/>
            <a:r>
              <a:rPr lang="en-GB" i="1" dirty="0"/>
              <a:t>SIB3</a:t>
            </a:r>
            <a:r>
              <a:rPr lang="en-GB" dirty="0"/>
              <a:t>包含与小区重选相关的服务频率和同频邻近小区的信息（包括频率公共的小区重选参数以及小区特定的重选参数）；</a:t>
            </a:r>
            <a:endParaRPr lang="en-US" dirty="0"/>
          </a:p>
          <a:p>
            <a:pPr hangingPunct="0" rtl="0" algn="l"/>
            <a:r>
              <a:rPr lang="en-GB" i="1" dirty="0"/>
              <a:t>SIB4</a:t>
            </a:r>
            <a:r>
              <a:rPr lang="en-GB" dirty="0"/>
              <a:t>包含与小区重选相关的其他NR频率和异频相邻小区的信息（包括频率公共的小区重选参数以及小区特定的重选参数）；</a:t>
            </a:r>
            <a:endParaRPr lang="en-US" dirty="0"/>
          </a:p>
          <a:p>
            <a:pPr hangingPunct="0" rtl="0" algn="l"/>
            <a:r>
              <a:rPr lang="en-GB" i="1" dirty="0"/>
              <a:t>SIB5</a:t>
            </a:r>
            <a:r>
              <a:rPr lang="en-GB" dirty="0"/>
              <a:t>包含与小区相关的E-UTRA频率和E-UTRA相邻小区的信息</a:t>
            </a:r>
            <a:r>
              <a:rPr lang="en-GB" dirty="0">
                <a:latin typeface="Ericsson Hilda" panose="00000500000000000000" pitchFamily="2" charset="0"/>
              </a:rPr>
              <a:t>重新选择</a:t>
            </a:r>
            <a:r>
              <a:rPr lang="en-GB" dirty="0"/>
              <a:t>（包括频率通用的小区重选参数以及小区特定的重选参数）；</a:t>
            </a:r>
            <a:endParaRPr lang="en-US" dirty="0"/>
          </a:p>
          <a:p>
            <a:pPr hangingPunct="0" rtl="0" algn="l"/>
            <a:r>
              <a:rPr lang="en-GB" i="1" dirty="0"/>
              <a:t>SIB6</a:t>
            </a:r>
            <a:r>
              <a:rPr lang="en-GB" dirty="0"/>
              <a:t>包含 ETWS 主要通知；</a:t>
            </a:r>
            <a:endParaRPr lang="en-US" dirty="0"/>
          </a:p>
          <a:p>
            <a:pPr hangingPunct="0" rtl="0" algn="l"/>
            <a:r>
              <a:rPr lang="en-GB" i="1" dirty="0"/>
              <a:t>SIB7</a:t>
            </a:r>
            <a:r>
              <a:rPr lang="en-GB" dirty="0"/>
              <a:t>包含 ETWS 辅助通知；</a:t>
            </a:r>
            <a:endParaRPr lang="en-US" dirty="0"/>
          </a:p>
          <a:p>
            <a:pPr hangingPunct="0" rtl="0" algn="l"/>
            <a:r>
              <a:rPr lang="en-GB" i="1" dirty="0"/>
              <a:t>SIB8</a:t>
            </a:r>
            <a:r>
              <a:rPr lang="en-GB" dirty="0"/>
              <a:t>包含 CMAS 警告通知；</a:t>
            </a:r>
            <a:endParaRPr lang="en-US" dirty="0"/>
          </a:p>
          <a:p>
            <a:pPr hangingPunct="0" rtl="0" algn="l"/>
            <a:r>
              <a:rPr lang="en-GB" i="1" dirty="0"/>
              <a:t>IB9</a:t>
            </a:r>
            <a:r>
              <a:rPr lang="en-GB" dirty="0"/>
              <a:t>包含与 GPS 时间和协调世界时 (UTC) 相关的信息。</a:t>
            </a:r>
            <a:endParaRPr lang="en-US" dirty="0"/>
          </a:p>
          <a:p>
            <a:pPr rtl="0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58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F0A6-C468-4142-9413-14997EEB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84" y="-52786"/>
            <a:ext cx="10515600" cy="720725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按需SI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29FE2-A23E-45E8-82A2-C8D7862CC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85" y="1616353"/>
            <a:ext cx="5029200" cy="4080133"/>
          </a:xfrm>
        </p:spPr>
        <p:txBody>
          <a:bodyPr/>
          <a:lstStyle/>
          <a:p>
            <a:pPr rtl="0" algn="l"/>
            <a:r>
              <a:rPr lang="en-US" sz="1800" kern="0" dirty="0">
                <a:solidFill>
                  <a:srgbClr val="00B0F0"/>
                </a:solidFill>
                <a:latin typeface="Ericsson Hilda" panose="00000500000000000000" pitchFamily="2" charset="0"/>
              </a:rPr>
              <a:t>MSG1 基于按需 SI 请求</a:t>
            </a:r>
          </a:p>
          <a:p>
            <a:pPr lvl="1" rtl="0" algn="l"/>
            <a:r>
              <a:rPr lang="en-US" sz="1400" kern="0" dirty="0">
                <a:solidFill>
                  <a:srgbClr val="00B0F0"/>
                </a:solidFill>
                <a:latin typeface="Ericsson Hilda" panose="00000500000000000000" pitchFamily="2" charset="0"/>
              </a:rPr>
              <a:t>由 UE 发送特定 PRACH 前导码（在 NR-SIB1 中定义）触发</a:t>
            </a:r>
          </a:p>
          <a:p>
            <a:pPr lvl="1" rtl="0" algn="l"/>
            <a:r>
              <a:rPr lang="en-US" sz="1400" kern="0" dirty="0">
                <a:solidFill>
                  <a:srgbClr val="00B0F0"/>
                </a:solidFill>
                <a:latin typeface="Ericsson Hilda" panose="00000500000000000000" pitchFamily="2" charset="0"/>
              </a:rPr>
              <a:t>来自 NW 的 MSG2 响应（结束功率斜坡）</a:t>
            </a:r>
          </a:p>
          <a:p>
            <a:pPr lvl="1" rtl="0" algn="l"/>
            <a:r>
              <a:rPr lang="en-US" sz="1400" kern="0" dirty="0">
                <a:solidFill>
                  <a:srgbClr val="00B0F0"/>
                </a:solidFill>
                <a:latin typeface="Ericsson Hilda" panose="00000500000000000000" pitchFamily="2" charset="0"/>
              </a:rPr>
              <a:t>根据 NR-SIB1 中的时间表广播请求的 SI 消息</a:t>
            </a:r>
          </a:p>
          <a:p>
            <a:pPr rtl="0" algn="l"/>
            <a:endParaRPr lang="en-US" dirty="0">
              <a:latin typeface="Ericsson Hilda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7AC9BA-BBA5-49BB-8B4E-1693A3F20B76}"/>
              </a:ext>
            </a:extLst>
          </p:cNvPr>
          <p:cNvSpPr/>
          <p:nvPr/>
        </p:nvSpPr>
        <p:spPr>
          <a:xfrm>
            <a:off x="0" y="6368872"/>
            <a:ext cx="1188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1200" dirty="0" err="1">
                <a:latin typeface="Ericsson Hilda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调度信息</a:t>
            </a:r>
            <a:r>
              <a:rPr lang="en-GB" sz="1200" dirty="0">
                <a:latin typeface="Ericsson Hilda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::=</a:t>
            </a:r>
            <a:r>
              <a:rPr lang="en-GB" sz="1200" dirty="0">
                <a:solidFill>
                  <a:srgbClr val="993366"/>
                </a:solidFill>
                <a:latin typeface="Ericsson Hilda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顺序</a:t>
            </a:r>
            <a:r>
              <a:rPr lang="en-GB" sz="1200" dirty="0">
                <a:latin typeface="Ericsson Hilda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200" dirty="0">
              <a:latin typeface="Ericsson Hilda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1200" dirty="0">
                <a:latin typeface="Ericsson Hilda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highlight>
                  <a:srgbClr val="00FFFF"/>
                </a:highlight>
                <a:latin typeface="Ericsson Hilda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si-广播状态</a:t>
            </a:r>
            <a:r>
              <a:rPr lang="en-GB" sz="1200" dirty="0">
                <a:highlight>
                  <a:srgbClr val="00FFFF"/>
                </a:highlight>
                <a:latin typeface="Ericsson Hilda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993366"/>
                </a:solidFill>
                <a:highlight>
                  <a:srgbClr val="00FFFF"/>
                </a:highlight>
                <a:latin typeface="Ericsson Hilda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枚举</a:t>
            </a:r>
            <a:r>
              <a:rPr lang="en-GB" sz="1200" dirty="0">
                <a:highlight>
                  <a:srgbClr val="00FFFF"/>
                </a:highlight>
                <a:latin typeface="Ericsson Hilda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{广播，</a:t>
            </a:r>
            <a:r>
              <a:rPr lang="en-GB" sz="1200" dirty="0" err="1">
                <a:highlight>
                  <a:srgbClr val="00FFFF"/>
                </a:highlight>
                <a:latin typeface="Ericsson Hilda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不广播</a:t>
            </a:r>
            <a:r>
              <a:rPr lang="en-GB" sz="1200" dirty="0">
                <a:highlight>
                  <a:srgbClr val="00FFFF"/>
                </a:highlight>
                <a:latin typeface="Ericsson Hilda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},</a:t>
            </a:r>
            <a:endParaRPr lang="en-US" sz="1200" dirty="0">
              <a:latin typeface="Ericsson Hilda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B8FF4-7401-4AD5-A947-978470A18F67}"/>
              </a:ext>
            </a:extLst>
          </p:cNvPr>
          <p:cNvSpPr/>
          <p:nvPr/>
        </p:nvSpPr>
        <p:spPr>
          <a:xfrm>
            <a:off x="278509" y="589209"/>
            <a:ext cx="1051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US" sz="2400" kern="0" dirty="0">
                <a:latin typeface="Ericsson Hilda" panose="00000500000000000000" pitchFamily="2" charset="0"/>
              </a:rPr>
              <a:t>按需 SI 请求可以基于 MSG1 或基于 MSG3</a:t>
            </a:r>
          </a:p>
          <a:p>
            <a:pPr rtl="0" algn="l"/>
            <a:r>
              <a:rPr lang="en-US" sz="1400" kern="0" dirty="0">
                <a:latin typeface="Ericsson Hilda" panose="00000500000000000000" pitchFamily="2" charset="0"/>
              </a:rPr>
              <a:t>取决于是否</a:t>
            </a:r>
            <a:r>
              <a:rPr lang="en-US" sz="1400" kern="0" dirty="0" err="1">
                <a:latin typeface="Ericsson Hilda" panose="00000500000000000000" pitchFamily="2" charset="0"/>
              </a:rPr>
              <a:t>si-请求配置</a:t>
            </a:r>
            <a:r>
              <a:rPr lang="en-US" sz="1400" kern="0" dirty="0">
                <a:latin typeface="Ericsson Hilda" panose="00000500000000000000" pitchFamily="2" charset="0"/>
              </a:rPr>
              <a:t>IE 或</a:t>
            </a:r>
            <a:r>
              <a:rPr lang="en-US" sz="1400" kern="0" dirty="0" err="1">
                <a:latin typeface="Ericsson Hilda" panose="00000500000000000000" pitchFamily="2" charset="0"/>
              </a:rPr>
              <a:t>si-RequestConfigSUL</a:t>
            </a:r>
            <a:r>
              <a:rPr lang="en-US" sz="1400" kern="0" dirty="0">
                <a:latin typeface="Ericsson Hilda" panose="00000500000000000000" pitchFamily="2" charset="0"/>
              </a:rPr>
              <a:t>SUL 频段的 IE 存在于 SIB1 中，UE 决定使用基于 Msg1 或基于 Msg3 的 SI 请求来获取这些</a:t>
            </a:r>
            <a:r>
              <a:rPr lang="en-US" sz="1400" kern="0" dirty="0" err="1">
                <a:latin typeface="Ericsson Hilda" panose="00000500000000000000" pitchFamily="2" charset="0"/>
              </a:rPr>
              <a:t>不广播</a:t>
            </a:r>
            <a:r>
              <a:rPr lang="en-US" sz="1400" kern="0" dirty="0">
                <a:latin typeface="Ericsson Hilda" panose="00000500000000000000" pitchFamily="2" charset="0"/>
              </a:rPr>
              <a:t>SI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571464-CDD9-4334-A3C0-FCB7D607A70C}"/>
              </a:ext>
            </a:extLst>
          </p:cNvPr>
          <p:cNvSpPr txBox="1">
            <a:spLocks/>
          </p:cNvSpPr>
          <p:nvPr/>
        </p:nvSpPr>
        <p:spPr>
          <a:xfrm>
            <a:off x="6693601" y="1377771"/>
            <a:ext cx="5295899" cy="4603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algn="l"/>
            <a:r>
              <a:rPr lang="en-US" sz="1800" kern="0" dirty="0">
                <a:solidFill>
                  <a:srgbClr val="00B0F0"/>
                </a:solidFill>
                <a:latin typeface="Ericsson Hilda" panose="00000500000000000000" pitchFamily="2" charset="0"/>
              </a:rPr>
              <a:t>基于 MSG3 的按需 SI 请求</a:t>
            </a:r>
          </a:p>
          <a:p>
            <a:pPr lvl="1" rtl="0" algn="l"/>
            <a:r>
              <a:rPr lang="en-US" sz="1400" kern="0" dirty="0">
                <a:solidFill>
                  <a:srgbClr val="00B0F0"/>
                </a:solidFill>
                <a:latin typeface="Ericsson Hilda" panose="00000500000000000000" pitchFamily="2" charset="0"/>
              </a:rPr>
              <a:t>UE执行正常的PRACH传输并在MSG2中接收授权</a:t>
            </a:r>
          </a:p>
          <a:p>
            <a:pPr lvl="1" rtl="0" algn="l"/>
            <a:r>
              <a:rPr lang="en-US" sz="1400" kern="0" dirty="0">
                <a:solidFill>
                  <a:srgbClr val="00B0F0"/>
                </a:solidFill>
                <a:latin typeface="Ericsson Hilda" panose="00000500000000000000" pitchFamily="2" charset="0"/>
              </a:rPr>
              <a:t>UE在MSG3传输中请求特定SI消息</a:t>
            </a:r>
          </a:p>
          <a:p>
            <a:pPr lvl="1" rtl="0" algn="l"/>
            <a:r>
              <a:rPr lang="en-US" sz="1400" kern="0" dirty="0">
                <a:solidFill>
                  <a:srgbClr val="00B0F0"/>
                </a:solidFill>
                <a:latin typeface="Ericsson Hilda" panose="00000500000000000000" pitchFamily="2" charset="0"/>
              </a:rPr>
              <a:t>根据 NR-SIB1 中的时间表广播请求的 SI 消息</a:t>
            </a:r>
          </a:p>
          <a:p>
            <a:pPr rtl="0" algn="l"/>
            <a:endParaRPr lang="en-US" dirty="0">
              <a:latin typeface="Ericsson Hilda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DDBA1-E099-46C4-B8CD-662691607F3F}"/>
              </a:ext>
            </a:extLst>
          </p:cNvPr>
          <p:cNvSpPr txBox="1"/>
          <p:nvPr/>
        </p:nvSpPr>
        <p:spPr>
          <a:xfrm>
            <a:off x="1095375" y="31432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F70E0-F0D8-412C-9DA6-D97686CFD383}"/>
              </a:ext>
            </a:extLst>
          </p:cNvPr>
          <p:cNvSpPr txBox="1"/>
          <p:nvPr/>
        </p:nvSpPr>
        <p:spPr>
          <a:xfrm>
            <a:off x="3695700" y="314325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 err="1">
                <a:latin typeface="Ericsson Hilda" panose="00000500000000000000" pitchFamily="2" charset="0"/>
              </a:rPr>
              <a:t>gNB</a:t>
            </a:r>
            <a:endParaRPr lang="en-US" dirty="0">
              <a:latin typeface="Ericsson Hilda" panose="000005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DF0C0D-638A-4EDA-B726-974AAD7F7A3E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317551" y="3512582"/>
            <a:ext cx="16030" cy="2792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36A1F9-F779-42CA-BEE1-5DF7BC467043}"/>
              </a:ext>
            </a:extLst>
          </p:cNvPr>
          <p:cNvCxnSpPr>
            <a:cxnSpLocks/>
          </p:cNvCxnSpPr>
          <p:nvPr/>
        </p:nvCxnSpPr>
        <p:spPr>
          <a:xfrm>
            <a:off x="4031561" y="3485078"/>
            <a:ext cx="0" cy="2896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CA47D1-E653-47E0-B2AA-33869219F69A}"/>
              </a:ext>
            </a:extLst>
          </p:cNvPr>
          <p:cNvCxnSpPr/>
          <p:nvPr/>
        </p:nvCxnSpPr>
        <p:spPr>
          <a:xfrm>
            <a:off x="1317551" y="3867150"/>
            <a:ext cx="2662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458DDB-162F-4018-A9C7-CB34638A9873}"/>
              </a:ext>
            </a:extLst>
          </p:cNvPr>
          <p:cNvCxnSpPr/>
          <p:nvPr/>
        </p:nvCxnSpPr>
        <p:spPr>
          <a:xfrm flipH="1">
            <a:off x="1317551" y="4438650"/>
            <a:ext cx="2662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56908D-3C12-4F4F-8566-D2B940009BB6}"/>
              </a:ext>
            </a:extLst>
          </p:cNvPr>
          <p:cNvCxnSpPr/>
          <p:nvPr/>
        </p:nvCxnSpPr>
        <p:spPr>
          <a:xfrm flipH="1">
            <a:off x="1247775" y="5095875"/>
            <a:ext cx="2753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E6656A-5D97-4778-92E6-12794A45DD9B}"/>
              </a:ext>
            </a:extLst>
          </p:cNvPr>
          <p:cNvCxnSpPr/>
          <p:nvPr/>
        </p:nvCxnSpPr>
        <p:spPr>
          <a:xfrm flipH="1">
            <a:off x="1317551" y="5867400"/>
            <a:ext cx="2662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BDD3B9-C169-4D43-8EC9-BE7F726D7A1B}"/>
              </a:ext>
            </a:extLst>
          </p:cNvPr>
          <p:cNvSpPr txBox="1"/>
          <p:nvPr/>
        </p:nvSpPr>
        <p:spPr>
          <a:xfrm>
            <a:off x="1944196" y="3583457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RA 序言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2BA774-DF3B-41CC-9FEF-202689415A75}"/>
              </a:ext>
            </a:extLst>
          </p:cNvPr>
          <p:cNvSpPr txBox="1"/>
          <p:nvPr/>
        </p:nvSpPr>
        <p:spPr>
          <a:xfrm>
            <a:off x="1327144" y="4217760"/>
            <a:ext cx="389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RAR（</a:t>
            </a:r>
            <a:r>
              <a:rPr lang="en-US" sz="1200" dirty="0">
                <a:solidFill>
                  <a:srgbClr val="FF0000"/>
                </a:solidFill>
                <a:latin typeface="Ericsson Hilda" panose="00000500000000000000" pitchFamily="2" charset="0"/>
              </a:rPr>
              <a:t>带有用于 SI 请求的 RAPID only-ack 的 MAC 子标头</a:t>
            </a:r>
            <a:r>
              <a:rPr lang="en-US" sz="1400" dirty="0">
                <a:latin typeface="Ericsson Hilda" panose="00000500000000000000" pitchFamily="2" charset="0"/>
              </a:rPr>
              <a:t>）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5345AD-BD79-48AD-B543-2B0AEFFA9BA2}"/>
              </a:ext>
            </a:extLst>
          </p:cNvPr>
          <p:cNvSpPr txBox="1"/>
          <p:nvPr/>
        </p:nvSpPr>
        <p:spPr>
          <a:xfrm>
            <a:off x="1811039" y="3795923"/>
            <a:ext cx="1766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200" dirty="0">
                <a:solidFill>
                  <a:srgbClr val="FF0000"/>
                </a:solidFill>
                <a:latin typeface="Ericsson Hilda" panose="00000500000000000000" pitchFamily="2" charset="0"/>
              </a:rPr>
              <a:t>SI-请求前导码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1327CF-D36C-43D6-BA78-F141C7F3FC83}"/>
              </a:ext>
            </a:extLst>
          </p:cNvPr>
          <p:cNvSpPr txBox="1"/>
          <p:nvPr/>
        </p:nvSpPr>
        <p:spPr>
          <a:xfrm>
            <a:off x="1547530" y="4874924"/>
            <a:ext cx="246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400" dirty="0">
                <a:solidFill>
                  <a:srgbClr val="FF0000"/>
                </a:solidFill>
                <a:latin typeface="Ericsson Hilda" panose="00000500000000000000" pitchFamily="2" charset="0"/>
              </a:rPr>
              <a:t>DCI_0 与 SI-RNTI 已加扰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3B79BA-3DD0-4BD9-864C-C4F025AB9EDA}"/>
              </a:ext>
            </a:extLst>
          </p:cNvPr>
          <p:cNvSpPr txBox="1"/>
          <p:nvPr/>
        </p:nvSpPr>
        <p:spPr>
          <a:xfrm>
            <a:off x="2032644" y="5601297"/>
            <a:ext cx="1766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400" dirty="0">
                <a:solidFill>
                  <a:srgbClr val="FF0000"/>
                </a:solidFill>
                <a:latin typeface="Ericsson Hilda" panose="00000500000000000000" pitchFamily="2" charset="0"/>
              </a:rPr>
              <a:t>PDSCH（SI）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8F1695-F87C-46A1-AC74-26529789E8CA}"/>
              </a:ext>
            </a:extLst>
          </p:cNvPr>
          <p:cNvSpPr txBox="1"/>
          <p:nvPr/>
        </p:nvSpPr>
        <p:spPr>
          <a:xfrm>
            <a:off x="7572375" y="31813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UE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D76AD5-5F8A-49D1-9A40-62FE3AC9063D}"/>
              </a:ext>
            </a:extLst>
          </p:cNvPr>
          <p:cNvSpPr txBox="1"/>
          <p:nvPr/>
        </p:nvSpPr>
        <p:spPr>
          <a:xfrm>
            <a:off x="10172700" y="318135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 err="1">
                <a:latin typeface="Ericsson Hilda" panose="00000500000000000000" pitchFamily="2" charset="0"/>
              </a:rPr>
              <a:t>gNB</a:t>
            </a:r>
            <a:endParaRPr lang="en-US" dirty="0">
              <a:latin typeface="Ericsson Hilda" panose="000005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A811C2-4798-454B-B73C-36A8CC6D17F4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794551" y="3550682"/>
            <a:ext cx="16030" cy="2792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A19FB1-11C0-4A53-A782-F0333B26A099}"/>
              </a:ext>
            </a:extLst>
          </p:cNvPr>
          <p:cNvCxnSpPr>
            <a:cxnSpLocks/>
          </p:cNvCxnSpPr>
          <p:nvPr/>
        </p:nvCxnSpPr>
        <p:spPr>
          <a:xfrm>
            <a:off x="10508561" y="3523178"/>
            <a:ext cx="0" cy="2896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0947F2-591A-44FE-AEE1-DB5114AED015}"/>
              </a:ext>
            </a:extLst>
          </p:cNvPr>
          <p:cNvCxnSpPr/>
          <p:nvPr/>
        </p:nvCxnSpPr>
        <p:spPr>
          <a:xfrm>
            <a:off x="7794551" y="3705225"/>
            <a:ext cx="2662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04B4D2-0AC5-42F5-A858-0EC800406F78}"/>
              </a:ext>
            </a:extLst>
          </p:cNvPr>
          <p:cNvCxnSpPr/>
          <p:nvPr/>
        </p:nvCxnSpPr>
        <p:spPr>
          <a:xfrm flipH="1">
            <a:off x="7794551" y="4276725"/>
            <a:ext cx="2662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AA6FEC-27FE-4831-B120-FD4358D19EE4}"/>
              </a:ext>
            </a:extLst>
          </p:cNvPr>
          <p:cNvSpPr txBox="1"/>
          <p:nvPr/>
        </p:nvSpPr>
        <p:spPr>
          <a:xfrm>
            <a:off x="8130413" y="3433437"/>
            <a:ext cx="171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MSG1:RA 前言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DB9730-2BA1-4C8B-B30A-A3CF73CE2997}"/>
              </a:ext>
            </a:extLst>
          </p:cNvPr>
          <p:cNvSpPr txBox="1"/>
          <p:nvPr/>
        </p:nvSpPr>
        <p:spPr>
          <a:xfrm>
            <a:off x="8183071" y="4054586"/>
            <a:ext cx="2741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MSG2:RAR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A7F67B-F170-4249-BFA1-73232C17DD42}"/>
              </a:ext>
            </a:extLst>
          </p:cNvPr>
          <p:cNvCxnSpPr/>
          <p:nvPr/>
        </p:nvCxnSpPr>
        <p:spPr>
          <a:xfrm>
            <a:off x="7794551" y="4868376"/>
            <a:ext cx="2714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9FF1A5-EE54-41EC-B4E3-24AA88CF26E0}"/>
              </a:ext>
            </a:extLst>
          </p:cNvPr>
          <p:cNvCxnSpPr/>
          <p:nvPr/>
        </p:nvCxnSpPr>
        <p:spPr>
          <a:xfrm flipH="1">
            <a:off x="7794551" y="5553075"/>
            <a:ext cx="2714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A4F01FC-4F1D-4423-B10D-3B30A2FA0C62}"/>
              </a:ext>
            </a:extLst>
          </p:cNvPr>
          <p:cNvSpPr txBox="1"/>
          <p:nvPr/>
        </p:nvSpPr>
        <p:spPr>
          <a:xfrm>
            <a:off x="7925899" y="4554648"/>
            <a:ext cx="417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味精3：</a:t>
            </a:r>
            <a:r>
              <a:rPr lang="en-US" sz="1400" dirty="0">
                <a:solidFill>
                  <a:srgbClr val="FF0000"/>
                </a:solidFill>
                <a:latin typeface="Ericsson Hilda" panose="00000500000000000000" pitchFamily="2" charset="0"/>
              </a:rPr>
              <a:t>RRC系统信息请求(IE</a:t>
            </a:r>
            <a:r>
              <a:rPr lang="en-GB" sz="1400" dirty="0">
                <a:solidFill>
                  <a:srgbClr val="FF0000"/>
                </a:solidFill>
                <a:latin typeface="Ericsson Hilda" panose="00000500000000000000" pitchFamily="2" charset="0"/>
              </a:rPr>
              <a:t>请求的 SI 列表</a:t>
            </a:r>
            <a:r>
              <a:rPr lang="en-GB" dirty="0">
                <a:latin typeface="Ericsson Hilda" panose="00000500000000000000" pitchFamily="2" charset="0"/>
              </a:rPr>
              <a:t>）</a:t>
            </a:r>
            <a:endParaRPr lang="en-US" sz="1400" dirty="0">
              <a:solidFill>
                <a:srgbClr val="FF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228D4D-1D63-4A33-8A52-A3A1A0FE4EBC}"/>
              </a:ext>
            </a:extLst>
          </p:cNvPr>
          <p:cNvSpPr txBox="1"/>
          <p:nvPr/>
        </p:nvSpPr>
        <p:spPr>
          <a:xfrm>
            <a:off x="8183071" y="5245328"/>
            <a:ext cx="2741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味精4：</a:t>
            </a:r>
            <a:r>
              <a:rPr lang="en-US" sz="1400" dirty="0">
                <a:solidFill>
                  <a:srgbClr val="FF0000"/>
                </a:solidFill>
                <a:latin typeface="Ericsson Hilda" panose="00000500000000000000" pitchFamily="2" charset="0"/>
              </a:rPr>
              <a:t>混合请求确认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333D63-E570-4E41-982B-CF485BF40EF4}"/>
              </a:ext>
            </a:extLst>
          </p:cNvPr>
          <p:cNvSpPr txBox="1"/>
          <p:nvPr/>
        </p:nvSpPr>
        <p:spPr>
          <a:xfrm>
            <a:off x="7012457" y="6005840"/>
            <a:ext cx="2660072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UE监视所请求的SI消息的SI窗口</a:t>
            </a:r>
          </a:p>
        </p:txBody>
      </p:sp>
    </p:spTree>
    <p:extLst>
      <p:ext uri="{BB962C8B-B14F-4D97-AF65-F5344CB8AC3E}">
        <p14:creationId xmlns:p14="http://schemas.microsoft.com/office/powerpoint/2010/main" val="12395339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5A2B-B434-43C5-BA18-12B00EF7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随机访问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F65A2-040A-4A0F-B111-FDD7310A4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1" y="1435100"/>
            <a:ext cx="5229225" cy="4470400"/>
          </a:xfrm>
        </p:spPr>
        <p:txBody>
          <a:bodyPr>
            <a:normAutofit fontScale="77500" lnSpcReduction="20000"/>
          </a:bodyPr>
          <a:lstStyle/>
          <a:p>
            <a:pPr rtl="0" algn="l"/>
            <a:r>
              <a:rPr lang="en-GB" dirty="0">
                <a:latin typeface="Ericsson Hilda" panose="00000500000000000000" pitchFamily="2" charset="0"/>
              </a:rPr>
              <a:t>随机接入过程由以下事件触发</a:t>
            </a:r>
          </a:p>
          <a:p>
            <a:pPr lvl="1" rtl="0" algn="l"/>
            <a:r>
              <a:rPr lang="en-GB" sz="2200" dirty="0">
                <a:latin typeface="Ericsson Hilda" panose="00000500000000000000" pitchFamily="2" charset="0"/>
              </a:rPr>
              <a:t>从 RRC_IDLE 进行初始访问</a:t>
            </a:r>
            <a:endParaRPr lang="en-US" sz="2200" dirty="0">
              <a:latin typeface="Ericsson Hilda" panose="00000500000000000000" pitchFamily="2" charset="0"/>
            </a:endParaRPr>
          </a:p>
          <a:p>
            <a:pPr lvl="1" rtl="0" algn="l"/>
            <a:r>
              <a:rPr lang="en-GB" sz="2200" dirty="0">
                <a:latin typeface="Ericsson Hilda" panose="00000500000000000000" pitchFamily="2" charset="0"/>
              </a:rPr>
              <a:t>RRC连接重建过程</a:t>
            </a:r>
            <a:endParaRPr lang="en-US" sz="2200" dirty="0">
              <a:latin typeface="Ericsson Hilda" panose="00000500000000000000" pitchFamily="2" charset="0"/>
            </a:endParaRPr>
          </a:p>
          <a:p>
            <a:pPr lvl="1" rtl="0" algn="l"/>
            <a:r>
              <a:rPr lang="en-GB" sz="2200" dirty="0">
                <a:latin typeface="Ericsson Hilda" panose="00000500000000000000" pitchFamily="2" charset="0"/>
              </a:rPr>
              <a:t>交出</a:t>
            </a:r>
            <a:endParaRPr lang="en-US" sz="2200" dirty="0">
              <a:latin typeface="Ericsson Hilda" panose="00000500000000000000" pitchFamily="2" charset="0"/>
            </a:endParaRPr>
          </a:p>
          <a:p>
            <a:pPr lvl="1" rtl="0" algn="l"/>
            <a:r>
              <a:rPr lang="en-GB" sz="2200" dirty="0">
                <a:latin typeface="Ericsson Hilda" panose="00000500000000000000" pitchFamily="2" charset="0"/>
              </a:rPr>
              <a:t>当 UL 同步状态为“非同步”时，RRC_CONNECTED 期间 DL 或 UL 数据到达</a:t>
            </a:r>
            <a:endParaRPr lang="en-US" sz="2200" dirty="0">
              <a:latin typeface="Ericsson Hilda" panose="00000500000000000000" pitchFamily="2" charset="0"/>
            </a:endParaRPr>
          </a:p>
          <a:p>
            <a:pPr lvl="1" rtl="0" algn="l"/>
            <a:r>
              <a:rPr lang="en-GB" sz="2200" dirty="0">
                <a:latin typeface="Ericsson Hilda" panose="00000500000000000000" pitchFamily="2" charset="0"/>
              </a:rPr>
              <a:t>当没有可用于 SR 的 PUCCH 资源时，RRC_CONNECTED 期间 UL 数据到达</a:t>
            </a:r>
            <a:endParaRPr lang="en-US" sz="2200" dirty="0">
              <a:latin typeface="Ericsson Hilda" panose="00000500000000000000" pitchFamily="2" charset="0"/>
            </a:endParaRPr>
          </a:p>
          <a:p>
            <a:pPr lvl="1" rtl="0" algn="l"/>
            <a:r>
              <a:rPr lang="en-GB" sz="2200" dirty="0">
                <a:latin typeface="Ericsson Hilda" panose="00000500000000000000" pitchFamily="2" charset="0"/>
              </a:rPr>
              <a:t>SR故障</a:t>
            </a:r>
            <a:endParaRPr lang="en-US" sz="2200" dirty="0">
              <a:latin typeface="Ericsson Hilda" panose="00000500000000000000" pitchFamily="2" charset="0"/>
            </a:endParaRPr>
          </a:p>
          <a:p>
            <a:pPr lvl="1" rtl="0" algn="l"/>
            <a:r>
              <a:rPr lang="en-GB" sz="2200" dirty="0">
                <a:solidFill>
                  <a:srgbClr val="0070C0"/>
                </a:solidFill>
                <a:latin typeface="Ericsson Hilda" panose="00000500000000000000" pitchFamily="2" charset="0"/>
              </a:rPr>
              <a:t>同步重配置时 RRC 请求</a:t>
            </a:r>
            <a:endParaRPr lang="en-US" sz="2200" dirty="0">
              <a:solidFill>
                <a:srgbClr val="0070C0"/>
              </a:solidFill>
              <a:latin typeface="Ericsson Hilda" panose="00000500000000000000" pitchFamily="2" charset="0"/>
            </a:endParaRPr>
          </a:p>
          <a:p>
            <a:pPr lvl="1" rtl="0" algn="l"/>
            <a:r>
              <a:rPr lang="en-GB" sz="2200" dirty="0">
                <a:solidFill>
                  <a:srgbClr val="0070C0"/>
                </a:solidFill>
                <a:latin typeface="Ericsson Hilda" panose="00000500000000000000" pitchFamily="2" charset="0"/>
              </a:rPr>
              <a:t>从 RRC_INACTIVE 转换</a:t>
            </a:r>
            <a:endParaRPr lang="en-US" sz="2200" dirty="0">
              <a:solidFill>
                <a:srgbClr val="0070C0"/>
              </a:solidFill>
              <a:latin typeface="Ericsson Hilda" panose="00000500000000000000" pitchFamily="2" charset="0"/>
            </a:endParaRPr>
          </a:p>
          <a:p>
            <a:pPr lvl="1" rtl="0" algn="l"/>
            <a:r>
              <a:rPr lang="en-GB" sz="2200" dirty="0">
                <a:solidFill>
                  <a:srgbClr val="0070C0"/>
                </a:solidFill>
                <a:latin typeface="Ericsson Hilda" panose="00000500000000000000" pitchFamily="2" charset="0"/>
              </a:rPr>
              <a:t>建立时间对齐</a:t>
            </a:r>
            <a:r>
              <a:rPr lang="en-GB" sz="2200" dirty="0" err="1">
                <a:solidFill>
                  <a:srgbClr val="0070C0"/>
                </a:solidFill>
                <a:latin typeface="Ericsson Hilda" panose="00000500000000000000" pitchFamily="2" charset="0"/>
              </a:rPr>
              <a:t>细胞</a:t>
            </a:r>
            <a:r>
              <a:rPr lang="en-GB" sz="2200" dirty="0">
                <a:solidFill>
                  <a:srgbClr val="0070C0"/>
                </a:solidFill>
                <a:latin typeface="Ericsson Hilda" panose="00000500000000000000" pitchFamily="2" charset="0"/>
              </a:rPr>
              <a:t>添加</a:t>
            </a:r>
            <a:endParaRPr lang="en-US" sz="2200" dirty="0">
              <a:solidFill>
                <a:srgbClr val="0070C0"/>
              </a:solidFill>
              <a:latin typeface="Ericsson Hilda" panose="00000500000000000000" pitchFamily="2" charset="0"/>
            </a:endParaRPr>
          </a:p>
          <a:p>
            <a:pPr lvl="1" rtl="0" algn="l"/>
            <a:r>
              <a:rPr lang="en-GB" sz="2200" dirty="0">
                <a:solidFill>
                  <a:srgbClr val="0070C0"/>
                </a:solidFill>
                <a:latin typeface="Ericsson Hilda" panose="00000500000000000000" pitchFamily="2" charset="0"/>
              </a:rPr>
              <a:t>请求其他 SI</a:t>
            </a:r>
            <a:endParaRPr lang="en-US" sz="2200" dirty="0">
              <a:solidFill>
                <a:srgbClr val="0070C0"/>
              </a:solidFill>
              <a:latin typeface="Ericsson Hilda" panose="00000500000000000000" pitchFamily="2" charset="0"/>
            </a:endParaRPr>
          </a:p>
          <a:p>
            <a:pPr lvl="1" rtl="0" algn="l"/>
            <a:r>
              <a:rPr lang="en-GB" sz="2200" dirty="0">
                <a:solidFill>
                  <a:srgbClr val="0070C0"/>
                </a:solidFill>
                <a:latin typeface="Ericsson Hilda" panose="00000500000000000000" pitchFamily="2" charset="0"/>
              </a:rPr>
              <a:t>光束故障恢复</a:t>
            </a:r>
            <a:endParaRPr lang="en-US" sz="2200" dirty="0">
              <a:solidFill>
                <a:srgbClr val="0070C0"/>
              </a:solidFill>
              <a:latin typeface="Ericsson Hilda" panose="00000500000000000000" pitchFamily="2" charset="0"/>
            </a:endParaRPr>
          </a:p>
          <a:p>
            <a:pPr marL="0" indent="0" rtl="0" algn="l">
              <a:buNone/>
            </a:pPr>
            <a:endParaRPr lang="en-US" dirty="0">
              <a:latin typeface="Ericsson Hilda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3237C-3504-4D10-800B-B2E2F76A9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10" y="561975"/>
            <a:ext cx="2847975" cy="2990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A84CF-1F09-46F9-BC17-3842D5B03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010" y="3552825"/>
            <a:ext cx="26003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83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EA464-C679-4C4A-8AC5-6E073598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92" y="192675"/>
            <a:ext cx="10515600" cy="935355"/>
          </a:xfrm>
        </p:spPr>
        <p:txBody>
          <a:bodyPr>
            <a:normAutofit fontScale="90000"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单边带</a:t>
            </a:r>
            <a:br>
              <a:rPr lang="en-US" dirty="0">
                <a:latin typeface="Ericsson Hilda" panose="00000500000000000000" pitchFamily="2" charset="0"/>
              </a:rPr>
            </a:br>
            <a:r>
              <a:rPr lang="en-GB" sz="3600" dirty="0">
                <a:latin typeface="Ericsson Hilda" panose="00000500000000000000" pitchFamily="2" charset="0"/>
                <a:ea typeface="Times New Roman" panose="02020603050405020304" pitchFamily="18" charset="0"/>
              </a:rPr>
              <a:t>同步信号块</a:t>
            </a:r>
            <a:endParaRPr lang="en-US" sz="3600" dirty="0">
              <a:latin typeface="Ericsson Hilda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3E783B-6AE6-4860-8BE0-AFCD891A3FA3}"/>
              </a:ext>
            </a:extLst>
          </p:cNvPr>
          <p:cNvSpPr/>
          <p:nvPr/>
        </p:nvSpPr>
        <p:spPr>
          <a:xfrm>
            <a:off x="0" y="1316293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rtl="0" algn="l">
              <a:buFont typeface="Arial" panose="020B0604020202020204" pitchFamily="34" charset="0"/>
              <a:buChar char="•"/>
            </a:pPr>
            <a:r>
              <a:rPr lang="en-US" dirty="0"/>
              <a:t>SS块由NR-PSS、NR-SSS、NR-PBCH组成</a:t>
            </a:r>
          </a:p>
          <a:p>
            <a:pPr lvl="1" rtl="0" algn="l"/>
            <a:r>
              <a:rPr lang="en-US" sz="1600" dirty="0"/>
              <a:t>NR-PSS 在 NR-SSS 之前映射</a:t>
            </a:r>
          </a:p>
          <a:p>
            <a:pPr lvl="1" rtl="0" algn="l"/>
            <a:r>
              <a:rPr lang="en-US" sz="1600" dirty="0"/>
              <a:t>SS 块格式首选项 PSS-PBCH-SSS-PBCH</a:t>
            </a:r>
          </a:p>
          <a:p>
            <a:pPr marL="285750" indent="-285750" rtl="0" algn="l">
              <a:buFont typeface="Arial" panose="020B0604020202020204" pitchFamily="34" charset="0"/>
              <a:buChar char="•"/>
            </a:pPr>
            <a:r>
              <a:rPr lang="en-US" dirty="0"/>
              <a:t>多个 SS 块捆绑在一起作为 SS 块突发</a:t>
            </a:r>
          </a:p>
          <a:p>
            <a:pPr lvl="1" rtl="0" algn="l"/>
            <a:r>
              <a:rPr lang="en-US" sz="1600" dirty="0"/>
              <a:t>每个 SS 突发的 SS 块的最大数量 (L) 取决于运营商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7ABC11-A69B-48B5-B090-98E2F5630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2500"/>
              </p:ext>
            </p:extLst>
          </p:nvPr>
        </p:nvGraphicFramePr>
        <p:xfrm>
          <a:off x="9282508" y="1406417"/>
          <a:ext cx="290949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242">
                  <a:extLst>
                    <a:ext uri="{9D8B030D-6E8A-4147-A177-3AD203B41FA5}">
                      <a16:colId xmlns:a16="http://schemas.microsoft.com/office/drawing/2014/main" val="124060799"/>
                    </a:ext>
                  </a:extLst>
                </a:gridCol>
                <a:gridCol w="1107250">
                  <a:extLst>
                    <a:ext uri="{9D8B030D-6E8A-4147-A177-3AD203B41FA5}">
                      <a16:colId xmlns:a16="http://schemas.microsoft.com/office/drawing/2014/main" val="986969690"/>
                    </a:ext>
                  </a:extLst>
                </a:gridCol>
              </a:tblGrid>
              <a:tr h="220776">
                <a:tc>
                  <a:txBody>
                    <a:bodyPr/>
                    <a:lstStyle/>
                    <a:p>
                      <a:pPr rtl="0" algn="l"/>
                      <a:r>
                        <a:rPr lang="en-US" sz="1200" dirty="0"/>
                        <a:t>载频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algn="l"/>
                      <a:r>
                        <a:rPr lang="en-US" sz="1200" dirty="0"/>
                        <a:t>L 值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22551"/>
                  </a:ext>
                </a:extLst>
              </a:tr>
              <a:tr h="220776">
                <a:tc>
                  <a:txBody>
                    <a:bodyPr/>
                    <a:lstStyle/>
                    <a:p>
                      <a:pPr rtl="0" algn="l"/>
                      <a:r>
                        <a:rPr lang="en-US" sz="1200" dirty="0"/>
                        <a:t>3GHz以下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algn="l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460296"/>
                  </a:ext>
                </a:extLst>
              </a:tr>
              <a:tr h="220776">
                <a:tc>
                  <a:txBody>
                    <a:bodyPr/>
                    <a:lstStyle/>
                    <a:p>
                      <a:pPr rtl="0" algn="l"/>
                      <a:r>
                        <a:rPr lang="en-US" sz="1200" dirty="0"/>
                        <a:t>3 至 6 GHz 之间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algn="l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624691"/>
                  </a:ext>
                </a:extLst>
              </a:tr>
              <a:tr h="220776">
                <a:tc>
                  <a:txBody>
                    <a:bodyPr/>
                    <a:lstStyle/>
                    <a:p>
                      <a:pPr rtl="0" algn="l"/>
                      <a:r>
                        <a:rPr lang="en-US" sz="1200" dirty="0"/>
                        <a:t>6 至 52.6 GHz 之间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algn="l"/>
                      <a:r>
                        <a:rPr lang="en-US" sz="1200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9422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DEB1A98-2ABE-4AAD-83A3-23F7242F9D0A}"/>
              </a:ext>
            </a:extLst>
          </p:cNvPr>
          <p:cNvSpPr/>
          <p:nvPr/>
        </p:nvSpPr>
        <p:spPr>
          <a:xfrm>
            <a:off x="6590852" y="3847343"/>
            <a:ext cx="2914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algn="l"/>
            <a:r>
              <a:rPr lang="en-GB" sz="1600" dirty="0">
                <a:solidFill>
                  <a:srgbClr val="7030A0"/>
                </a:solidFill>
                <a:latin typeface="Ericsson Hilda" panose="00000500000000000000" pitchFamily="2" charset="0"/>
                <a:ea typeface="Times New Roman" panose="02020603050405020304" pitchFamily="18" charset="0"/>
              </a:rPr>
              <a:t>SSB时频结构</a:t>
            </a:r>
            <a:endParaRPr lang="en-US" sz="1600" dirty="0">
              <a:solidFill>
                <a:srgbClr val="7030A0"/>
              </a:solidFill>
              <a:latin typeface="Ericsson Hilda" panose="00000500000000000000" pitchFamily="2" charset="0"/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B5F9FCBA-7828-44EB-AE6A-5FABC2E159FD}"/>
              </a:ext>
            </a:extLst>
          </p:cNvPr>
          <p:cNvCxnSpPr>
            <a:cxnSpLocks/>
            <a:endCxn id="17" idx="0"/>
          </p:cNvCxnSpPr>
          <p:nvPr/>
        </p:nvCxnSpPr>
        <p:spPr bwMode="auto">
          <a:xfrm rot="5400000" flipH="1" flipV="1">
            <a:off x="2237082" y="4462930"/>
            <a:ext cx="167147" cy="1172445"/>
          </a:xfrm>
          <a:prstGeom prst="curvedConnector3">
            <a:avLst>
              <a:gd name="adj1" fmla="val 23676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7605F2-2E6B-4E93-AEE7-02A19A555C57}"/>
              </a:ext>
            </a:extLst>
          </p:cNvPr>
          <p:cNvSpPr txBox="1"/>
          <p:nvPr/>
        </p:nvSpPr>
        <p:spPr>
          <a:xfrm>
            <a:off x="1249782" y="4842468"/>
            <a:ext cx="764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000" b="1" dirty="0">
                <a:solidFill>
                  <a:srgbClr val="FF0000"/>
                </a:solidFill>
              </a:rPr>
              <a:t>不锈钢块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D7C24F-56D4-4298-9D69-CDF87A52B0B1}"/>
              </a:ext>
            </a:extLst>
          </p:cNvPr>
          <p:cNvCxnSpPr>
            <a:cxnSpLocks/>
          </p:cNvCxnSpPr>
          <p:nvPr/>
        </p:nvCxnSpPr>
        <p:spPr bwMode="auto">
          <a:xfrm flipV="1">
            <a:off x="2402808" y="5623859"/>
            <a:ext cx="9073260" cy="25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C4E6171-2E41-4E62-8024-E8044258E88F}"/>
              </a:ext>
            </a:extLst>
          </p:cNvPr>
          <p:cNvSpPr/>
          <p:nvPr/>
        </p:nvSpPr>
        <p:spPr bwMode="auto">
          <a:xfrm>
            <a:off x="2834868" y="4965578"/>
            <a:ext cx="144020" cy="6608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092BC-B722-4503-A4DE-7D8EBAE5EEC9}"/>
              </a:ext>
            </a:extLst>
          </p:cNvPr>
          <p:cNvSpPr/>
          <p:nvPr/>
        </p:nvSpPr>
        <p:spPr bwMode="auto">
          <a:xfrm>
            <a:off x="3116362" y="4963059"/>
            <a:ext cx="144020" cy="6608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……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1B5677-C70B-4C19-AAF8-AA4DCBAD365C}"/>
              </a:ext>
            </a:extLst>
          </p:cNvPr>
          <p:cNvCxnSpPr>
            <a:cxnSpLocks/>
          </p:cNvCxnSpPr>
          <p:nvPr/>
        </p:nvCxnSpPr>
        <p:spPr bwMode="auto">
          <a:xfrm flipV="1">
            <a:off x="2801870" y="6078403"/>
            <a:ext cx="6312129" cy="218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99C7A9-3015-4564-93C3-34B30590BB15}"/>
              </a:ext>
            </a:extLst>
          </p:cNvPr>
          <p:cNvCxnSpPr>
            <a:cxnSpLocks/>
          </p:cNvCxnSpPr>
          <p:nvPr/>
        </p:nvCxnSpPr>
        <p:spPr bwMode="auto">
          <a:xfrm flipV="1">
            <a:off x="2783540" y="5707524"/>
            <a:ext cx="950260" cy="168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61B02-6773-4BA3-9D28-31930477BF96}"/>
              </a:ext>
            </a:extLst>
          </p:cNvPr>
          <p:cNvSpPr/>
          <p:nvPr/>
        </p:nvSpPr>
        <p:spPr bwMode="auto">
          <a:xfrm>
            <a:off x="3413615" y="4962121"/>
            <a:ext cx="144020" cy="6608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……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F44B2C-5CE2-4DC3-8FB8-FE2F1C636519}"/>
              </a:ext>
            </a:extLst>
          </p:cNvPr>
          <p:cNvSpPr/>
          <p:nvPr/>
        </p:nvSpPr>
        <p:spPr bwMode="auto">
          <a:xfrm>
            <a:off x="3557635" y="4962121"/>
            <a:ext cx="144020" cy="6608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B83B1F-9018-4203-8D3E-11CF4218102B}"/>
              </a:ext>
            </a:extLst>
          </p:cNvPr>
          <p:cNvSpPr txBox="1"/>
          <p:nvPr/>
        </p:nvSpPr>
        <p:spPr>
          <a:xfrm>
            <a:off x="2957087" y="5769424"/>
            <a:ext cx="447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1200" dirty="0"/>
              <a:t>5毫秒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DC4672-6652-4A24-87A2-FA57AA3779B7}"/>
              </a:ext>
            </a:extLst>
          </p:cNvPr>
          <p:cNvSpPr/>
          <p:nvPr/>
        </p:nvSpPr>
        <p:spPr bwMode="auto">
          <a:xfrm>
            <a:off x="2985311" y="4964226"/>
            <a:ext cx="144020" cy="6608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94D220-901D-47A4-9746-DB05A7D68531}"/>
              </a:ext>
            </a:extLst>
          </p:cNvPr>
          <p:cNvSpPr/>
          <p:nvPr/>
        </p:nvSpPr>
        <p:spPr bwMode="auto">
          <a:xfrm>
            <a:off x="3264962" y="4959510"/>
            <a:ext cx="144020" cy="6608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……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31E17A-7A3F-4113-91F2-89B041EB01F0}"/>
              </a:ext>
            </a:extLst>
          </p:cNvPr>
          <p:cNvSpPr/>
          <p:nvPr/>
        </p:nvSpPr>
        <p:spPr>
          <a:xfrm>
            <a:off x="126110" y="283997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rtl="0" algn="l">
              <a:buFont typeface="Wingdings" panose="05000000000000000000" pitchFamily="2" charset="2"/>
              <a:buChar char="§"/>
            </a:pPr>
            <a:r>
              <a:rPr lang="en-GB" sz="1600" dirty="0">
                <a:latin typeface="Ericsson Hilda" panose="00000500000000000000" pitchFamily="2" charset="0"/>
                <a:ea typeface="Times New Roman" panose="02020603050405020304" pitchFamily="18" charset="0"/>
              </a:rPr>
              <a:t>半帧（5ms）内SSB可能的时间位置由子载波间隔决定</a:t>
            </a:r>
          </a:p>
          <a:p>
            <a:pPr marL="285750" indent="-285750" rtl="0" algn="l">
              <a:buFont typeface="Wingdings" panose="05000000000000000000" pitchFamily="2" charset="2"/>
              <a:buChar char="§"/>
            </a:pPr>
            <a:r>
              <a:rPr lang="en-GB" sz="1600" dirty="0">
                <a:latin typeface="Ericsson Hilda" panose="00000500000000000000" pitchFamily="2" charset="0"/>
                <a:ea typeface="Times New Roman" panose="02020603050405020304" pitchFamily="18" charset="0"/>
              </a:rPr>
              <a:t>传输SSB的半帧的周期由网络配置。</a:t>
            </a:r>
          </a:p>
          <a:p>
            <a:pPr marL="285750" indent="-285750" rtl="0" algn="l">
              <a:buFont typeface="Wingdings" panose="05000000000000000000" pitchFamily="2" charset="2"/>
              <a:buChar char="§"/>
            </a:pPr>
            <a:r>
              <a:rPr lang="en-GB" sz="1600" dirty="0">
                <a:latin typeface="Ericsson Hilda" panose="00000500000000000000" pitchFamily="2" charset="0"/>
                <a:ea typeface="Times New Roman" panose="02020603050405020304" pitchFamily="18" charset="0"/>
              </a:rPr>
              <a:t>在半帧期间，不同的SSB可以在不同的空间方向上传输</a:t>
            </a:r>
            <a:endParaRPr lang="en-US" sz="1600" dirty="0">
              <a:latin typeface="Ericsson Hilda" panose="000005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85E2D0F-6D8F-41B5-A414-0F0F9A2A83C4}"/>
              </a:ext>
            </a:extLst>
          </p:cNvPr>
          <p:cNvSpPr/>
          <p:nvPr/>
        </p:nvSpPr>
        <p:spPr bwMode="auto">
          <a:xfrm>
            <a:off x="9113999" y="4949278"/>
            <a:ext cx="144020" cy="6608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36152E-F655-451A-A012-CE3629FACB50}"/>
              </a:ext>
            </a:extLst>
          </p:cNvPr>
          <p:cNvSpPr/>
          <p:nvPr/>
        </p:nvSpPr>
        <p:spPr bwMode="auto">
          <a:xfrm>
            <a:off x="9395493" y="4956284"/>
            <a:ext cx="144020" cy="6608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……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4CB791-B2BB-4FD9-8BCC-BF665B657D7B}"/>
              </a:ext>
            </a:extLst>
          </p:cNvPr>
          <p:cNvSpPr/>
          <p:nvPr/>
        </p:nvSpPr>
        <p:spPr bwMode="auto">
          <a:xfrm>
            <a:off x="9692746" y="4955346"/>
            <a:ext cx="144020" cy="6608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……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A16330A-A236-4EDA-AD44-7F7F8F8E40E0}"/>
              </a:ext>
            </a:extLst>
          </p:cNvPr>
          <p:cNvSpPr/>
          <p:nvPr/>
        </p:nvSpPr>
        <p:spPr bwMode="auto">
          <a:xfrm>
            <a:off x="9836766" y="4955346"/>
            <a:ext cx="144020" cy="6608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B6E6AD6-EEFC-49CA-8BD1-591310BDDD79}"/>
              </a:ext>
            </a:extLst>
          </p:cNvPr>
          <p:cNvSpPr/>
          <p:nvPr/>
        </p:nvSpPr>
        <p:spPr bwMode="auto">
          <a:xfrm>
            <a:off x="9264442" y="4957451"/>
            <a:ext cx="144020" cy="6608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9ACD0C8-17B7-4BC9-9CAE-F1E0760395FC}"/>
              </a:ext>
            </a:extLst>
          </p:cNvPr>
          <p:cNvSpPr/>
          <p:nvPr/>
        </p:nvSpPr>
        <p:spPr bwMode="auto">
          <a:xfrm>
            <a:off x="9553618" y="4952735"/>
            <a:ext cx="144020" cy="6608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……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A74DB78-1B9F-496D-837A-82F1A2A69EDA}"/>
              </a:ext>
            </a:extLst>
          </p:cNvPr>
          <p:cNvCxnSpPr>
            <a:cxnSpLocks/>
          </p:cNvCxnSpPr>
          <p:nvPr/>
        </p:nvCxnSpPr>
        <p:spPr bwMode="auto">
          <a:xfrm flipV="1">
            <a:off x="9041431" y="5749864"/>
            <a:ext cx="950260" cy="168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5765E99-4138-4F99-A672-0117B1A8781D}"/>
              </a:ext>
            </a:extLst>
          </p:cNvPr>
          <p:cNvSpPr txBox="1"/>
          <p:nvPr/>
        </p:nvSpPr>
        <p:spPr>
          <a:xfrm>
            <a:off x="2616501" y="6096070"/>
            <a:ext cx="8407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 rtl="0" algn="l"/>
            <a:r>
              <a:rPr lang="en-GB" sz="1400" dirty="0" err="1">
                <a:latin typeface="Ericsson Hilda" panose="00000500000000000000" pitchFamily="2" charset="0"/>
              </a:rPr>
              <a:t>单边带周期性服务小区</a:t>
            </a:r>
            <a:r>
              <a:rPr lang="en-GB" sz="1400" dirty="0">
                <a:latin typeface="Ericsson Hilda" panose="00000500000000000000" pitchFamily="2" charset="0"/>
              </a:rPr>
              <a:t>枚举 {ms5、ms10、ms20、ms40、ms80、ms160}，</a:t>
            </a:r>
            <a:endParaRPr lang="en-US" sz="1400" dirty="0">
              <a:latin typeface="Ericsson Hilda" panose="00000500000000000000" pitchFamily="2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6F2D1C3-4049-4ADC-BAE4-7C3EFFDEB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688" y="212524"/>
            <a:ext cx="2498375" cy="362710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8F2319F-A776-4A5C-89FE-BFA576C7D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40" y="5052054"/>
            <a:ext cx="629760" cy="9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19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9406-5B90-4FEF-841F-7966FDBF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8900"/>
            <a:ext cx="10515600" cy="84615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SSB 与 PRACH 相关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44A7E-C0BB-4E6C-B7D3-022E0D0AC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72" y="996201"/>
            <a:ext cx="11679478" cy="1458124"/>
          </a:xfrm>
        </p:spPr>
        <p:txBody>
          <a:bodyPr>
            <a:normAutofit lnSpcReduction="10000"/>
          </a:bodyPr>
          <a:lstStyle/>
          <a:p>
            <a:pPr marL="0" indent="0" rtl="0" algn="l">
              <a:buNone/>
            </a:pPr>
            <a:r>
              <a:rPr lang="en-GB" sz="1800" dirty="0" err="1">
                <a:latin typeface="Ericsson Hilda" panose="00000500000000000000" pitchFamily="2" charset="0"/>
              </a:rPr>
              <a:t>SSB-perRACH-场合和CB-前导码PerSSB</a:t>
            </a:r>
            <a:endParaRPr lang="en-GB" sz="1800" dirty="0">
              <a:latin typeface="Ericsson Hilda" panose="00000500000000000000" pitchFamily="2" charset="0"/>
            </a:endParaRPr>
          </a:p>
          <a:p>
            <a:pPr rtl="0" algn="l"/>
            <a:r>
              <a:rPr lang="en-GB" sz="1200" dirty="0" err="1"/>
              <a:t>ssb-perRACH-场合：定义</a:t>
            </a:r>
            <a:r>
              <a:rPr lang="en-GB" sz="1200" dirty="0"/>
              <a:t>一个号码</a:t>
            </a:r>
            <a:r>
              <a:rPr lang="en-GB" altLang="en-US" sz="1200" dirty="0"/>
              <a:t>与一个PRACH场合相关联的SSB块的数量(N)；</a:t>
            </a:r>
            <a:r>
              <a:rPr lang="en-GB" sz="1200" dirty="0"/>
              <a:t>价值</a:t>
            </a:r>
            <a:r>
              <a:rPr lang="en-GB" sz="1200" dirty="0" err="1"/>
              <a:t>四分之一</a:t>
            </a:r>
            <a:r>
              <a:rPr lang="en-GB" sz="1200" dirty="0"/>
              <a:t>对应于与 4 个 RACH 场合相关的 1 个 SSB</a:t>
            </a:r>
            <a:endParaRPr lang="en-GB" altLang="en-US" sz="1200" dirty="0"/>
          </a:p>
          <a:p>
            <a:pPr rtl="0" algn="l"/>
            <a:r>
              <a:rPr lang="en-GB" sz="1200" dirty="0"/>
              <a:t>CB-</a:t>
            </a:r>
            <a:r>
              <a:rPr lang="en-GB" sz="1200" dirty="0" err="1"/>
              <a:t>序言PerSS</a:t>
            </a:r>
            <a:r>
              <a:rPr lang="en-GB" sz="1200" dirty="0"/>
              <a:t>:</a:t>
            </a:r>
            <a:r>
              <a:rPr lang="en-US" sz="1200" dirty="0" err="1"/>
              <a:t>定义</a:t>
            </a:r>
            <a:r>
              <a:rPr lang="en-US" sz="1200" dirty="0"/>
              <a:t>每个 SSB 块 (R) 有多个基于争用的前导码，</a:t>
            </a:r>
            <a:r>
              <a:rPr lang="en-GB" sz="1200" dirty="0"/>
              <a:t>值 n4 对应于每个 SSB 4 个基于竞争的前导码</a:t>
            </a:r>
          </a:p>
          <a:p>
            <a:pPr rtl="0" algn="l"/>
            <a:r>
              <a:rPr lang="en-US" sz="1200" dirty="0"/>
              <a:t>如果 N&lt;1 ，则将一个 SSB 映射到</a:t>
            </a:r>
            <a:r>
              <a:rPr lang="en-US" altLang="zh-CN" sz="1200" dirty="0"/>
              <a:t>1/N</a:t>
            </a:r>
            <a:r>
              <a:rPr lang="en-US" sz="1200" dirty="0"/>
              <a:t>连续的 PRACH 次数。如果N&gt;=1，则将N个SSB映射到一个PRACH时机</a:t>
            </a:r>
          </a:p>
          <a:p>
            <a:pPr rtl="0" algn="l"/>
            <a:r>
              <a:rPr lang="en-GB" sz="1200" dirty="0">
                <a:latin typeface="Ericsson Hilda" panose="00000500000000000000" pitchFamily="2" charset="0"/>
                <a:ea typeface="Times New Roman" panose="02020603050405020304" pitchFamily="18" charset="0"/>
              </a:rPr>
              <a:t>与 SSB 块无关的 PRACH 时机不用于 PRACH 传输</a:t>
            </a:r>
            <a:endParaRPr lang="en-US" sz="1200" dirty="0">
              <a:latin typeface="Ericsson Hilda" panose="00000500000000000000" pitchFamily="2" charset="0"/>
            </a:endParaRPr>
          </a:p>
          <a:p>
            <a:pPr rtl="0" algn="l"/>
            <a:endParaRPr lang="en-US" sz="1200" dirty="0"/>
          </a:p>
          <a:p>
            <a:pPr marL="0" indent="0" rtl="0" algn="l">
              <a:buNone/>
            </a:pPr>
            <a:endParaRPr lang="en-GB" sz="1200" dirty="0">
              <a:latin typeface="Ericsson Hilda" panose="00000500000000000000" pitchFamily="2" charset="0"/>
            </a:endParaRPr>
          </a:p>
          <a:p>
            <a:pPr marL="0" indent="0" rtl="0" algn="l">
              <a:buNone/>
            </a:pPr>
            <a:endParaRPr lang="en-GB" sz="1200" dirty="0">
              <a:latin typeface="Ericsson Hilda" panose="000005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29FEA2-4E90-4C04-9FBC-28AA00217512}"/>
              </a:ext>
            </a:extLst>
          </p:cNvPr>
          <p:cNvSpPr/>
          <p:nvPr/>
        </p:nvSpPr>
        <p:spPr>
          <a:xfrm>
            <a:off x="443939" y="5861799"/>
            <a:ext cx="11679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GB" sz="1400" dirty="0">
                <a:latin typeface="Ericsson Hilda" panose="00000500000000000000" pitchFamily="2" charset="0"/>
              </a:rPr>
              <a:t>SSB块索引按以下顺序映射到PRACH时机</a:t>
            </a:r>
            <a:endParaRPr lang="en-US" sz="1400" dirty="0">
              <a:latin typeface="Ericsson Hilda" panose="00000500000000000000" pitchFamily="2" charset="0"/>
            </a:endParaRPr>
          </a:p>
          <a:p>
            <a:pPr rtl="0" algn="l"/>
            <a:r>
              <a:rPr lang="en-US" sz="1400" dirty="0">
                <a:latin typeface="Ericsson Hilda" panose="00000500000000000000" pitchFamily="2" charset="0"/>
              </a:rPr>
              <a:t>-</a:t>
            </a:r>
            <a:r>
              <a:rPr lang="en-US" sz="1200" dirty="0">
                <a:latin typeface="Ericsson Hilda" panose="00000500000000000000" pitchFamily="2" charset="0"/>
              </a:rPr>
              <a:t>首先，在单个 PRACH 场合内按前导码索引的升序排列</a:t>
            </a:r>
          </a:p>
          <a:p>
            <a:pPr rtl="0" algn="l"/>
            <a:r>
              <a:rPr lang="en-US" sz="1200" dirty="0">
                <a:latin typeface="Ericsson Hilda" panose="00000500000000000000" pitchFamily="2" charset="0"/>
              </a:rPr>
              <a:t>- 其次，按频率复用PRACH场合的频率资源索引的升序排列</a:t>
            </a:r>
          </a:p>
          <a:p>
            <a:pPr rtl="0" algn="l"/>
            <a:r>
              <a:rPr lang="en-US" sz="1200" dirty="0">
                <a:latin typeface="Ericsson Hilda" panose="00000500000000000000" pitchFamily="2" charset="0"/>
              </a:rPr>
              <a:t>- 第三，PRACH时隙内时间复用PRACH时机的时间资源索引的升序</a:t>
            </a:r>
          </a:p>
          <a:p>
            <a:pPr rtl="0" algn="l"/>
            <a:r>
              <a:rPr lang="en-US" sz="1200" dirty="0">
                <a:latin typeface="Ericsson Hilda" panose="00000500000000000000" pitchFamily="2" charset="0"/>
              </a:rPr>
              <a:t>- 第四，PRACH时隙索引按升序排列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82103CF-A4FC-4FA1-BC28-A98BFD4CC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953" y="5266640"/>
            <a:ext cx="2607051" cy="9888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271F6D-1FC4-4B67-A2C3-7C685630A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40" y="2775685"/>
            <a:ext cx="3653362" cy="238979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24BDE9D-DEEC-4D18-B4FC-617B44F6C41F}"/>
              </a:ext>
            </a:extLst>
          </p:cNvPr>
          <p:cNvSpPr/>
          <p:nvPr/>
        </p:nvSpPr>
        <p:spPr>
          <a:xfrm>
            <a:off x="188672" y="2454325"/>
            <a:ext cx="5783503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rtl="0" algn="l"/>
            <a:r>
              <a:rPr lang="en-GB" sz="1200" dirty="0" err="1">
                <a:latin typeface="Ericsson Hilda" panose="00000500000000000000" pitchFamily="2" charset="0"/>
              </a:rPr>
              <a:t>单边带</a:t>
            </a:r>
            <a:r>
              <a:rPr lang="en-GB" sz="1200" dirty="0">
                <a:latin typeface="Ericsson Hilda" panose="00000500000000000000" pitchFamily="2" charset="0"/>
              </a:rPr>
              <a:t>-</a:t>
            </a:r>
            <a:r>
              <a:rPr lang="en-GB" sz="1200" dirty="0" err="1">
                <a:latin typeface="Ericsson Hilda" panose="00000500000000000000" pitchFamily="2" charset="0"/>
              </a:rPr>
              <a:t>每一RACH</a:t>
            </a:r>
            <a:r>
              <a:rPr lang="en-GB" sz="1200" dirty="0">
                <a:latin typeface="Ericsson Hilda" panose="00000500000000000000" pitchFamily="2" charset="0"/>
              </a:rPr>
              <a:t>-场合=1/2,</a:t>
            </a:r>
            <a:r>
              <a:rPr lang="en-GB" sz="1200" dirty="0"/>
              <a:t>CB-</a:t>
            </a:r>
            <a:r>
              <a:rPr lang="en-GB" sz="1200" dirty="0" err="1"/>
              <a:t>序言PerSS</a:t>
            </a:r>
            <a:r>
              <a:rPr lang="en-GB" sz="1200" dirty="0"/>
              <a:t>=</a:t>
            </a:r>
            <a:r>
              <a:rPr lang="en-GB" sz="1200" dirty="0">
                <a:latin typeface="Ericsson Hilda" panose="00000500000000000000" pitchFamily="2" charset="0"/>
              </a:rPr>
              <a:t>56、msg1-FDM=4，</a:t>
            </a:r>
            <a:r>
              <a:rPr lang="en-GB" sz="1200" dirty="0" err="1">
                <a:latin typeface="Ericsson Hilda" panose="00000500000000000000" pitchFamily="2" charset="0"/>
              </a:rPr>
              <a:t>低单边带</a:t>
            </a:r>
            <a:r>
              <a:rPr lang="en-GB" sz="1200" dirty="0">
                <a:latin typeface="Ericsson Hilda" panose="00000500000000000000" pitchFamily="2" charset="0"/>
              </a:rPr>
              <a:t>=4,</a:t>
            </a:r>
            <a:r>
              <a:rPr lang="en-GB" sz="1200" dirty="0"/>
              <a:t> </a:t>
            </a:r>
            <a:endParaRPr lang="en-GB" sz="1200" dirty="0">
              <a:latin typeface="Ericsson Hilda" panose="00000500000000000000" pitchFamily="2" charset="0"/>
            </a:endParaRPr>
          </a:p>
          <a:p>
            <a:pPr rtl="0" algn="l"/>
            <a:r>
              <a:rPr lang="en-GB" sz="1200" dirty="0">
                <a:latin typeface="Ericsson Hilda" panose="00000500000000000000" pitchFamily="2" charset="0"/>
              </a:rPr>
              <a:t>PRACH：周期=10ms，每一个子帧</a:t>
            </a:r>
            <a:r>
              <a:rPr lang="en-GB" sz="1200" dirty="0" err="1">
                <a:latin typeface="Ericsson Hilda" panose="00000500000000000000" pitchFamily="2" charset="0"/>
              </a:rPr>
              <a:t>框架，一个</a:t>
            </a:r>
            <a:r>
              <a:rPr lang="en-GB" sz="1200" dirty="0">
                <a:latin typeface="Ericsson Hilda" panose="00000500000000000000" pitchFamily="2" charset="0"/>
              </a:rPr>
              <a:t>每个子帧的次数</a:t>
            </a:r>
            <a:endParaRPr lang="en-US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09A49C-3EA4-4698-892D-5A07BB2900E4}"/>
              </a:ext>
            </a:extLst>
          </p:cNvPr>
          <p:cNvSpPr/>
          <p:nvPr/>
        </p:nvSpPr>
        <p:spPr>
          <a:xfrm>
            <a:off x="6741529" y="2402864"/>
            <a:ext cx="5381889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rtl="0" algn="l"/>
            <a:r>
              <a:rPr lang="en-GB" sz="1200" dirty="0" err="1">
                <a:latin typeface="Ericsson Hilda" panose="00000500000000000000" pitchFamily="2" charset="0"/>
              </a:rPr>
              <a:t>单边带</a:t>
            </a:r>
            <a:r>
              <a:rPr lang="en-GB" sz="1200" dirty="0">
                <a:latin typeface="Ericsson Hilda" panose="00000500000000000000" pitchFamily="2" charset="0"/>
              </a:rPr>
              <a:t>-</a:t>
            </a:r>
            <a:r>
              <a:rPr lang="en-GB" sz="1200" dirty="0" err="1">
                <a:latin typeface="Ericsson Hilda" panose="00000500000000000000" pitchFamily="2" charset="0"/>
              </a:rPr>
              <a:t>每一RACH</a:t>
            </a:r>
            <a:r>
              <a:rPr lang="en-GB" sz="1200" dirty="0">
                <a:latin typeface="Ericsson Hilda" panose="00000500000000000000" pitchFamily="2" charset="0"/>
              </a:rPr>
              <a:t>-场合=</a:t>
            </a:r>
            <a:r>
              <a:rPr lang="en-US" altLang="zh-CN" sz="1200" dirty="0">
                <a:latin typeface="Ericsson Hilda" panose="00000500000000000000" pitchFamily="2" charset="0"/>
              </a:rPr>
              <a:t>2</a:t>
            </a:r>
            <a:r>
              <a:rPr lang="zh-CN" altLang="en-US" sz="1200" dirty="0">
                <a:latin typeface="Ericsson Hilda" panose="00000500000000000000" pitchFamily="2" charset="0"/>
              </a:rPr>
              <a:t>，</a:t>
            </a:r>
            <a:r>
              <a:rPr lang="en-US" altLang="zh-CN" sz="1200" dirty="0">
                <a:latin typeface="Ericsson Hilda" panose="00000500000000000000" pitchFamily="2" charset="0"/>
              </a:rPr>
              <a:t>,</a:t>
            </a:r>
            <a:r>
              <a:rPr lang="en-GB" sz="1200" dirty="0"/>
              <a:t>CB-</a:t>
            </a:r>
            <a:r>
              <a:rPr lang="en-GB" sz="1200" dirty="0" err="1"/>
              <a:t>序言PerSS</a:t>
            </a:r>
            <a:r>
              <a:rPr lang="en-GB" sz="1200" dirty="0"/>
              <a:t>=</a:t>
            </a:r>
            <a:r>
              <a:rPr lang="en-US" altLang="zh-CN" sz="1200" dirty="0">
                <a:latin typeface="Ericsson Hilda" panose="00000500000000000000" pitchFamily="2" charset="0"/>
              </a:rPr>
              <a:t>24、</a:t>
            </a:r>
            <a:r>
              <a:rPr lang="en-GB" sz="1200" dirty="0">
                <a:latin typeface="Ericsson Hilda" panose="00000500000000000000" pitchFamily="2" charset="0"/>
              </a:rPr>
              <a:t>消息1-FDM=4，</a:t>
            </a:r>
            <a:r>
              <a:rPr lang="en-GB" sz="1200" dirty="0" err="1">
                <a:latin typeface="Ericsson Hilda" panose="00000500000000000000" pitchFamily="2" charset="0"/>
              </a:rPr>
              <a:t>低单边带</a:t>
            </a:r>
            <a:r>
              <a:rPr lang="en-GB" sz="1200" dirty="0">
                <a:latin typeface="Ericsson Hilda" panose="00000500000000000000" pitchFamily="2" charset="0"/>
              </a:rPr>
              <a:t>=</a:t>
            </a:r>
            <a:r>
              <a:rPr lang="en-US" sz="1200" dirty="0">
                <a:latin typeface="Ericsson Hilda" panose="00000500000000000000" pitchFamily="2" charset="0"/>
              </a:rPr>
              <a:t>8</a:t>
            </a:r>
            <a:endParaRPr lang="en-GB" sz="1200" dirty="0">
              <a:latin typeface="Ericsson Hilda" panose="00000500000000000000" pitchFamily="2" charset="0"/>
            </a:endParaRPr>
          </a:p>
          <a:p>
            <a:pPr rtl="0" algn="l"/>
            <a:r>
              <a:rPr lang="en-GB" sz="1200" dirty="0">
                <a:latin typeface="Ericsson Hilda" panose="00000500000000000000" pitchFamily="2" charset="0"/>
              </a:rPr>
              <a:t>PRACH：周期=10ms，每一个子帧</a:t>
            </a:r>
            <a:r>
              <a:rPr lang="en-GB" sz="1200" dirty="0" err="1">
                <a:latin typeface="Ericsson Hilda" panose="00000500000000000000" pitchFamily="2" charset="0"/>
              </a:rPr>
              <a:t>框架，一个</a:t>
            </a:r>
            <a:r>
              <a:rPr lang="en-GB" sz="1200" dirty="0">
                <a:latin typeface="Ericsson Hilda" panose="00000500000000000000" pitchFamily="2" charset="0"/>
              </a:rPr>
              <a:t>每个子帧的次数</a:t>
            </a:r>
            <a:endParaRPr lang="en-US" sz="1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F0DF4E0-DAF3-4E59-9F4D-F19B8A4ED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90" y="5295988"/>
            <a:ext cx="2257612" cy="632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5D7E42-A890-445A-BF48-934193F9D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529" y="2775685"/>
            <a:ext cx="3786518" cy="250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520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AAC6-0B0A-461C-A07D-1C3FC76A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99" y="103822"/>
            <a:ext cx="10515600" cy="891047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RRC状态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C94F8-9650-4B60-A1AC-BB35986E22F8}"/>
              </a:ext>
            </a:extLst>
          </p:cNvPr>
          <p:cNvSpPr txBox="1"/>
          <p:nvPr/>
        </p:nvSpPr>
        <p:spPr>
          <a:xfrm>
            <a:off x="598925" y="3439170"/>
            <a:ext cx="3738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400" b="1" dirty="0">
                <a:latin typeface="Ericsson Hilda" panose="00000500000000000000" pitchFamily="2" charset="0"/>
              </a:rPr>
              <a:t>UE</a:t>
            </a:r>
            <a:r>
              <a:rPr lang="en-US" altLang="zh-CN" sz="1400" b="1" dirty="0">
                <a:latin typeface="Ericsson Hilda" panose="00000500000000000000" pitchFamily="2" charset="0"/>
              </a:rPr>
              <a:t>NR 中的状态机和状态转换</a:t>
            </a:r>
            <a:endParaRPr lang="en-US" sz="1400" b="1" dirty="0">
              <a:latin typeface="Ericsson Hilda" panose="00000500000000000000" pitchFamily="2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06042BD-2C4E-4B8B-8C36-3036B64C3667}"/>
              </a:ext>
            </a:extLst>
          </p:cNvPr>
          <p:cNvSpPr txBox="1">
            <a:spLocks/>
          </p:cNvSpPr>
          <p:nvPr/>
        </p:nvSpPr>
        <p:spPr>
          <a:xfrm>
            <a:off x="120699" y="3828237"/>
            <a:ext cx="6290261" cy="2816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 algn="l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1"/>
                </a:solidFill>
                <a:latin typeface="Ericsson Hilda" panose="00000500000000000000" pitchFamily="2" charset="0"/>
              </a:rPr>
              <a:t>RRC_IDLE</a:t>
            </a:r>
            <a:r>
              <a:rPr lang="en-US" sz="1400" dirty="0">
                <a:solidFill>
                  <a:schemeClr val="accent1"/>
                </a:solidFill>
                <a:latin typeface="Ericsson Hilda" panose="00000500000000000000" pitchFamily="2" charset="0"/>
              </a:rPr>
              <a:t>:</a:t>
            </a:r>
            <a:endParaRPr lang="fi-FI" sz="1400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marL="0" indent="0" rtl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1"/>
                </a:solidFill>
                <a:latin typeface="Ericsson Hilda" panose="00000500000000000000" pitchFamily="2" charset="0"/>
              </a:rPr>
              <a:t>- 小区重选移动性；</a:t>
            </a:r>
            <a:endParaRPr lang="fi-FI" sz="1400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marL="0" indent="0" rtl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1"/>
                </a:solidFill>
                <a:latin typeface="Ericsson Hilda" panose="00000500000000000000" pitchFamily="2" charset="0"/>
              </a:rPr>
              <a:t>- 寻呼由CN发起；</a:t>
            </a:r>
            <a:endParaRPr lang="fi-FI" sz="1400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marL="0" indent="0" rtl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1"/>
                </a:solidFill>
                <a:latin typeface="Ericsson Hilda" panose="00000500000000000000" pitchFamily="2" charset="0"/>
              </a:rPr>
              <a:t>- 寻呼区域由 CN 管理。</a:t>
            </a:r>
            <a:endParaRPr lang="fi-FI" sz="1400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marL="0" indent="0" rtl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1"/>
                </a:solidFill>
                <a:latin typeface="Ericsson Hilda" panose="00000500000000000000" pitchFamily="2" charset="0"/>
              </a:rPr>
              <a:t>;</a:t>
            </a:r>
            <a:endParaRPr lang="fi-FI" sz="1400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marL="0" indent="0" rtl="0" algn="l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1"/>
                </a:solidFill>
                <a:latin typeface="Ericsson Hilda" panose="00000500000000000000" pitchFamily="2" charset="0"/>
              </a:rPr>
              <a:t>RRC_已连接</a:t>
            </a:r>
            <a:r>
              <a:rPr lang="en-US" sz="1400" dirty="0">
                <a:solidFill>
                  <a:schemeClr val="accent1"/>
                </a:solidFill>
                <a:latin typeface="Ericsson Hilda" panose="00000500000000000000" pitchFamily="2" charset="0"/>
              </a:rPr>
              <a:t>:</a:t>
            </a:r>
            <a:endParaRPr lang="fi-FI" sz="1400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marL="0" indent="0" rtl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1"/>
                </a:solidFill>
                <a:latin typeface="Ericsson Hilda" panose="00000500000000000000" pitchFamily="2" charset="0"/>
              </a:rPr>
              <a:t>- UE具有NR RRC连接；</a:t>
            </a:r>
            <a:endParaRPr lang="fi-FI" sz="1400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marL="0" indent="0" rtl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1"/>
                </a:solidFill>
                <a:latin typeface="Ericsson Hilda" panose="00000500000000000000" pitchFamily="2" charset="0"/>
              </a:rPr>
              <a:t>- UE在NR中有AS上下文；</a:t>
            </a:r>
            <a:endParaRPr lang="fi-FI" sz="1400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marL="0" indent="0" rtl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1"/>
                </a:solidFill>
                <a:latin typeface="Ericsson Hilda" panose="00000500000000000000" pitchFamily="2" charset="0"/>
              </a:rPr>
              <a:t>- NR RAN知道UE所属的小区；</a:t>
            </a:r>
            <a:endParaRPr lang="fi-FI" sz="1400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marL="0" indent="0" rtl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1"/>
                </a:solidFill>
                <a:latin typeface="Ericsson Hilda" panose="00000500000000000000" pitchFamily="2" charset="0"/>
              </a:rPr>
              <a:t>- 向/从UE传输单播数据；</a:t>
            </a:r>
            <a:endParaRPr lang="fi-FI" sz="1400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marL="0" indent="0" rtl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1"/>
                </a:solidFill>
                <a:latin typeface="Ericsson Hilda" panose="00000500000000000000" pitchFamily="2" charset="0"/>
              </a:rPr>
              <a:t>- 网络控制的移动性，即 NR 内的切换以及往返 E-UTRAN 的切换。</a:t>
            </a:r>
            <a:endParaRPr lang="fi-FI" sz="1400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marL="0" indent="0" rtl="0" algn="l">
              <a:buFont typeface="Arial" panose="020B0604020202020204" pitchFamily="34" charset="0"/>
              <a:buNone/>
            </a:pPr>
            <a:endParaRPr lang="en-US" sz="1400" dirty="0">
              <a:solidFill>
                <a:schemeClr val="accent1"/>
              </a:solidFill>
              <a:latin typeface="Ericsson Hilda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96AAF-10B7-4B66-BC61-FA94AF819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90" y="1023926"/>
            <a:ext cx="2991795" cy="2405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DFEB1-B06F-421A-9847-3E325D726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13" y="782544"/>
            <a:ext cx="6134394" cy="2507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B8EDC2-AAC2-4694-90C5-4F1BE9C69146}"/>
              </a:ext>
            </a:extLst>
          </p:cNvPr>
          <p:cNvSpPr txBox="1"/>
          <p:nvPr/>
        </p:nvSpPr>
        <p:spPr>
          <a:xfrm>
            <a:off x="5678929" y="3358470"/>
            <a:ext cx="4982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sz="1400" b="1" dirty="0">
                <a:solidFill>
                  <a:srgbClr val="FF0000"/>
                </a:solidFill>
                <a:latin typeface="Ericsson Hilda" panose="00000500000000000000" pitchFamily="2" charset="0"/>
              </a:rPr>
              <a:t>UE</a:t>
            </a:r>
            <a:r>
              <a:rPr lang="en-US" altLang="zh-CN" sz="1400" b="1" dirty="0">
                <a:solidFill>
                  <a:srgbClr val="FF0000"/>
                </a:solidFill>
                <a:latin typeface="Ericsson Hilda" panose="00000500000000000000" pitchFamily="2" charset="0"/>
              </a:rPr>
              <a:t>状态机以及 LTE 和 NR 之间的状态转换</a:t>
            </a:r>
            <a:endParaRPr lang="en-US" sz="1400" b="1" dirty="0">
              <a:solidFill>
                <a:srgbClr val="FF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0CDC6C-1A89-4189-BA13-008D9762C4FF}"/>
              </a:ext>
            </a:extLst>
          </p:cNvPr>
          <p:cNvSpPr/>
          <p:nvPr/>
        </p:nvSpPr>
        <p:spPr>
          <a:xfrm>
            <a:off x="6096000" y="4612979"/>
            <a:ext cx="609600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>
              <a:lnSpc>
                <a:spcPct val="70000"/>
              </a:lnSpc>
              <a:spcBef>
                <a:spcPts val="1000"/>
              </a:spcBef>
            </a:pPr>
            <a:r>
              <a:rPr lang="en-US" sz="1200" b="1" dirty="0">
                <a:solidFill>
                  <a:schemeClr val="accent1"/>
                </a:solidFill>
                <a:latin typeface="Ericsson Hilda" panose="00000500000000000000" pitchFamily="2" charset="0"/>
              </a:rPr>
              <a:t>RRC_INACTIVE：</a:t>
            </a:r>
            <a:endParaRPr lang="fi-FI" sz="1200" b="1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rtl="0" algn="l">
              <a:lnSpc>
                <a:spcPct val="70000"/>
              </a:lnSpc>
              <a:spcBef>
                <a:spcPts val="1000"/>
              </a:spcBef>
            </a:pPr>
            <a:r>
              <a:rPr lang="en-US" sz="1200" b="1" dirty="0">
                <a:solidFill>
                  <a:schemeClr val="accent1"/>
                </a:solidFill>
                <a:latin typeface="Ericsson Hilda" panose="00000500000000000000" pitchFamily="2" charset="0"/>
              </a:rPr>
              <a:t>- 小区重选移动性；</a:t>
            </a:r>
            <a:endParaRPr lang="fi-FI" sz="1200" b="1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rtl="0" algn="l">
              <a:lnSpc>
                <a:spcPct val="70000"/>
              </a:lnSpc>
              <a:spcBef>
                <a:spcPts val="1000"/>
              </a:spcBef>
            </a:pPr>
            <a:r>
              <a:rPr lang="en-US" sz="1200" b="1" dirty="0">
                <a:solidFill>
                  <a:schemeClr val="accent1"/>
                </a:solidFill>
                <a:latin typeface="Ericsson Hilda" panose="00000500000000000000" pitchFamily="2" charset="0"/>
              </a:rPr>
              <a:t>- CN – NR RAN 连接（C/U 平面）已为 UE 建立；</a:t>
            </a:r>
            <a:endParaRPr lang="fi-FI" sz="1200" b="1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rtl="0" algn="l">
              <a:lnSpc>
                <a:spcPct val="70000"/>
              </a:lnSpc>
              <a:spcBef>
                <a:spcPts val="1000"/>
              </a:spcBef>
            </a:pPr>
            <a:r>
              <a:rPr lang="en-US" sz="1200" b="1" dirty="0">
                <a:solidFill>
                  <a:schemeClr val="accent1"/>
                </a:solidFill>
                <a:latin typeface="Ericsson Hilda" panose="00000500000000000000" pitchFamily="2" charset="0"/>
              </a:rPr>
              <a:t>- UE AS上下文存储在至少一个</a:t>
            </a:r>
            <a:r>
              <a:rPr lang="en-US" sz="1200" b="1" dirty="0" err="1">
                <a:solidFill>
                  <a:schemeClr val="accent1"/>
                </a:solidFill>
                <a:latin typeface="Ericsson Hilda" panose="00000500000000000000" pitchFamily="2" charset="0"/>
              </a:rPr>
              <a:t>gNB</a:t>
            </a:r>
            <a:r>
              <a:rPr lang="en-US" sz="1200" b="1" dirty="0">
                <a:solidFill>
                  <a:schemeClr val="accent1"/>
                </a:solidFill>
                <a:latin typeface="Ericsson Hilda" panose="00000500000000000000" pitchFamily="2" charset="0"/>
              </a:rPr>
              <a:t>和UE；</a:t>
            </a:r>
            <a:endParaRPr lang="fi-FI" sz="1200" b="1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rtl="0" algn="l">
              <a:lnSpc>
                <a:spcPct val="70000"/>
              </a:lnSpc>
              <a:spcBef>
                <a:spcPts val="1000"/>
              </a:spcBef>
            </a:pPr>
            <a:r>
              <a:rPr lang="en-US" sz="1200" b="1" dirty="0">
                <a:solidFill>
                  <a:schemeClr val="accent1"/>
                </a:solidFill>
                <a:latin typeface="Ericsson Hilda" panose="00000500000000000000" pitchFamily="2" charset="0"/>
              </a:rPr>
              <a:t>- 寻呼由NR RAN发起；</a:t>
            </a:r>
            <a:endParaRPr lang="fi-FI" sz="1200" b="1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rtl="0" algn="l">
              <a:lnSpc>
                <a:spcPct val="70000"/>
              </a:lnSpc>
              <a:spcBef>
                <a:spcPts val="1000"/>
              </a:spcBef>
            </a:pPr>
            <a:r>
              <a:rPr lang="en-US" sz="1200" b="1" dirty="0">
                <a:solidFill>
                  <a:schemeClr val="accent1"/>
                </a:solidFill>
                <a:latin typeface="Ericsson Hilda" panose="00000500000000000000" pitchFamily="2" charset="0"/>
              </a:rPr>
              <a:t>- 基于RAN的通知区域由NR RAN管理；</a:t>
            </a:r>
            <a:endParaRPr lang="fi-FI" sz="1200" b="1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rtl="0" algn="l">
              <a:lnSpc>
                <a:spcPct val="70000"/>
              </a:lnSpc>
              <a:spcBef>
                <a:spcPts val="1000"/>
              </a:spcBef>
            </a:pPr>
            <a:r>
              <a:rPr lang="en-US" sz="1200" b="1" dirty="0">
                <a:solidFill>
                  <a:schemeClr val="accent1"/>
                </a:solidFill>
                <a:latin typeface="Ericsson Hilda" panose="00000500000000000000" pitchFamily="2" charset="0"/>
              </a:rPr>
              <a:t>- NR RAN知道UE所属的基于RAN的通知区域</a:t>
            </a:r>
          </a:p>
        </p:txBody>
      </p:sp>
    </p:spTree>
    <p:extLst>
      <p:ext uri="{BB962C8B-B14F-4D97-AF65-F5344CB8AC3E}">
        <p14:creationId xmlns:p14="http://schemas.microsoft.com/office/powerpoint/2010/main" val="249412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463C4A3-ABDF-4991-8D2F-2642EC44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34" y="-3220"/>
            <a:ext cx="9992784" cy="1085371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空闲模式进程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52B8F95-D433-4093-8DCF-FE2C571F0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35" y="1282191"/>
            <a:ext cx="5989600" cy="4159124"/>
          </a:xfrm>
        </p:spPr>
        <p:txBody>
          <a:bodyPr>
            <a:normAutofit lnSpcReduction="10000"/>
          </a:bodyPr>
          <a:lstStyle/>
          <a:p>
            <a:pPr rtl="0" algn="l"/>
            <a:r>
              <a:rPr lang="en-US" sz="2000" dirty="0">
                <a:latin typeface="Ericsson Hilda" panose="00000500000000000000" pitchFamily="2" charset="0"/>
              </a:rPr>
              <a:t>LTE UE 空闲模式过程将成为 NR UE 空闲/非活动模式过程的基线，并扩展 NR</a:t>
            </a:r>
          </a:p>
          <a:p>
            <a:pPr rtl="0" algn="l"/>
            <a:endParaRPr lang="en-US" sz="2000" dirty="0">
              <a:latin typeface="Ericsson Hilda" panose="00000500000000000000" pitchFamily="2" charset="0"/>
            </a:endParaRPr>
          </a:p>
          <a:p>
            <a:pPr lvl="1" rtl="0" algn="l"/>
            <a:r>
              <a:rPr lang="en-US" sz="1600" dirty="0">
                <a:latin typeface="Ericsson Hilda" panose="00000500000000000000" pitchFamily="2" charset="0"/>
              </a:rPr>
              <a:t>从NAS层面来看，3GPP常见的网络选择原则在TS23.122中有描述</a:t>
            </a:r>
          </a:p>
          <a:p>
            <a:pPr lvl="1" rtl="0" algn="l"/>
            <a:endParaRPr lang="en-US" sz="1600" dirty="0">
              <a:latin typeface="Ericsson Hilda" panose="00000500000000000000" pitchFamily="2" charset="0"/>
            </a:endParaRPr>
          </a:p>
          <a:p>
            <a:pPr lvl="1" rtl="0" algn="l"/>
            <a:r>
              <a:rPr lang="en-US" sz="1600" dirty="0">
                <a:latin typeface="Ericsson Hilda" panose="00000500000000000000" pitchFamily="2" charset="0"/>
              </a:rPr>
              <a:t>LTE 中的 AS 级空闲模式过程在 TS36.304 中定义</a:t>
            </a:r>
          </a:p>
          <a:p>
            <a:pPr lvl="2" rtl="0" algn="l"/>
            <a:r>
              <a:rPr lang="en-US" sz="1600" dirty="0">
                <a:latin typeface="Ericsson Hilda" panose="00000500000000000000" pitchFamily="2" charset="0"/>
              </a:rPr>
              <a:t>当UE驻留在LTE小区时</a:t>
            </a:r>
          </a:p>
          <a:p>
            <a:pPr lvl="2" rtl="0" algn="l"/>
            <a:r>
              <a:rPr lang="en-US" sz="1600" dirty="0">
                <a:latin typeface="Ericsson Hilda" panose="00000500000000000000" pitchFamily="2" charset="0"/>
              </a:rPr>
              <a:t>小区重选至 Intra/Inter-F 和 Inter-RAT</a:t>
            </a:r>
          </a:p>
          <a:p>
            <a:pPr lvl="2" rtl="0" algn="l"/>
            <a:endParaRPr lang="en-US" sz="1600" dirty="0">
              <a:latin typeface="Ericsson Hilda" panose="00000500000000000000" pitchFamily="2" charset="0"/>
            </a:endParaRPr>
          </a:p>
          <a:p>
            <a:pPr lvl="1" rtl="0" algn="l"/>
            <a:r>
              <a:rPr lang="en-US" sz="1600" dirty="0">
                <a:latin typeface="Ericsson Hilda" panose="00000500000000000000" pitchFamily="2" charset="0"/>
              </a:rPr>
              <a:t>NR 中的 AS 级空闲/活动模式程序在 TS38.304 中定义</a:t>
            </a:r>
          </a:p>
          <a:p>
            <a:pPr lvl="2" rtl="0" algn="l"/>
            <a:r>
              <a:rPr lang="en-US" sz="1400" dirty="0">
                <a:latin typeface="Ericsson Hilda" panose="00000500000000000000" pitchFamily="2" charset="0"/>
              </a:rPr>
              <a:t>当UE驻留在NR小区时</a:t>
            </a:r>
          </a:p>
          <a:p>
            <a:pPr lvl="2" rtl="0" algn="l"/>
            <a:r>
              <a:rPr lang="en-US" sz="1400" dirty="0">
                <a:latin typeface="Ericsson Hilda" panose="00000500000000000000" pitchFamily="2" charset="0"/>
              </a:rPr>
              <a:t>小区重选至 Intra/Inter-F 和 Inter-RAT</a:t>
            </a:r>
          </a:p>
          <a:p>
            <a:pPr lvl="1" rtl="0" algn="l"/>
            <a:endParaRPr lang="en-US" dirty="0">
              <a:latin typeface="Ericsson Hilda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425FFD-869D-4C6F-A81C-23A143C6028D}"/>
              </a:ext>
            </a:extLst>
          </p:cNvPr>
          <p:cNvSpPr/>
          <p:nvPr/>
        </p:nvSpPr>
        <p:spPr bwMode="auto">
          <a:xfrm>
            <a:off x="8010526" y="779947"/>
            <a:ext cx="2699694" cy="38302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PLMN选择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A2E3E-FDFD-4056-B389-9520D1B4A041}"/>
              </a:ext>
            </a:extLst>
          </p:cNvPr>
          <p:cNvSpPr/>
          <p:nvPr/>
        </p:nvSpPr>
        <p:spPr bwMode="auto">
          <a:xfrm>
            <a:off x="8010526" y="2771332"/>
            <a:ext cx="2699694" cy="383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（附加或）跟踪区域更新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EAE2A9-0550-427E-B5B9-8A6697656474}"/>
              </a:ext>
            </a:extLst>
          </p:cNvPr>
          <p:cNvSpPr/>
          <p:nvPr/>
        </p:nvSpPr>
        <p:spPr bwMode="auto">
          <a:xfrm>
            <a:off x="8010526" y="1778747"/>
            <a:ext cx="2699694" cy="38302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小区选择和重选</a:t>
            </a:r>
            <a:endParaRPr kumimoji="0" lang="en-US" sz="1200" b="1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A71C03-2002-4E7B-B64C-77995908D910}"/>
              </a:ext>
            </a:extLst>
          </p:cNvPr>
          <p:cNvCxnSpPr/>
          <p:nvPr/>
        </p:nvCxnSpPr>
        <p:spPr bwMode="auto">
          <a:xfrm>
            <a:off x="8952188" y="1169135"/>
            <a:ext cx="0" cy="61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35165D-F602-48C4-A20F-372DE350F86D}"/>
              </a:ext>
            </a:extLst>
          </p:cNvPr>
          <p:cNvSpPr txBox="1"/>
          <p:nvPr/>
        </p:nvSpPr>
        <p:spPr>
          <a:xfrm>
            <a:off x="9765679" y="1372694"/>
            <a:ext cx="1297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200" dirty="0"/>
              <a:t>PLMN 可用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19647B-4B57-459C-91F6-7FD733729CAE}"/>
              </a:ext>
            </a:extLst>
          </p:cNvPr>
          <p:cNvCxnSpPr/>
          <p:nvPr/>
        </p:nvCxnSpPr>
        <p:spPr bwMode="auto">
          <a:xfrm>
            <a:off x="8942663" y="2167935"/>
            <a:ext cx="0" cy="61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A83755-759A-4E72-88E7-01070EF4D9B6}"/>
              </a:ext>
            </a:extLst>
          </p:cNvPr>
          <p:cNvSpPr txBox="1"/>
          <p:nvPr/>
        </p:nvSpPr>
        <p:spPr>
          <a:xfrm>
            <a:off x="7343240" y="2269867"/>
            <a:ext cx="1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200" dirty="0"/>
              <a:t>PLMN 和/或跟踪区域变更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C1BDC4-4493-4DC6-9778-4FBCBDBE2CCE}"/>
              </a:ext>
            </a:extLst>
          </p:cNvPr>
          <p:cNvCxnSpPr/>
          <p:nvPr/>
        </p:nvCxnSpPr>
        <p:spPr bwMode="auto">
          <a:xfrm>
            <a:off x="9792142" y="1158502"/>
            <a:ext cx="0" cy="61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1DA356-0B03-4DF9-8E03-BB96B10CC984}"/>
              </a:ext>
            </a:extLst>
          </p:cNvPr>
          <p:cNvCxnSpPr/>
          <p:nvPr/>
        </p:nvCxnSpPr>
        <p:spPr bwMode="auto">
          <a:xfrm>
            <a:off x="9782617" y="2157302"/>
            <a:ext cx="0" cy="61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12F0E7A-BBE3-4516-8470-621A8880843C}"/>
              </a:ext>
            </a:extLst>
          </p:cNvPr>
          <p:cNvSpPr txBox="1"/>
          <p:nvPr/>
        </p:nvSpPr>
        <p:spPr>
          <a:xfrm>
            <a:off x="9729476" y="2495196"/>
            <a:ext cx="871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200" dirty="0"/>
              <a:t>回复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4CEAE6-1EB0-44B0-BD1D-FE587726E1B5}"/>
              </a:ext>
            </a:extLst>
          </p:cNvPr>
          <p:cNvSpPr txBox="1"/>
          <p:nvPr/>
        </p:nvSpPr>
        <p:spPr>
          <a:xfrm>
            <a:off x="7740079" y="1354059"/>
            <a:ext cx="1286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200" dirty="0"/>
              <a:t>已选择 PLMN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1B8C5B7-2E50-4EA9-8434-B9A3745E4737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 rot="5400000" flipH="1" flipV="1">
            <a:off x="9516504" y="1237572"/>
            <a:ext cx="1459829" cy="927604"/>
          </a:xfrm>
          <a:prstGeom prst="bentConnector4">
            <a:avLst>
              <a:gd name="adj1" fmla="val 2335"/>
              <a:gd name="adj2" fmla="val 13285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577CB2-99B6-41A5-9C2F-73D7A4BED0BB}"/>
              </a:ext>
            </a:extLst>
          </p:cNvPr>
          <p:cNvSpPr txBox="1"/>
          <p:nvPr/>
        </p:nvSpPr>
        <p:spPr>
          <a:xfrm>
            <a:off x="7492192" y="3202573"/>
            <a:ext cx="3774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u="sng" dirty="0">
                <a:solidFill>
                  <a:srgbClr val="0070C0"/>
                </a:solidFill>
              </a:rPr>
              <a:t>LTE 中的高级空闲模式过程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7312B-444D-4AF9-BDE2-84BCE7354D17}"/>
              </a:ext>
            </a:extLst>
          </p:cNvPr>
          <p:cNvSpPr txBox="1"/>
          <p:nvPr/>
        </p:nvSpPr>
        <p:spPr>
          <a:xfrm>
            <a:off x="10328555" y="2155139"/>
            <a:ext cx="871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200" dirty="0"/>
              <a:t>拒绝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DD5EC0-6EC1-480E-9C77-A0C71870C56F}"/>
              </a:ext>
            </a:extLst>
          </p:cNvPr>
          <p:cNvSpPr/>
          <p:nvPr/>
        </p:nvSpPr>
        <p:spPr bwMode="auto">
          <a:xfrm>
            <a:off x="8020051" y="3726066"/>
            <a:ext cx="2699694" cy="38302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PLMN选择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D568ED-C301-4314-86A6-E2588B5105D2}"/>
              </a:ext>
            </a:extLst>
          </p:cNvPr>
          <p:cNvSpPr/>
          <p:nvPr/>
        </p:nvSpPr>
        <p:spPr bwMode="auto">
          <a:xfrm>
            <a:off x="8020051" y="5717451"/>
            <a:ext cx="2699694" cy="383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位置登记或RNA</a:t>
            </a:r>
            <a:r>
              <a:rPr kumimoji="0" lang="en-US" sz="1200" b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更新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34A827-0505-4C7E-B914-9872A559CA14}"/>
              </a:ext>
            </a:extLst>
          </p:cNvPr>
          <p:cNvSpPr/>
          <p:nvPr/>
        </p:nvSpPr>
        <p:spPr bwMode="auto">
          <a:xfrm>
            <a:off x="8020051" y="4724866"/>
            <a:ext cx="2699694" cy="38302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小区选择和重选</a:t>
            </a:r>
            <a:endParaRPr kumimoji="0" lang="en-US" sz="1200" b="1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AA1D02-0965-488A-BED4-E3A8239C4DD0}"/>
              </a:ext>
            </a:extLst>
          </p:cNvPr>
          <p:cNvCxnSpPr/>
          <p:nvPr/>
        </p:nvCxnSpPr>
        <p:spPr bwMode="auto">
          <a:xfrm>
            <a:off x="8961713" y="4115254"/>
            <a:ext cx="0" cy="61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3FAE3E7-7EFD-4858-AF92-472F6A640600}"/>
              </a:ext>
            </a:extLst>
          </p:cNvPr>
          <p:cNvSpPr txBox="1"/>
          <p:nvPr/>
        </p:nvSpPr>
        <p:spPr>
          <a:xfrm>
            <a:off x="9775204" y="4318813"/>
            <a:ext cx="1297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200" dirty="0"/>
              <a:t>PLMN 可用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6FD253-1DB1-4F6F-ACD9-3920B17647B4}"/>
              </a:ext>
            </a:extLst>
          </p:cNvPr>
          <p:cNvCxnSpPr/>
          <p:nvPr/>
        </p:nvCxnSpPr>
        <p:spPr bwMode="auto">
          <a:xfrm>
            <a:off x="8952188" y="5114054"/>
            <a:ext cx="0" cy="61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86A93B4-218B-4C88-B4C5-541F00C997DF}"/>
              </a:ext>
            </a:extLst>
          </p:cNvPr>
          <p:cNvSpPr txBox="1"/>
          <p:nvPr/>
        </p:nvSpPr>
        <p:spPr>
          <a:xfrm>
            <a:off x="7343240" y="5256649"/>
            <a:ext cx="1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200" dirty="0"/>
              <a:t>PLMN 和/或跟踪区域/运行区域变化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6C5287-0FBE-4B00-B4CF-D252EED6FD38}"/>
              </a:ext>
            </a:extLst>
          </p:cNvPr>
          <p:cNvCxnSpPr/>
          <p:nvPr/>
        </p:nvCxnSpPr>
        <p:spPr bwMode="auto">
          <a:xfrm>
            <a:off x="9801667" y="4104621"/>
            <a:ext cx="0" cy="61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F62CA98-C5A2-416D-83B0-CE0D5A30B176}"/>
              </a:ext>
            </a:extLst>
          </p:cNvPr>
          <p:cNvCxnSpPr/>
          <p:nvPr/>
        </p:nvCxnSpPr>
        <p:spPr bwMode="auto">
          <a:xfrm>
            <a:off x="9792142" y="5103421"/>
            <a:ext cx="0" cy="61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01A62E-03A1-44BD-B0A1-854096ABA440}"/>
              </a:ext>
            </a:extLst>
          </p:cNvPr>
          <p:cNvSpPr txBox="1"/>
          <p:nvPr/>
        </p:nvSpPr>
        <p:spPr>
          <a:xfrm>
            <a:off x="9739001" y="5441315"/>
            <a:ext cx="871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200" dirty="0"/>
              <a:t>回复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0984A5-2D75-4A6D-B41E-E2594C66F3EB}"/>
              </a:ext>
            </a:extLst>
          </p:cNvPr>
          <p:cNvSpPr txBox="1"/>
          <p:nvPr/>
        </p:nvSpPr>
        <p:spPr>
          <a:xfrm>
            <a:off x="7749604" y="4300178"/>
            <a:ext cx="1286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200" dirty="0"/>
              <a:t>已选择 PLMN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14EF9FEF-A9A2-4BB1-9CC4-B0F4FC7B2013}"/>
              </a:ext>
            </a:extLst>
          </p:cNvPr>
          <p:cNvCxnSpPr>
            <a:cxnSpLocks/>
            <a:endCxn id="20" idx="3"/>
          </p:cNvCxnSpPr>
          <p:nvPr/>
        </p:nvCxnSpPr>
        <p:spPr bwMode="auto">
          <a:xfrm rot="5400000" flipH="1" flipV="1">
            <a:off x="9526029" y="4183691"/>
            <a:ext cx="1459829" cy="927604"/>
          </a:xfrm>
          <a:prstGeom prst="bentConnector4">
            <a:avLst>
              <a:gd name="adj1" fmla="val 2335"/>
              <a:gd name="adj2" fmla="val 13285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037DC60-B4AF-4642-ACCF-0FF36127CC0D}"/>
              </a:ext>
            </a:extLst>
          </p:cNvPr>
          <p:cNvSpPr txBox="1"/>
          <p:nvPr/>
        </p:nvSpPr>
        <p:spPr>
          <a:xfrm>
            <a:off x="7558867" y="6158217"/>
            <a:ext cx="3774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u="sng" dirty="0">
                <a:solidFill>
                  <a:srgbClr val="0070C0"/>
                </a:solidFill>
              </a:rPr>
              <a:t>NR 中的高级空闲模式过程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F75D83-6716-46B5-931F-13492E5C5CB8}"/>
              </a:ext>
            </a:extLst>
          </p:cNvPr>
          <p:cNvSpPr txBox="1"/>
          <p:nvPr/>
        </p:nvSpPr>
        <p:spPr>
          <a:xfrm>
            <a:off x="10338080" y="5101258"/>
            <a:ext cx="871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200" dirty="0"/>
              <a:t>拒绝</a:t>
            </a:r>
          </a:p>
        </p:txBody>
      </p:sp>
    </p:spTree>
    <p:extLst>
      <p:ext uri="{BB962C8B-B14F-4D97-AF65-F5344CB8AC3E}">
        <p14:creationId xmlns:p14="http://schemas.microsoft.com/office/powerpoint/2010/main" val="868266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66C9-AE92-475F-8A1E-C0A9A58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0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寻呼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CE7D-A552-49F9-86FF-39886A83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9371" y="947568"/>
            <a:ext cx="12231371" cy="4220152"/>
          </a:xfrm>
        </p:spPr>
        <p:txBody>
          <a:bodyPr>
            <a:normAutofit/>
          </a:bodyPr>
          <a:lstStyle/>
          <a:p>
            <a:pPr rtl="0" algn="l"/>
            <a:r>
              <a:rPr lang="en-GB" sz="1600" dirty="0">
                <a:latin typeface="Ericsson Hilda" panose="00000500000000000000" pitchFamily="2" charset="0"/>
              </a:rPr>
              <a:t>允许网络到达处于 RRC_IDLE 和 RRC_INACTIVE 状态的 UE，</a:t>
            </a:r>
          </a:p>
          <a:p>
            <a:pPr rtl="0" algn="l"/>
            <a:r>
              <a:rPr lang="en-GB" sz="1600" dirty="0">
                <a:latin typeface="Ericsson Hilda" panose="00000500000000000000" pitchFamily="2" charset="0"/>
              </a:rPr>
              <a:t>时间</a:t>
            </a:r>
            <a:r>
              <a:rPr lang="en-US" sz="1600" dirty="0">
                <a:latin typeface="Ericsson Hilda" panose="00000500000000000000" pitchFamily="2" charset="0"/>
              </a:rPr>
              <a:t>哦</a:t>
            </a:r>
            <a:r>
              <a:rPr lang="zh-CN" altLang="en-US" sz="1600" dirty="0">
                <a:latin typeface="Ericsson Hilda" panose="00000500000000000000" pitchFamily="2" charset="0"/>
              </a:rPr>
              <a:t> </a:t>
            </a:r>
            <a:r>
              <a:rPr lang="en-US" altLang="zh-CN" sz="1600" dirty="0">
                <a:latin typeface="Ericsson Hilda" panose="00000500000000000000" pitchFamily="2" charset="0"/>
              </a:rPr>
              <a:t>n</a:t>
            </a:r>
            <a:r>
              <a:rPr lang="en-GB" sz="1600" dirty="0" err="1">
                <a:latin typeface="Ericsson Hilda" panose="00000500000000000000" pitchFamily="2" charset="0"/>
              </a:rPr>
              <a:t>通知</a:t>
            </a:r>
            <a:r>
              <a:rPr lang="en-GB" sz="1600" dirty="0">
                <a:latin typeface="Ericsson Hilda" panose="00000500000000000000" pitchFamily="2" charset="0"/>
              </a:rPr>
              <a:t>系统信息更改和 ETWS/CMAS 处于 RRC_IDLE、RRC_INACTIVE 和 RRC_CONNECTED 状态的 UE</a:t>
            </a:r>
          </a:p>
          <a:p>
            <a:pPr hangingPunct="0" rtl="0" algn="l"/>
            <a:r>
              <a:rPr lang="en-GB" sz="1600" dirty="0">
                <a:latin typeface="Ericsson Hilda" panose="00000500000000000000" pitchFamily="2" charset="0"/>
              </a:rPr>
              <a:t>寻呼 DRX 周期由网络配置</a:t>
            </a:r>
            <a:endParaRPr lang="en-US" sz="1600" dirty="0">
              <a:latin typeface="Ericsson Hilda" panose="00000500000000000000" pitchFamily="2" charset="0"/>
            </a:endParaRPr>
          </a:p>
          <a:p>
            <a:pPr lvl="1" rtl="0" algn="l">
              <a:lnSpc>
                <a:spcPct val="70000"/>
              </a:lnSpc>
            </a:pPr>
            <a:r>
              <a:rPr lang="en-GB" sz="1300" dirty="0">
                <a:latin typeface="Ericsson Hilda" panose="00000500000000000000" pitchFamily="2" charset="0"/>
              </a:rPr>
              <a:t>对于CN发起的寻呼，系统信息中广播默认周期</a:t>
            </a:r>
            <a:r>
              <a:rPr lang="en-GB" sz="1300" dirty="0">
                <a:solidFill>
                  <a:srgbClr val="C00000"/>
                </a:solidFill>
                <a:latin typeface="Ericsson Hilda" panose="00000500000000000000" pitchFamily="2" charset="0"/>
              </a:rPr>
              <a:t>（SIB1</a:t>
            </a:r>
            <a:r>
              <a:rPr lang="en-GB" sz="1300" dirty="0">
                <a:latin typeface="Ericsson Hilda" panose="00000500000000000000" pitchFamily="2" charset="0"/>
              </a:rPr>
              <a:t>）</a:t>
            </a:r>
            <a:endParaRPr lang="en-US" sz="1300" dirty="0">
              <a:latin typeface="Ericsson Hilda" panose="00000500000000000000" pitchFamily="2" charset="0"/>
            </a:endParaRPr>
          </a:p>
          <a:p>
            <a:pPr lvl="1" rtl="0" algn="l">
              <a:lnSpc>
                <a:spcPct val="70000"/>
              </a:lnSpc>
            </a:pPr>
            <a:r>
              <a:rPr lang="en-GB" sz="1300" dirty="0">
                <a:latin typeface="Ericsson Hilda" panose="00000500000000000000" pitchFamily="2" charset="0"/>
              </a:rPr>
              <a:t>对于 CN 发起的寻呼，可以通过 NAS 信令配置 UE 特定周期（</a:t>
            </a:r>
            <a:r>
              <a:rPr lang="en-GB" sz="1400" dirty="0">
                <a:solidFill>
                  <a:srgbClr val="C00000"/>
                </a:solidFill>
                <a:latin typeface="Ericsson Hilda" panose="00000500000000000000" pitchFamily="2" charset="0"/>
              </a:rPr>
              <a:t>请求的DRX参数：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1400" dirty="0">
                <a:solidFill>
                  <a:srgbClr val="C00000"/>
                </a:solidFill>
                <a:latin typeface="Ericsson Hilda" panose="00000500000000000000" pitchFamily="2" charset="0"/>
              </a:rPr>
              <a:t>5GS DRX参数）</a:t>
            </a:r>
            <a:endParaRPr lang="en-US" sz="1400" dirty="0">
              <a:solidFill>
                <a:srgbClr val="C00000"/>
              </a:solidFill>
              <a:latin typeface="Ericsson Hilda" panose="00000500000000000000" pitchFamily="2" charset="0"/>
            </a:endParaRPr>
          </a:p>
          <a:p>
            <a:pPr lvl="1" rtl="0" algn="l">
              <a:lnSpc>
                <a:spcPct val="70000"/>
              </a:lnSpc>
            </a:pPr>
            <a:r>
              <a:rPr lang="en-GB" sz="1300" dirty="0">
                <a:latin typeface="Ericsson Hilda" panose="00000500000000000000" pitchFamily="2" charset="0"/>
              </a:rPr>
              <a:t>对于 RAN 发起的寻呼，UE 特定的周期通过 RRC 信令配置（</a:t>
            </a:r>
            <a:r>
              <a:rPr lang="en-GB" sz="1300" dirty="0">
                <a:solidFill>
                  <a:srgbClr val="C00000"/>
                </a:solidFill>
                <a:latin typeface="Ericsson Hilda" panose="00000500000000000000" pitchFamily="2" charset="0"/>
              </a:rPr>
              <a:t>RRC 发布：</a:t>
            </a:r>
            <a:r>
              <a:rPr lang="en-GB" sz="1400" dirty="0">
                <a:solidFill>
                  <a:srgbClr val="C00000"/>
                </a:solidFill>
              </a:rPr>
              <a:t> </a:t>
            </a:r>
            <a:r>
              <a:rPr lang="en-GB" sz="1400" dirty="0" err="1">
                <a:solidFill>
                  <a:srgbClr val="C00000"/>
                </a:solidFill>
              </a:rPr>
              <a:t>挂起配置</a:t>
            </a:r>
            <a:r>
              <a:rPr lang="en-GB" sz="1300" dirty="0">
                <a:latin typeface="Ericsson Hilda" panose="00000500000000000000" pitchFamily="2" charset="0"/>
              </a:rPr>
              <a:t>）</a:t>
            </a:r>
          </a:p>
          <a:p>
            <a:pPr marL="457200" lvl="1" indent="0" rtl="0" algn="l">
              <a:lnSpc>
                <a:spcPct val="70000"/>
              </a:lnSpc>
              <a:buNone/>
            </a:pPr>
            <a:r>
              <a:rPr lang="en-GB" sz="1400" dirty="0">
                <a:latin typeface="Ericsson Hilda" panose="00000500000000000000" pitchFamily="2" charset="0"/>
              </a:rPr>
              <a:t>RRC_IDLE 中的 UE 使用上述前两个周期中最短的一个，而 RRC_INACTIVE 中的 UE 使用三个周期中最短的一个</a:t>
            </a:r>
          </a:p>
          <a:p>
            <a:pPr marL="228600" lvl="1" hangingPunct="0" rtl="0" algn="l">
              <a:spcBef>
                <a:spcPts val="1000"/>
              </a:spcBef>
            </a:pPr>
            <a:r>
              <a:rPr lang="en-GB" sz="1600" dirty="0">
                <a:latin typeface="Ericsson Hilda" panose="00000500000000000000" pitchFamily="2" charset="0"/>
              </a:rPr>
              <a:t>RRC_CONNECTION 中的 UE 监视系统信息中发送的任何 PO 中的寻呼信道，以获取 SI 更改指示和 PWS 通知</a:t>
            </a:r>
          </a:p>
          <a:p>
            <a:pPr marL="228600" lvl="1" hangingPunct="0" rtl="0" algn="l">
              <a:spcBef>
                <a:spcPts val="1000"/>
              </a:spcBef>
            </a:pPr>
            <a:r>
              <a:rPr lang="en-GB" sz="1600" dirty="0">
                <a:latin typeface="Ericsson Hilda" panose="00000500000000000000" pitchFamily="2" charset="0"/>
              </a:rPr>
              <a:t>UE 在接收到 RAN 发起的寻呼后发起 RRC 连接恢复过程。如果UE在RRC_INACTIVE状态下接收到CN发起的寻呼，则UE移动到RRC_IDLE并通知NAS</a:t>
            </a:r>
            <a:endParaRPr lang="en-US" sz="1600" dirty="0">
              <a:latin typeface="Ericsson Hilda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F558E-BB8E-48B0-BA72-EF7B711769E4}"/>
              </a:ext>
            </a:extLst>
          </p:cNvPr>
          <p:cNvSpPr txBox="1"/>
          <p:nvPr/>
        </p:nvSpPr>
        <p:spPr>
          <a:xfrm>
            <a:off x="6671945" y="3838946"/>
            <a:ext cx="4980851" cy="369332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none" rtlCol="0">
            <a:spAutoFit/>
          </a:bodyPr>
          <a:lstStyle/>
          <a:p>
            <a:pPr rtl="0" algn="l"/>
            <a:r>
              <a:rPr lang="en-US" b="1" dirty="0">
                <a:solidFill>
                  <a:srgbClr val="FF0000"/>
                </a:solidFill>
                <a:latin typeface="Ericsson Hilda" panose="00000500000000000000" pitchFamily="2" charset="0"/>
              </a:rPr>
              <a:t>PO/ PF 与 LTE 类似，参考 TS38.304 7.1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FABCC-01B7-4808-8E58-1D2196D8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096" y="4682062"/>
            <a:ext cx="3658824" cy="1701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EAAFCD-AFFE-4C45-8BFD-E7B03AD0C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85" y="4294284"/>
            <a:ext cx="4588956" cy="256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DB5C0-1B6C-4CDA-BBC5-B8F73879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9526"/>
            <a:ext cx="11130280" cy="1325563"/>
          </a:xfrm>
        </p:spPr>
        <p:txBody>
          <a:bodyPr>
            <a:normAutofit fontScale="90000"/>
          </a:bodyPr>
          <a:lstStyle/>
          <a:p>
            <a:pPr rtl="0" algn="l"/>
            <a:br>
              <a:rPr lang="en-GB" sz="2400" dirty="0">
                <a:latin typeface="Ericsson Hilda" panose="00000500000000000000" pitchFamily="2" charset="0"/>
              </a:rPr>
            </a:br>
            <a:r>
              <a:rPr lang="en-GB" sz="4900" dirty="0">
                <a:latin typeface="Ericsson Hilda" panose="00000500000000000000" pitchFamily="2" charset="0"/>
              </a:rPr>
              <a:t>RRC 连接无效</a:t>
            </a:r>
            <a:br>
              <a:rPr lang="en-GB" sz="2400" dirty="0">
                <a:latin typeface="Ericsson Hilda" panose="00000500000000000000" pitchFamily="2" charset="0"/>
              </a:rPr>
            </a:br>
            <a:br>
              <a:rPr lang="en-GB" sz="2400" dirty="0">
                <a:latin typeface="Ericsson Hilda" panose="00000500000000000000" pitchFamily="2" charset="0"/>
              </a:rPr>
            </a:br>
            <a:r>
              <a:rPr lang="en-GB" sz="2400" dirty="0">
                <a:latin typeface="Ericsson Hilda" panose="00000500000000000000" pitchFamily="2" charset="0"/>
              </a:rPr>
              <a:t>网络触发从 RRC_INACTIVE 到 RRC_CONNECTED 的转换</a:t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9BD45D-35E6-4923-9CCF-31D553FF0604}"/>
              </a:ext>
            </a:extLst>
          </p:cNvPr>
          <p:cNvSpPr/>
          <p:nvPr/>
        </p:nvSpPr>
        <p:spPr>
          <a:xfrm>
            <a:off x="5506759" y="2289810"/>
            <a:ext cx="425450" cy="333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1600" dirty="0">
                <a:solidFill>
                  <a:schemeClr val="tx1"/>
                </a:solidFill>
              </a:rPr>
              <a:t>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E55E2-8F93-4E1E-8E87-5F7957CE7E0F}"/>
              </a:ext>
            </a:extLst>
          </p:cNvPr>
          <p:cNvSpPr/>
          <p:nvPr/>
        </p:nvSpPr>
        <p:spPr>
          <a:xfrm>
            <a:off x="8521089" y="2289810"/>
            <a:ext cx="567689" cy="333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altLang="zh-CN" sz="1600" dirty="0" err="1">
                <a:solidFill>
                  <a:schemeClr val="tx1"/>
                </a:solidFill>
              </a:rPr>
              <a:t>gNB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AF4D2-A6C9-4494-A092-2D795F0CE64A}"/>
              </a:ext>
            </a:extLst>
          </p:cNvPr>
          <p:cNvSpPr/>
          <p:nvPr/>
        </p:nvSpPr>
        <p:spPr>
          <a:xfrm>
            <a:off x="10106062" y="2289810"/>
            <a:ext cx="804545" cy="333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1600" dirty="0">
                <a:solidFill>
                  <a:schemeClr val="tx1"/>
                </a:solidFill>
              </a:rPr>
              <a:t>AMF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2265D5-0134-4E7F-89BC-D7F4C84AEEC0}"/>
              </a:ext>
            </a:extLst>
          </p:cNvPr>
          <p:cNvCxnSpPr>
            <a:cxnSpLocks/>
          </p:cNvCxnSpPr>
          <p:nvPr/>
        </p:nvCxnSpPr>
        <p:spPr>
          <a:xfrm>
            <a:off x="5719484" y="2696526"/>
            <a:ext cx="0" cy="3399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EB736B-75A8-459E-84CF-72278EF86692}"/>
              </a:ext>
            </a:extLst>
          </p:cNvPr>
          <p:cNvCxnSpPr>
            <a:cxnSpLocks/>
          </p:cNvCxnSpPr>
          <p:nvPr/>
        </p:nvCxnSpPr>
        <p:spPr>
          <a:xfrm>
            <a:off x="7140772" y="2623185"/>
            <a:ext cx="492" cy="3472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40E03-AD1E-4260-9B1B-45B52CA56626}"/>
              </a:ext>
            </a:extLst>
          </p:cNvPr>
          <p:cNvCxnSpPr>
            <a:cxnSpLocks/>
          </p:cNvCxnSpPr>
          <p:nvPr/>
        </p:nvCxnSpPr>
        <p:spPr>
          <a:xfrm>
            <a:off x="8766530" y="2623185"/>
            <a:ext cx="38404" cy="3472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810DC8-5635-4604-9DCB-98A7FDAE00CC}"/>
              </a:ext>
            </a:extLst>
          </p:cNvPr>
          <p:cNvCxnSpPr>
            <a:cxnSpLocks/>
          </p:cNvCxnSpPr>
          <p:nvPr/>
        </p:nvCxnSpPr>
        <p:spPr>
          <a:xfrm>
            <a:off x="10581045" y="2623185"/>
            <a:ext cx="24923" cy="3472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D1DF9A-9E1E-406E-9AC8-384A15C6458A}"/>
              </a:ext>
            </a:extLst>
          </p:cNvPr>
          <p:cNvSpPr txBox="1"/>
          <p:nvPr/>
        </p:nvSpPr>
        <p:spPr>
          <a:xfrm>
            <a:off x="5060646" y="2696526"/>
            <a:ext cx="166859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algn="l"/>
            <a:r>
              <a:rPr lang="en-US" sz="1400" dirty="0"/>
              <a:t>UE处于RRC_INACTIVE状态</a:t>
            </a:r>
          </a:p>
          <a:p>
            <a:pPr rtl="0" algn="l"/>
            <a:r>
              <a:rPr lang="en-US" sz="1400" dirty="0"/>
              <a:t>CM-连接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CAA261-C4AF-4A55-BE1D-80AD7FC171D7}"/>
              </a:ext>
            </a:extLst>
          </p:cNvPr>
          <p:cNvCxnSpPr>
            <a:cxnSpLocks/>
          </p:cNvCxnSpPr>
          <p:nvPr/>
        </p:nvCxnSpPr>
        <p:spPr>
          <a:xfrm>
            <a:off x="7140772" y="4265295"/>
            <a:ext cx="1565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1">
            <a:extLst>
              <a:ext uri="{FF2B5EF4-FFF2-40B4-BE49-F238E27FC236}">
                <a16:creationId xmlns:a16="http://schemas.microsoft.com/office/drawing/2014/main" id="{CFAD072B-B16C-44FC-B200-4EEEC35102BA}"/>
              </a:ext>
            </a:extLst>
          </p:cNvPr>
          <p:cNvSpPr txBox="1"/>
          <p:nvPr/>
        </p:nvSpPr>
        <p:spPr>
          <a:xfrm>
            <a:off x="7169697" y="3925086"/>
            <a:ext cx="1160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algn="l"/>
            <a:r>
              <a:rPr lang="en-US" sz="1400" dirty="0"/>
              <a:t>2.RAN寻呼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C8195E-1663-42CD-8E60-90D3EA30CF59}"/>
              </a:ext>
            </a:extLst>
          </p:cNvPr>
          <p:cNvSpPr/>
          <p:nvPr/>
        </p:nvSpPr>
        <p:spPr>
          <a:xfrm>
            <a:off x="6417915" y="3357115"/>
            <a:ext cx="1754200" cy="2876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1" dirty="0"/>
              <a:t>1.RAN寻呼触发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10C9B5-E830-4203-88BA-EF677FEABCB1}"/>
              </a:ext>
            </a:extLst>
          </p:cNvPr>
          <p:cNvSpPr/>
          <p:nvPr/>
        </p:nvSpPr>
        <p:spPr>
          <a:xfrm>
            <a:off x="5611765" y="4622396"/>
            <a:ext cx="3393750" cy="2829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1" dirty="0"/>
              <a:t>3.寻呼UE使用I-RNTI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0E1769-AB0D-4799-93D7-8D1341DA1A0E}"/>
              </a:ext>
            </a:extLst>
          </p:cNvPr>
          <p:cNvSpPr/>
          <p:nvPr/>
        </p:nvSpPr>
        <p:spPr>
          <a:xfrm>
            <a:off x="5555364" y="5172969"/>
            <a:ext cx="5050604" cy="5232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1" dirty="0"/>
              <a:t>4.从 RRC_INACTIVR 恢复为</a:t>
            </a:r>
            <a:r>
              <a:rPr lang="en-GB" sz="1400" b="1" dirty="0"/>
              <a:t>UE触发从RRC_INACTIVE到RRC_CONNECTED的转换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460A3B-2131-464C-829E-568D58369793}"/>
              </a:ext>
            </a:extLst>
          </p:cNvPr>
          <p:cNvSpPr/>
          <p:nvPr/>
        </p:nvSpPr>
        <p:spPr>
          <a:xfrm>
            <a:off x="6433533" y="2262234"/>
            <a:ext cx="1586231" cy="3333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1600" dirty="0">
                <a:solidFill>
                  <a:schemeClr val="tx1"/>
                </a:solidFill>
              </a:rPr>
              <a:t>最后一份</a:t>
            </a:r>
            <a:r>
              <a:rPr lang="en-US" sz="1600" dirty="0" err="1">
                <a:solidFill>
                  <a:schemeClr val="tx1"/>
                </a:solidFill>
              </a:rPr>
              <a:t>gNB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CBDB1F-7A96-42AE-95EE-293569BECB43}"/>
              </a:ext>
            </a:extLst>
          </p:cNvPr>
          <p:cNvSpPr/>
          <p:nvPr/>
        </p:nvSpPr>
        <p:spPr>
          <a:xfrm>
            <a:off x="372685" y="1786547"/>
            <a:ext cx="4435582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>
              <a:spcAft>
                <a:spcPts val="900"/>
              </a:spcAft>
            </a:pP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当 UE 处于 CM-CONNECTED 且 RRC Inactive 状态时，UE 可以由于以下原因恢复 RRC 连接：</a:t>
            </a:r>
            <a:endParaRPr lang="en-US" dirty="0">
              <a:latin typeface="Ericsson Hilda" panose="00000500000000000000" pitchFamily="2" charset="0"/>
              <a:ea typeface="Times New Roman" panose="02020603050405020304" pitchFamily="18" charset="0"/>
            </a:endParaRPr>
          </a:p>
          <a:p>
            <a:pPr marL="360680" marR="0" indent="-180340" rtl="0" algn="l">
              <a:spcBef>
                <a:spcPts val="0"/>
              </a:spcBef>
              <a:spcAft>
                <a:spcPts val="900"/>
              </a:spcAft>
            </a:pPr>
            <a:r>
              <a:rPr lang="en-GB" sz="1600" dirty="0">
                <a:latin typeface="Ericsson Hilda" panose="00000500000000000000" pitchFamily="2" charset="0"/>
                <a:ea typeface="Times New Roman" panose="02020603050405020304" pitchFamily="18" charset="0"/>
              </a:rPr>
              <a:t>- 上行数据待处理</a:t>
            </a:r>
            <a:endParaRPr lang="en-US" sz="1600" dirty="0">
              <a:latin typeface="Ericsson Hilda" panose="00000500000000000000" pitchFamily="2" charset="0"/>
              <a:ea typeface="Times New Roman" panose="02020603050405020304" pitchFamily="18" charset="0"/>
            </a:endParaRPr>
          </a:p>
          <a:p>
            <a:pPr marL="360680" marR="0" indent="-180340" rtl="0" algn="l">
              <a:spcBef>
                <a:spcPts val="0"/>
              </a:spcBef>
              <a:spcAft>
                <a:spcPts val="900"/>
              </a:spcAft>
            </a:pPr>
            <a:r>
              <a:rPr lang="en-GB" sz="1600" dirty="0">
                <a:latin typeface="Ericsson Hilda" panose="00000500000000000000" pitchFamily="2" charset="0"/>
                <a:ea typeface="Times New Roman" panose="02020603050405020304" pitchFamily="18" charset="0"/>
              </a:rPr>
              <a:t>- 移动发起的NAS信令过程</a:t>
            </a:r>
            <a:endParaRPr lang="en-US" sz="1600" dirty="0">
              <a:latin typeface="Ericsson Hilda" panose="00000500000000000000" pitchFamily="2" charset="0"/>
              <a:ea typeface="Times New Roman" panose="02020603050405020304" pitchFamily="18" charset="0"/>
            </a:endParaRPr>
          </a:p>
          <a:p>
            <a:pPr marL="360680" marR="0" indent="-180340" rtl="0" algn="l">
              <a:spcBef>
                <a:spcPts val="0"/>
              </a:spcBef>
              <a:spcAft>
                <a:spcPts val="900"/>
              </a:spcAft>
            </a:pPr>
            <a:r>
              <a:rPr lang="en-GB" sz="1600" dirty="0">
                <a:latin typeface="Ericsson Hilda" panose="00000500000000000000" pitchFamily="2" charset="0"/>
                <a:ea typeface="Times New Roman" panose="02020603050405020304" pitchFamily="18" charset="0"/>
              </a:rPr>
              <a:t>- 作为对 RAN 寻呼的响应</a:t>
            </a:r>
            <a:endParaRPr lang="en-US" sz="1600" dirty="0">
              <a:latin typeface="Ericsson Hilda" panose="00000500000000000000" pitchFamily="2" charset="0"/>
              <a:ea typeface="Times New Roman" panose="02020603050405020304" pitchFamily="18" charset="0"/>
            </a:endParaRPr>
          </a:p>
          <a:p>
            <a:pPr marL="360680" marR="0" indent="-180340" rtl="0" algn="l">
              <a:spcBef>
                <a:spcPts val="0"/>
              </a:spcBef>
              <a:spcAft>
                <a:spcPts val="900"/>
              </a:spcAft>
            </a:pPr>
            <a:r>
              <a:rPr lang="en-GB" sz="1600" dirty="0">
                <a:latin typeface="Ericsson Hilda" panose="00000500000000000000" pitchFamily="2" charset="0"/>
                <a:ea typeface="Times New Roman" panose="02020603050405020304" pitchFamily="18" charset="0"/>
              </a:rPr>
              <a:t>- 通知网络它已离开 RAN 通知区域</a:t>
            </a:r>
            <a:endParaRPr lang="en-US" sz="1600" dirty="0">
              <a:latin typeface="Ericsson Hilda" panose="00000500000000000000" pitchFamily="2" charset="0"/>
              <a:ea typeface="Times New Roman" panose="02020603050405020304" pitchFamily="18" charset="0"/>
            </a:endParaRPr>
          </a:p>
          <a:p>
            <a:pPr marL="360680" marR="0" indent="-180340" rtl="0" algn="l">
              <a:spcBef>
                <a:spcPts val="0"/>
              </a:spcBef>
              <a:spcAft>
                <a:spcPts val="900"/>
              </a:spcAft>
            </a:pPr>
            <a:r>
              <a:rPr lang="en-GB" sz="1600" dirty="0">
                <a:latin typeface="Ericsson Hilda" panose="00000500000000000000" pitchFamily="2" charset="0"/>
                <a:ea typeface="Times New Roman" panose="02020603050405020304" pitchFamily="18" charset="0"/>
              </a:rPr>
              <a:t>- 定期 RAN 通知区域更新定时器到期时</a:t>
            </a:r>
            <a:endParaRPr lang="en-US" sz="1600" dirty="0">
              <a:latin typeface="Ericsson Hilda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3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745A7-6137-46D9-9E8D-588C8FFA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-155575"/>
            <a:ext cx="10515600" cy="1325563"/>
          </a:xfrm>
        </p:spPr>
        <p:txBody>
          <a:bodyPr/>
          <a:lstStyle/>
          <a:p>
            <a:pPr rtl="0" algn="l"/>
            <a:r>
              <a:rPr lang="en-US" b="1" dirty="0"/>
              <a:t>MR-DC 外形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83888-425E-43E3-BB1F-67BCA8853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3" y="1285240"/>
            <a:ext cx="10515600" cy="5422900"/>
          </a:xfrm>
        </p:spPr>
        <p:txBody>
          <a:bodyPr>
            <a:normAutofit fontScale="47500" lnSpcReduction="20000"/>
          </a:bodyPr>
          <a:lstStyle/>
          <a:p>
            <a:pPr rtl="0" algn="l"/>
            <a:r>
              <a:rPr lang="en-US" sz="3300" b="1" dirty="0">
                <a:latin typeface="Ericsson Hilda" panose="00000500000000000000" pitchFamily="2" charset="0"/>
              </a:rPr>
              <a:t>什么是 MR-DC</a:t>
            </a:r>
          </a:p>
          <a:p>
            <a:pPr marL="0" indent="0" rtl="0" algn="l">
              <a:buNone/>
            </a:pPr>
            <a:r>
              <a:rPr lang="en-US" sz="3300" dirty="0">
                <a:latin typeface="Ericsson Hilda" panose="00000500000000000000" pitchFamily="2" charset="0"/>
              </a:rPr>
              <a:t> </a:t>
            </a:r>
            <a:r>
              <a:rPr lang="en-GB" sz="3300" dirty="0">
                <a:latin typeface="Ericsson Hilda" panose="00000500000000000000" pitchFamily="2" charset="0"/>
              </a:rPr>
              <a:t>多 RAT 双连接，E-URTAN 和 NR 之间的双连接</a:t>
            </a:r>
          </a:p>
          <a:p>
            <a:pPr marL="0" indent="0" rtl="0" algn="l">
              <a:buNone/>
            </a:pPr>
            <a:r>
              <a:rPr lang="en-GB" sz="3300" dirty="0">
                <a:latin typeface="Ericsson Hilda" panose="00000500000000000000" pitchFamily="2" charset="0"/>
              </a:rPr>
              <a:t>一个提供 E-UTRA 接入，另一个提供 NR 接入</a:t>
            </a:r>
          </a:p>
          <a:p>
            <a:pPr marL="0" indent="0" rtl="0" algn="l">
              <a:buNone/>
            </a:pPr>
            <a:r>
              <a:rPr lang="en-GB" sz="3300" dirty="0">
                <a:latin typeface="Ericsson Hilda" panose="00000500000000000000" pitchFamily="2" charset="0"/>
              </a:rPr>
              <a:t>一个节点充当MN，另一个节点充当SN</a:t>
            </a:r>
          </a:p>
          <a:p>
            <a:pPr marL="0" indent="0" rtl="0" algn="l">
              <a:buNone/>
            </a:pPr>
            <a:r>
              <a:rPr lang="en-GB" sz="3300" dirty="0">
                <a:latin typeface="Ericsson Hilda" panose="00000500000000000000" pitchFamily="2" charset="0"/>
              </a:rPr>
              <a:t>至少MN连接到核心网</a:t>
            </a:r>
          </a:p>
          <a:p>
            <a:pPr marL="0" indent="0" rtl="0" algn="l">
              <a:buNone/>
            </a:pPr>
            <a:endParaRPr lang="en-GB" sz="3300" dirty="0">
              <a:latin typeface="Ericsson Hilda" panose="00000500000000000000" pitchFamily="2" charset="0"/>
            </a:endParaRPr>
          </a:p>
          <a:p>
            <a:pPr marL="0" indent="0" rtl="0" algn="l">
              <a:buNone/>
            </a:pPr>
            <a:endParaRPr lang="en-GB" sz="3300" dirty="0">
              <a:latin typeface="Ericsson Hilda" panose="00000500000000000000" pitchFamily="2" charset="0"/>
            </a:endParaRPr>
          </a:p>
          <a:p>
            <a:pPr rtl="0" algn="l"/>
            <a:r>
              <a:rPr lang="en-US" sz="3300" b="1" dirty="0">
                <a:latin typeface="Ericsson Hilda" panose="00000500000000000000" pitchFamily="2" charset="0"/>
              </a:rPr>
              <a:t>带 EPC 的 MR-DC</a:t>
            </a:r>
          </a:p>
          <a:p>
            <a:pPr marL="0" indent="0" rtl="0" algn="l">
              <a:buNone/>
            </a:pPr>
            <a:r>
              <a:rPr lang="en-US" sz="3300" dirty="0">
                <a:latin typeface="Ericsson Hilda" panose="00000500000000000000" pitchFamily="2" charset="0"/>
              </a:rPr>
              <a:t> </a:t>
            </a:r>
          </a:p>
          <a:p>
            <a:pPr marL="0" indent="0" rtl="0" algn="l">
              <a:buNone/>
            </a:pPr>
            <a:r>
              <a:rPr lang="en-US" sz="3300" dirty="0">
                <a:latin typeface="Ericsson Hilda" panose="00000500000000000000" pitchFamily="2" charset="0"/>
              </a:rPr>
              <a:t>EN-DC :</a:t>
            </a:r>
            <a:r>
              <a:rPr lang="en-GB" sz="3300" dirty="0">
                <a:latin typeface="Ericsson Hilda" panose="00000500000000000000" pitchFamily="2" charset="0"/>
              </a:rPr>
              <a:t>E-UTRA-NR 双连接。</a:t>
            </a:r>
            <a:r>
              <a:rPr lang="en-US" sz="3300" dirty="0" err="1">
                <a:latin typeface="Ericsson Hilda" panose="00000500000000000000" pitchFamily="2" charset="0"/>
              </a:rPr>
              <a:t>基站</a:t>
            </a:r>
            <a:r>
              <a:rPr lang="en-US" sz="3300" dirty="0">
                <a:latin typeface="Ericsson Hilda" panose="00000500000000000000" pitchFamily="2" charset="0"/>
              </a:rPr>
              <a:t>充当 MN 和</a:t>
            </a:r>
            <a:r>
              <a:rPr lang="en-US" sz="3300" dirty="0" err="1">
                <a:latin typeface="Ericsson Hilda" panose="00000500000000000000" pitchFamily="2" charset="0"/>
              </a:rPr>
              <a:t>gNB</a:t>
            </a:r>
            <a:r>
              <a:rPr lang="en-US" sz="3300" dirty="0">
                <a:latin typeface="Ericsson Hilda" panose="00000500000000000000" pitchFamily="2" charset="0"/>
              </a:rPr>
              <a:t>行为 SN</a:t>
            </a:r>
          </a:p>
          <a:p>
            <a:pPr marL="0" indent="0" rtl="0" algn="l">
              <a:buNone/>
            </a:pPr>
            <a:endParaRPr lang="en-US" sz="3300" dirty="0">
              <a:latin typeface="Ericsson Hilda" panose="00000500000000000000" pitchFamily="2" charset="0"/>
            </a:endParaRPr>
          </a:p>
          <a:p>
            <a:pPr rtl="0" algn="l"/>
            <a:r>
              <a:rPr lang="en-US" sz="3300" b="1" dirty="0">
                <a:latin typeface="Ericsson Hilda" panose="00000500000000000000" pitchFamily="2" charset="0"/>
              </a:rPr>
              <a:t>带 5GC 的 MR-DC</a:t>
            </a:r>
          </a:p>
          <a:p>
            <a:pPr marL="0" indent="0" rtl="0" algn="l">
              <a:buNone/>
            </a:pPr>
            <a:r>
              <a:rPr lang="en-US" sz="3300" dirty="0">
                <a:latin typeface="Ericsson Hilda" panose="00000500000000000000" pitchFamily="2" charset="0"/>
              </a:rPr>
              <a:t>东北-直流：</a:t>
            </a:r>
            <a:r>
              <a:rPr lang="en-GB" sz="3400" dirty="0">
                <a:latin typeface="Ericsson Hilda" panose="00000500000000000000" pitchFamily="2" charset="0"/>
              </a:rPr>
              <a:t>NR-E-UTRA 双连接。一</a:t>
            </a:r>
            <a:r>
              <a:rPr lang="en-GB" sz="3400" dirty="0" err="1">
                <a:latin typeface="Ericsson Hilda" panose="00000500000000000000" pitchFamily="2" charset="0"/>
              </a:rPr>
              <a:t>gNB</a:t>
            </a:r>
            <a:r>
              <a:rPr lang="en-GB" sz="3400" dirty="0">
                <a:latin typeface="Ericsson Hilda" panose="00000500000000000000" pitchFamily="2" charset="0"/>
              </a:rPr>
              <a:t>充当一个 MN 和一个 ng-</a:t>
            </a:r>
            <a:r>
              <a:rPr lang="en-GB" sz="3400" dirty="0" err="1">
                <a:latin typeface="Ericsson Hilda" panose="00000500000000000000" pitchFamily="2" charset="0"/>
              </a:rPr>
              <a:t>基站</a:t>
            </a:r>
            <a:r>
              <a:rPr lang="en-GB" sz="3400" dirty="0">
                <a:latin typeface="Ericsson Hilda" panose="00000500000000000000" pitchFamily="2" charset="0"/>
              </a:rPr>
              <a:t>充当 SN。这</a:t>
            </a:r>
            <a:r>
              <a:rPr lang="en-GB" sz="3400" dirty="0" err="1">
                <a:latin typeface="Ericsson Hilda" panose="00000500000000000000" pitchFamily="2" charset="0"/>
              </a:rPr>
              <a:t>gNB</a:t>
            </a:r>
            <a:r>
              <a:rPr lang="en-GB" sz="3400" dirty="0">
                <a:latin typeface="Ericsson Hilda" panose="00000500000000000000" pitchFamily="2" charset="0"/>
              </a:rPr>
              <a:t>连接到 5GC 和 ng-</a:t>
            </a:r>
            <a:r>
              <a:rPr lang="en-GB" sz="3400" dirty="0" err="1">
                <a:latin typeface="Ericsson Hilda" panose="00000500000000000000" pitchFamily="2" charset="0"/>
              </a:rPr>
              <a:t>基站</a:t>
            </a:r>
            <a:r>
              <a:rPr lang="en-GB" sz="3400" dirty="0">
                <a:latin typeface="Ericsson Hilda" panose="00000500000000000000" pitchFamily="2" charset="0"/>
              </a:rPr>
              <a:t>连接到</a:t>
            </a:r>
            <a:r>
              <a:rPr lang="en-GB" sz="3400" dirty="0" err="1">
                <a:latin typeface="Ericsson Hilda" panose="00000500000000000000" pitchFamily="2" charset="0"/>
              </a:rPr>
              <a:t>gNB</a:t>
            </a:r>
            <a:r>
              <a:rPr lang="en-GB" sz="3400" dirty="0">
                <a:latin typeface="Ericsson Hilda" panose="00000500000000000000" pitchFamily="2" charset="0"/>
              </a:rPr>
              <a:t>通过</a:t>
            </a:r>
            <a:r>
              <a:rPr lang="en-GB" sz="3400" dirty="0" err="1">
                <a:latin typeface="Ericsson Hilda" panose="00000500000000000000" pitchFamily="2" charset="0"/>
              </a:rPr>
              <a:t>Xn</a:t>
            </a:r>
            <a:r>
              <a:rPr lang="en-GB" sz="3400" dirty="0">
                <a:latin typeface="Ericsson Hilda" panose="00000500000000000000" pitchFamily="2" charset="0"/>
              </a:rPr>
              <a:t>界面。</a:t>
            </a:r>
            <a:endParaRPr lang="en-US" sz="3400" dirty="0">
              <a:latin typeface="Ericsson Hilda" panose="00000500000000000000" pitchFamily="2" charset="0"/>
            </a:endParaRPr>
          </a:p>
          <a:p>
            <a:pPr marL="0" indent="0" rtl="0" algn="l">
              <a:buNone/>
            </a:pPr>
            <a:endParaRPr lang="en-US" sz="3300" dirty="0">
              <a:latin typeface="Ericsson Hilda" panose="00000500000000000000" pitchFamily="2" charset="0"/>
            </a:endParaRPr>
          </a:p>
          <a:p>
            <a:pPr marL="0" indent="0" rtl="0" algn="l">
              <a:buNone/>
            </a:pPr>
            <a:r>
              <a:rPr lang="en-US" sz="3300" dirty="0">
                <a:latin typeface="Ericsson Hilda" panose="00000500000000000000" pitchFamily="2" charset="0"/>
              </a:rPr>
              <a:t>NGEN-DC：</a:t>
            </a:r>
            <a:r>
              <a:rPr lang="en-GB" dirty="0">
                <a:latin typeface="Ericsson Hilda" panose="00000500000000000000" pitchFamily="2" charset="0"/>
              </a:rPr>
              <a:t> </a:t>
            </a:r>
            <a:r>
              <a:rPr lang="en-GB" sz="3400" dirty="0">
                <a:latin typeface="Ericsson Hilda" panose="00000500000000000000" pitchFamily="2" charset="0"/>
              </a:rPr>
              <a:t>E-UTRA-NR 双连接（其中 UE 连接到一个 ng-</a:t>
            </a:r>
            <a:r>
              <a:rPr lang="en-GB" sz="3400" dirty="0" err="1">
                <a:latin typeface="Ericsson Hilda" panose="00000500000000000000" pitchFamily="2" charset="0"/>
              </a:rPr>
              <a:t>基站</a:t>
            </a:r>
            <a:r>
              <a:rPr lang="en-GB" sz="3400" dirty="0">
                <a:latin typeface="Ericsson Hilda" panose="00000500000000000000" pitchFamily="2" charset="0"/>
              </a:rPr>
              <a:t>充当 MN 和一个</a:t>
            </a:r>
            <a:r>
              <a:rPr lang="en-GB" sz="3400" dirty="0" err="1">
                <a:latin typeface="Ericsson Hilda" panose="00000500000000000000" pitchFamily="2" charset="0"/>
              </a:rPr>
              <a:t>gNB</a:t>
            </a:r>
            <a:r>
              <a:rPr lang="en-GB" sz="3400" dirty="0">
                <a:latin typeface="Ericsson Hilda" panose="00000500000000000000" pitchFamily="2" charset="0"/>
              </a:rPr>
              <a:t>充当 SN。ng-</a:t>
            </a:r>
            <a:r>
              <a:rPr lang="en-GB" sz="3400" dirty="0" err="1">
                <a:latin typeface="Ericsson Hilda" panose="00000500000000000000" pitchFamily="2" charset="0"/>
              </a:rPr>
              <a:t>基站</a:t>
            </a:r>
            <a:r>
              <a:rPr lang="en-GB" sz="3400" dirty="0">
                <a:latin typeface="Ericsson Hilda" panose="00000500000000000000" pitchFamily="2" charset="0"/>
              </a:rPr>
              <a:t>连接到5GC并且</a:t>
            </a:r>
            <a:r>
              <a:rPr lang="en-GB" sz="3400" dirty="0" err="1">
                <a:latin typeface="Ericsson Hilda" panose="00000500000000000000" pitchFamily="2" charset="0"/>
              </a:rPr>
              <a:t>gNB</a:t>
            </a:r>
            <a:r>
              <a:rPr lang="en-GB" sz="3400" dirty="0">
                <a:latin typeface="Ericsson Hilda" panose="00000500000000000000" pitchFamily="2" charset="0"/>
              </a:rPr>
              <a:t>连接到ng-</a:t>
            </a:r>
            <a:r>
              <a:rPr lang="en-GB" sz="3400" dirty="0" err="1">
                <a:latin typeface="Ericsson Hilda" panose="00000500000000000000" pitchFamily="2" charset="0"/>
              </a:rPr>
              <a:t>基站</a:t>
            </a:r>
            <a:r>
              <a:rPr lang="en-GB" sz="3400" dirty="0">
                <a:latin typeface="Ericsson Hilda" panose="00000500000000000000" pitchFamily="2" charset="0"/>
              </a:rPr>
              <a:t>通过</a:t>
            </a:r>
            <a:r>
              <a:rPr lang="en-GB" sz="3400" dirty="0" err="1">
                <a:latin typeface="Ericsson Hilda" panose="00000500000000000000" pitchFamily="2" charset="0"/>
              </a:rPr>
              <a:t>Xn</a:t>
            </a:r>
            <a:r>
              <a:rPr lang="en-GB" sz="3400" dirty="0">
                <a:latin typeface="Ericsson Hilda" panose="00000500000000000000" pitchFamily="2" charset="0"/>
              </a:rPr>
              <a:t>界面。</a:t>
            </a:r>
            <a:endParaRPr lang="en-US" sz="3400" dirty="0">
              <a:latin typeface="Ericsson Hilda" panose="00000500000000000000" pitchFamily="2" charset="0"/>
            </a:endParaRPr>
          </a:p>
          <a:p>
            <a:pPr rtl="0" algn="l"/>
            <a:endParaRPr lang="en-US" sz="3300" dirty="0">
              <a:latin typeface="Ericsson Hilda" panose="00000500000000000000" pitchFamily="2" charset="0"/>
            </a:endParaRPr>
          </a:p>
          <a:p>
            <a:pPr marL="0" indent="0" rtl="0" algn="l">
              <a:buNone/>
            </a:pPr>
            <a:r>
              <a:rPr lang="en-US" sz="3300" dirty="0">
                <a:latin typeface="Ericsson Hilda" panose="00000500000000000000" pitchFamily="2" charset="0"/>
              </a:rPr>
              <a:t> </a:t>
            </a:r>
          </a:p>
          <a:p>
            <a:pPr rtl="0" algn="l"/>
            <a:endParaRPr lang="en-GB" dirty="0">
              <a:latin typeface="Ericsson Hilda" panose="00000500000000000000" pitchFamily="2" charset="0"/>
            </a:endParaRPr>
          </a:p>
          <a:p>
            <a:pPr rtl="0" algn="l"/>
            <a:endParaRPr lang="en-US" dirty="0">
              <a:latin typeface="Ericsson Hilda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38B5D7-5DF2-4EEC-A876-1B72181561B0}"/>
              </a:ext>
            </a:extLst>
          </p:cNvPr>
          <p:cNvSpPr/>
          <p:nvPr/>
        </p:nvSpPr>
        <p:spPr>
          <a:xfrm>
            <a:off x="8470900" y="649288"/>
            <a:ext cx="1308100" cy="5207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latin typeface="Ericsson Hilda" panose="00000500000000000000" pitchFamily="2" charset="0"/>
              </a:rPr>
              <a:t>MR-DC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1A700-6C65-4212-9853-E7143F2CB110}"/>
              </a:ext>
            </a:extLst>
          </p:cNvPr>
          <p:cNvSpPr/>
          <p:nvPr/>
        </p:nvSpPr>
        <p:spPr>
          <a:xfrm>
            <a:off x="6731000" y="1849042"/>
            <a:ext cx="2108200" cy="5207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latin typeface="Ericsson Hilda" panose="00000500000000000000" pitchFamily="2" charset="0"/>
              </a:rPr>
              <a:t>带 EPC 的 MR-DC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4E29D-30F6-446E-A30F-61D2D0F36459}"/>
              </a:ext>
            </a:extLst>
          </p:cNvPr>
          <p:cNvSpPr/>
          <p:nvPr/>
        </p:nvSpPr>
        <p:spPr>
          <a:xfrm>
            <a:off x="9455150" y="1795463"/>
            <a:ext cx="2108200" cy="5207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latin typeface="Ericsson Hilda" panose="00000500000000000000" pitchFamily="2" charset="0"/>
              </a:rPr>
              <a:t>带 5GC 的 MR-DC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DFBCAE-2F90-4767-8E68-DC7A2BEC833A}"/>
              </a:ext>
            </a:extLst>
          </p:cNvPr>
          <p:cNvSpPr/>
          <p:nvPr/>
        </p:nvSpPr>
        <p:spPr>
          <a:xfrm>
            <a:off x="7061200" y="2973390"/>
            <a:ext cx="1231900" cy="5207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latin typeface="Ericsson Hilda" panose="00000500000000000000" pitchFamily="2" charset="0"/>
              </a:rPr>
              <a:t>EN-DC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C9B7F4-3784-490E-A2B7-D7D752BDC9C3}"/>
              </a:ext>
            </a:extLst>
          </p:cNvPr>
          <p:cNvSpPr/>
          <p:nvPr/>
        </p:nvSpPr>
        <p:spPr>
          <a:xfrm>
            <a:off x="9277350" y="3013870"/>
            <a:ext cx="1231900" cy="5207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latin typeface="Ericsson Hilda" panose="00000500000000000000" pitchFamily="2" charset="0"/>
              </a:rPr>
              <a:t>NGEN-DC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E6886C-C12C-4ACA-AA11-FBCB9F0082FE}"/>
              </a:ext>
            </a:extLst>
          </p:cNvPr>
          <p:cNvSpPr/>
          <p:nvPr/>
        </p:nvSpPr>
        <p:spPr>
          <a:xfrm>
            <a:off x="10709275" y="2985296"/>
            <a:ext cx="1231900" cy="5207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latin typeface="Ericsson Hilda" panose="00000500000000000000" pitchFamily="2" charset="0"/>
              </a:rPr>
              <a:t>东北-DC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18B4B0-AF8F-4AD3-9E72-85A74A6AE090}"/>
              </a:ext>
            </a:extLst>
          </p:cNvPr>
          <p:cNvCxnSpPr>
            <a:endCxn id="5" idx="0"/>
          </p:cNvCxnSpPr>
          <p:nvPr/>
        </p:nvCxnSpPr>
        <p:spPr>
          <a:xfrm flipH="1">
            <a:off x="7785100" y="1169988"/>
            <a:ext cx="1339850" cy="679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13403E-51CE-4671-89F6-022953BF36C8}"/>
              </a:ext>
            </a:extLst>
          </p:cNvPr>
          <p:cNvCxnSpPr>
            <a:endCxn id="6" idx="0"/>
          </p:cNvCxnSpPr>
          <p:nvPr/>
        </p:nvCxnSpPr>
        <p:spPr>
          <a:xfrm>
            <a:off x="9153525" y="1169988"/>
            <a:ext cx="1355725" cy="625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E0F9CF-6973-421E-99CC-0F1F479BBF47}"/>
              </a:ext>
            </a:extLst>
          </p:cNvPr>
          <p:cNvCxnSpPr>
            <a:cxnSpLocks/>
          </p:cNvCxnSpPr>
          <p:nvPr/>
        </p:nvCxnSpPr>
        <p:spPr>
          <a:xfrm>
            <a:off x="7696200" y="2369742"/>
            <a:ext cx="0" cy="60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91E62D-1B12-4417-9737-E63A5BEFFBED}"/>
              </a:ext>
            </a:extLst>
          </p:cNvPr>
          <p:cNvCxnSpPr>
            <a:cxnSpLocks/>
          </p:cNvCxnSpPr>
          <p:nvPr/>
        </p:nvCxnSpPr>
        <p:spPr>
          <a:xfrm>
            <a:off x="10007600" y="2316163"/>
            <a:ext cx="0" cy="694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A4604D0-9EC3-4AA3-B550-80B37F38C131}"/>
              </a:ext>
            </a:extLst>
          </p:cNvPr>
          <p:cNvCxnSpPr>
            <a:cxnSpLocks/>
          </p:cNvCxnSpPr>
          <p:nvPr/>
        </p:nvCxnSpPr>
        <p:spPr>
          <a:xfrm>
            <a:off x="11277600" y="2369742"/>
            <a:ext cx="0" cy="640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7567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A929-4DEB-45EF-BFC6-90C59CFA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0"/>
            <a:ext cx="11898830" cy="1325563"/>
          </a:xfrm>
        </p:spPr>
        <p:txBody>
          <a:bodyPr>
            <a:normAutofit/>
          </a:bodyPr>
          <a:lstStyle/>
          <a:p>
            <a:pPr rtl="0" algn="l"/>
            <a:r>
              <a:rPr lang="en-GB" dirty="0">
                <a:latin typeface="Ericsson Hilda" panose="00000500000000000000" pitchFamily="2" charset="0"/>
              </a:rPr>
              <a:t>RRC 连接无效</a:t>
            </a:r>
            <a:br>
              <a:rPr lang="en-US" sz="2800" dirty="0">
                <a:latin typeface="Ericsson Hilda" panose="00000500000000000000" pitchFamily="2" charset="0"/>
              </a:rPr>
            </a:br>
            <a:r>
              <a:rPr lang="en-US" sz="2800" dirty="0">
                <a:latin typeface="Ericsson Hilda" panose="00000500000000000000" pitchFamily="2" charset="0"/>
              </a:rPr>
              <a:t>UE 触发了从</a:t>
            </a:r>
            <a:r>
              <a:rPr lang="en-GB" sz="2800" dirty="0">
                <a:latin typeface="Ericsson Hilda" panose="00000500000000000000" pitchFamily="2" charset="0"/>
              </a:rPr>
              <a:t>RRC_INACTIVE 到 RRC_CONNECTED</a:t>
            </a:r>
            <a:endParaRPr lang="en-US" sz="2800" dirty="0">
              <a:latin typeface="Ericsson Hilda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074E4-4157-41CA-BC7D-6ABA6EC35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49" y="1501978"/>
            <a:ext cx="4680947" cy="4821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DB5CE-8B87-4E01-A954-C4DAF7914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919" y="1230039"/>
            <a:ext cx="3692470" cy="2299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3FE29-EDDB-429B-BC53-C1BA1F064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919" y="3974342"/>
            <a:ext cx="3169145" cy="2348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5D1C90-C2F6-416D-9A86-5D3A5A347D43}"/>
              </a:ext>
            </a:extLst>
          </p:cNvPr>
          <p:cNvSpPr txBox="1"/>
          <p:nvPr/>
        </p:nvSpPr>
        <p:spPr>
          <a:xfrm>
            <a:off x="1463040" y="6323310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b="1" dirty="0" err="1">
                <a:latin typeface="Ericsson Hilda" panose="00000500000000000000" pitchFamily="2" charset="0"/>
              </a:rPr>
              <a:t>a.UE</a:t>
            </a:r>
            <a:r>
              <a:rPr lang="en-US" b="1" dirty="0">
                <a:latin typeface="Ericsson Hilda" panose="00000500000000000000" pitchFamily="2" charset="0"/>
              </a:rPr>
              <a:t>上下文检索成功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90363-9CF8-45E0-A8CD-69E2B136B914}"/>
              </a:ext>
            </a:extLst>
          </p:cNvPr>
          <p:cNvSpPr txBox="1"/>
          <p:nvPr/>
        </p:nvSpPr>
        <p:spPr>
          <a:xfrm>
            <a:off x="7264400" y="3442950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b="1" dirty="0" err="1">
                <a:solidFill>
                  <a:srgbClr val="FF0000"/>
                </a:solidFill>
                <a:latin typeface="Ericsson Hilda" panose="00000500000000000000" pitchFamily="2" charset="0"/>
              </a:rPr>
              <a:t>b.UE</a:t>
            </a:r>
            <a:r>
              <a:rPr lang="en-US" b="1" dirty="0">
                <a:solidFill>
                  <a:srgbClr val="FF0000"/>
                </a:solidFill>
                <a:latin typeface="Ericsson Hilda" panose="00000500000000000000" pitchFamily="2" charset="0"/>
              </a:rPr>
              <a:t>上下文检索失败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5B2CB6-C5A9-4525-885D-D4EF752D8168}"/>
              </a:ext>
            </a:extLst>
          </p:cNvPr>
          <p:cNvSpPr txBox="1"/>
          <p:nvPr/>
        </p:nvSpPr>
        <p:spPr>
          <a:xfrm>
            <a:off x="5482082" y="6193234"/>
            <a:ext cx="654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GB" b="1" dirty="0" err="1">
                <a:latin typeface="Ericsson Hilda" panose="00000500000000000000" pitchFamily="2" charset="0"/>
              </a:rPr>
              <a:t>c.拒绝</a:t>
            </a:r>
            <a:r>
              <a:rPr lang="en-GB" b="1" dirty="0">
                <a:latin typeface="Ericsson Hilda" panose="00000500000000000000" pitchFamily="2" charset="0"/>
              </a:rPr>
              <a:t>UE尝试从网络恢复连接</a:t>
            </a:r>
            <a:endParaRPr lang="en-US" b="1" dirty="0">
              <a:latin typeface="Ericsson Hild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847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B1E0C-BAD3-4D11-A4E6-D448BAFD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05" y="147557"/>
            <a:ext cx="10515600" cy="935355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UE 非活动 RNA 更新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A886C-478A-4CD9-9F62-E2F49EB32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265" y="1290380"/>
            <a:ext cx="4992142" cy="50053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3F59EC-4939-4B43-9648-54DBEA98F42A}"/>
              </a:ext>
            </a:extLst>
          </p:cNvPr>
          <p:cNvSpPr/>
          <p:nvPr/>
        </p:nvSpPr>
        <p:spPr>
          <a:xfrm>
            <a:off x="202793" y="1082793"/>
            <a:ext cx="5657850" cy="538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rtl="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Ericsson Hilda" panose="00000500000000000000" pitchFamily="2" charset="0"/>
              </a:rPr>
              <a:t>基于 RAN 的通知区域 (RNA) 由 NG-RAN 管理</a:t>
            </a:r>
          </a:p>
          <a:p>
            <a:pPr marL="285750" indent="-285750" rtl="0" algn="l">
              <a:buFont typeface="Arial" panose="020B0604020202020204" pitchFamily="34" charset="0"/>
              <a:buChar char="•"/>
            </a:pPr>
            <a:endParaRPr lang="en-US" sz="1600" dirty="0">
              <a:latin typeface="Ericsson Hilda" panose="00000500000000000000" pitchFamily="2" charset="0"/>
            </a:endParaRPr>
          </a:p>
          <a:p>
            <a:pPr marL="285750" indent="-285750" rtl="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Ericsson Hilda" panose="00000500000000000000" pitchFamily="2" charset="0"/>
              </a:rPr>
              <a:t>NG-RAN知道UE所属的RNA</a:t>
            </a:r>
          </a:p>
          <a:p>
            <a:pPr marL="285750" indent="-285750" rtl="0" algn="l">
              <a:buFont typeface="Arial" panose="020B0604020202020204" pitchFamily="34" charset="0"/>
              <a:buChar char="•"/>
            </a:pPr>
            <a:endParaRPr lang="en-US" sz="1600" dirty="0">
              <a:latin typeface="Ericsson Hilda" panose="00000500000000000000" pitchFamily="2" charset="0"/>
            </a:endParaRPr>
          </a:p>
          <a:p>
            <a:pPr marL="285750" indent="-285750" rtl="0" algn="l">
              <a:buFont typeface="Arial" panose="020B0604020202020204" pitchFamily="34" charset="0"/>
              <a:buChar char="•"/>
            </a:pPr>
            <a:r>
              <a:rPr lang="en-GB" sz="1600" dirty="0"/>
              <a:t>处于 RRC_INACTIVE 状态的 UE 可以由最后一个服务 NG-RAN 节点使用 RNA 配置，</a:t>
            </a:r>
            <a:r>
              <a:rPr lang="en-US" sz="1600" dirty="0">
                <a:latin typeface="Ericsson Hilda" panose="00000500000000000000" pitchFamily="2" charset="0"/>
              </a:rPr>
              <a:t>在哪里：</a:t>
            </a:r>
          </a:p>
          <a:p>
            <a:pPr marL="685800" lvl="1" indent="-228600" rtl="0" algn="l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RNA可以覆盖单个或多个小区，并且应包含在CN注册区域内；在此版本中</a:t>
            </a:r>
            <a:r>
              <a:rPr lang="en-GB" sz="1200" dirty="0" err="1"/>
              <a:t>Xn</a:t>
            </a:r>
            <a:r>
              <a:rPr lang="en-GB" sz="1200" dirty="0"/>
              <a:t>RNA 内应具有连接性</a:t>
            </a:r>
          </a:p>
          <a:p>
            <a:pPr marL="685800" lvl="1" indent="-228600" rtl="0" algn="l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 </a:t>
            </a:r>
            <a:r>
              <a:rPr lang="en-US" sz="1200" dirty="0">
                <a:solidFill>
                  <a:schemeClr val="accent1"/>
                </a:solidFill>
                <a:latin typeface="Ericsson Hilda" panose="00000500000000000000" pitchFamily="2" charset="0"/>
              </a:rPr>
              <a:t>基于 RAN 的通知区域更新 (RNAU) 由 UE 根据 UE 配置的 RNAU 定时器定期发送</a:t>
            </a:r>
            <a:r>
              <a:rPr lang="en-US" sz="1200" dirty="0" err="1">
                <a:solidFill>
                  <a:schemeClr val="accent1"/>
                </a:solidFill>
                <a:latin typeface="Ericsson Hilda" panose="00000500000000000000" pitchFamily="2" charset="0"/>
              </a:rPr>
              <a:t>gNB</a:t>
            </a:r>
            <a:r>
              <a:rPr lang="en-US" sz="1200" dirty="0">
                <a:solidFill>
                  <a:schemeClr val="accent1"/>
                </a:solidFill>
                <a:latin typeface="Ericsson Hilda" panose="00000500000000000000" pitchFamily="2" charset="0"/>
              </a:rPr>
              <a:t>。</a:t>
            </a:r>
          </a:p>
          <a:p>
            <a:pPr marL="685800" lvl="1" indent="-228600" rtl="0" algn="l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Ericsson Hilda" panose="00000500000000000000" pitchFamily="2" charset="0"/>
              </a:rPr>
              <a:t>当UE执行小区重选到不属于配置的RNA的小区时，也会发送RNAU。</a:t>
            </a:r>
          </a:p>
          <a:p>
            <a:pPr marL="285750" indent="-285750" hangingPunct="0" rtl="0" algn="l">
              <a:buFont typeface="Arial" panose="020B0604020202020204" pitchFamily="34" charset="0"/>
              <a:buChar char="•"/>
            </a:pPr>
            <a:r>
              <a:rPr lang="en-GB" dirty="0">
                <a:latin typeface="Ericsson Hilda" panose="00000500000000000000" pitchFamily="2" charset="0"/>
              </a:rPr>
              <a:t>关于如何配置 RNA，有几种不同的替代方案：</a:t>
            </a:r>
            <a:endParaRPr lang="en-US" dirty="0">
              <a:latin typeface="Ericsson Hilda" panose="00000500000000000000" pitchFamily="2" charset="0"/>
            </a:endParaRPr>
          </a:p>
          <a:p>
            <a:pPr marL="685800" lvl="1" indent="-228600" rtl="0" algn="l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B050"/>
                </a:solidFill>
                <a:latin typeface="Ericsson Hilda" panose="00000500000000000000" pitchFamily="2" charset="0"/>
              </a:rPr>
              <a:t>单元格列表：</a:t>
            </a:r>
            <a:endParaRPr lang="en-US" sz="1400" b="1" dirty="0">
              <a:solidFill>
                <a:srgbClr val="00B050"/>
              </a:solidFill>
              <a:latin typeface="Ericsson Hilda" panose="00000500000000000000" pitchFamily="2" charset="0"/>
            </a:endParaRPr>
          </a:p>
          <a:p>
            <a:pPr lvl="1" rtl="0" algn="l">
              <a:lnSpc>
                <a:spcPct val="70000"/>
              </a:lnSpc>
              <a:spcBef>
                <a:spcPts val="500"/>
              </a:spcBef>
            </a:pPr>
            <a:r>
              <a:rPr lang="en-GB" sz="1200" dirty="0">
                <a:solidFill>
                  <a:srgbClr val="00B050"/>
                </a:solidFill>
                <a:latin typeface="Ericsson Hilda" panose="00000500000000000000" pitchFamily="2" charset="0"/>
              </a:rPr>
              <a:t>向UE提供构成RNA的小区（一个或多个）的明确列表。</a:t>
            </a:r>
            <a:endParaRPr lang="en-US" sz="1200" dirty="0">
              <a:solidFill>
                <a:srgbClr val="00B050"/>
              </a:solidFill>
              <a:latin typeface="Ericsson Hilda" panose="00000500000000000000" pitchFamily="2" charset="0"/>
            </a:endParaRPr>
          </a:p>
          <a:p>
            <a:pPr marL="685800" lvl="1" indent="-228600" rtl="0" algn="l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70C0"/>
                </a:solidFill>
                <a:latin typeface="Ericsson Hilda" panose="00000500000000000000" pitchFamily="2" charset="0"/>
              </a:rPr>
              <a:t>RAN 区域列表</a:t>
            </a:r>
            <a:r>
              <a:rPr lang="en-GB" sz="1200" b="1" dirty="0">
                <a:solidFill>
                  <a:srgbClr val="0070C0"/>
                </a:solidFill>
                <a:latin typeface="Ericsson Hilda" panose="00000500000000000000" pitchFamily="2" charset="0"/>
              </a:rPr>
              <a:t>:</a:t>
            </a:r>
            <a:endParaRPr lang="en-US" sz="1200" b="1" dirty="0">
              <a:solidFill>
                <a:srgbClr val="0070C0"/>
              </a:solidFill>
              <a:latin typeface="Ericsson Hilda" panose="00000500000000000000" pitchFamily="2" charset="0"/>
            </a:endParaRPr>
          </a:p>
          <a:p>
            <a:pPr lvl="1" rtl="0" algn="l">
              <a:lnSpc>
                <a:spcPct val="70000"/>
              </a:lnSpc>
              <a:spcBef>
                <a:spcPts val="500"/>
              </a:spcBef>
            </a:pPr>
            <a:r>
              <a:rPr lang="en-GB" sz="1200" dirty="0">
                <a:solidFill>
                  <a:srgbClr val="0070C0"/>
                </a:solidFill>
                <a:latin typeface="Ericsson Hilda" panose="00000500000000000000" pitchFamily="2" charset="0"/>
              </a:rPr>
              <a:t>向UE提供（至少一个）RAN区域ID，其中RAN区域是CN跟踪区域的子集或者等于CN跟踪区域。RAN 区域由一个 RAN 区域 ID 指定，该 ID 由 TAC 和可选的 RAN 区域代码组成</a:t>
            </a:r>
            <a:endParaRPr lang="en-US" sz="1200" dirty="0">
              <a:solidFill>
                <a:srgbClr val="0070C0"/>
              </a:solidFill>
              <a:latin typeface="Ericsson Hilda" panose="00000500000000000000" pitchFamily="2" charset="0"/>
            </a:endParaRPr>
          </a:p>
          <a:p>
            <a:pPr lvl="1" rtl="0" algn="l">
              <a:lnSpc>
                <a:spcPct val="70000"/>
              </a:lnSpc>
              <a:spcBef>
                <a:spcPts val="500"/>
              </a:spcBef>
            </a:pPr>
            <a:r>
              <a:rPr lang="en-GB" sz="1200" dirty="0">
                <a:solidFill>
                  <a:srgbClr val="0070C0"/>
                </a:solidFill>
                <a:latin typeface="Ericsson Hilda" panose="00000500000000000000" pitchFamily="2" charset="0"/>
              </a:rPr>
              <a:t>小区在系统信息中广播一个或多个RAN区域ID</a:t>
            </a:r>
            <a:endParaRPr lang="en-US" sz="1200" dirty="0">
              <a:latin typeface="Ericsson Hilda" panose="00000500000000000000" pitchFamily="2" charset="0"/>
            </a:endParaRPr>
          </a:p>
          <a:p>
            <a:pPr marL="685800" lvl="1" indent="-228600" rtl="0" algn="l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accent1"/>
              </a:solidFill>
              <a:latin typeface="Ericsson Hilda" panose="00000500000000000000" pitchFamily="2" charset="0"/>
            </a:endParaRPr>
          </a:p>
          <a:p>
            <a:pPr rtl="0" algn="l"/>
            <a:endParaRPr lang="en-US" dirty="0">
              <a:latin typeface="Ericsson Hilda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18C49-3AED-44D6-BE70-8A18D0B888DF}"/>
              </a:ext>
            </a:extLst>
          </p:cNvPr>
          <p:cNvSpPr txBox="1"/>
          <p:nvPr/>
        </p:nvSpPr>
        <p:spPr>
          <a:xfrm>
            <a:off x="8305800" y="880467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RNA更新</a:t>
            </a:r>
          </a:p>
        </p:txBody>
      </p:sp>
    </p:spTree>
    <p:extLst>
      <p:ext uri="{BB962C8B-B14F-4D97-AF65-F5344CB8AC3E}">
        <p14:creationId xmlns:p14="http://schemas.microsoft.com/office/powerpoint/2010/main" val="7335893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D67C5-8C63-494B-8945-E817DAC5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RRC重建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B918C-2880-4035-B0ED-EE5DBBC8A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44601"/>
            <a:ext cx="5553075" cy="4527550"/>
          </a:xfrm>
        </p:spPr>
        <p:txBody>
          <a:bodyPr>
            <a:normAutofit/>
          </a:bodyPr>
          <a:lstStyle/>
          <a:p>
            <a:pPr rtl="0" algn="l"/>
            <a:r>
              <a:rPr lang="en-US" sz="1800" dirty="0">
                <a:latin typeface="Ericsson Hilda" panose="00000500000000000000" pitchFamily="2" charset="0"/>
              </a:rPr>
              <a:t>当满足以下条件时启动重建</a:t>
            </a:r>
          </a:p>
          <a:p>
            <a:pPr marL="0" indent="0" rtl="0" algn="l">
              <a:buNone/>
            </a:pPr>
            <a:r>
              <a:rPr lang="en-US" sz="1400" dirty="0">
                <a:latin typeface="Ericsson Hilda" panose="00000500000000000000" pitchFamily="2" charset="0"/>
              </a:rPr>
              <a:t>1.MCG的RLF</a:t>
            </a:r>
          </a:p>
          <a:p>
            <a:pPr marL="0" indent="0" rtl="0" algn="l">
              <a:buNone/>
            </a:pPr>
            <a:r>
              <a:rPr lang="en-US" sz="1400" dirty="0">
                <a:latin typeface="Ericsson Hilda" panose="00000500000000000000" pitchFamily="2" charset="0"/>
              </a:rPr>
              <a:t>2.重新配置失败</a:t>
            </a:r>
          </a:p>
          <a:p>
            <a:pPr marL="0" indent="0" rtl="0" algn="l">
              <a:buNone/>
            </a:pPr>
            <a:r>
              <a:rPr lang="en-US" sz="1400" dirty="0">
                <a:latin typeface="Ericsson Hilda" panose="00000500000000000000" pitchFamily="2" charset="0"/>
              </a:rPr>
              <a:t>3.完整性检查失败</a:t>
            </a:r>
          </a:p>
          <a:p>
            <a:pPr marL="0" indent="0" rtl="0" algn="l">
              <a:buNone/>
            </a:pPr>
            <a:r>
              <a:rPr lang="en-US" sz="1400" dirty="0">
                <a:latin typeface="Ericsson Hilda" panose="00000500000000000000" pitchFamily="2" charset="0"/>
              </a:rPr>
              <a:t>4.</a:t>
            </a:r>
            <a:r>
              <a:rPr lang="en-GB" sz="1400" dirty="0">
                <a:latin typeface="Ericsson Hilda" panose="00000500000000000000" pitchFamily="2" charset="0"/>
              </a:rPr>
              <a:t>NR 故障导致的移动性</a:t>
            </a:r>
            <a:endParaRPr lang="en-US" sz="1400" dirty="0">
              <a:latin typeface="Ericsson Hilda" panose="00000500000000000000" pitchFamily="2" charset="0"/>
            </a:endParaRPr>
          </a:p>
          <a:p>
            <a:pPr marL="0" indent="0" rtl="0" algn="l">
              <a:buNone/>
            </a:pPr>
            <a:endParaRPr lang="en-US" sz="1800" dirty="0">
              <a:latin typeface="Ericsson Hilda" panose="00000500000000000000" pitchFamily="2" charset="0"/>
            </a:endParaRPr>
          </a:p>
          <a:p>
            <a:pPr hangingPunct="0" rtl="0" algn="l"/>
            <a:r>
              <a:rPr lang="en-GB" sz="1800" dirty="0">
                <a:latin typeface="Ericsson Hilda" panose="00000500000000000000" pitchFamily="2" charset="0"/>
              </a:rPr>
              <a:t>当 UE 重新建立 RRC 连接时，网络无法检索或验证 UE 上下文</a:t>
            </a:r>
            <a:endParaRPr lang="en-US" sz="1800" dirty="0">
              <a:latin typeface="Ericsson Hilda" panose="00000500000000000000" pitchFamily="2" charset="0"/>
            </a:endParaRPr>
          </a:p>
          <a:p>
            <a:pPr marL="0" indent="0" hangingPunct="0" rtl="0" algn="l">
              <a:buNone/>
            </a:pPr>
            <a:r>
              <a:rPr lang="en-GB" sz="1400" dirty="0">
                <a:latin typeface="Ericsson Hilda" panose="00000500000000000000" pitchFamily="2" charset="0"/>
              </a:rPr>
              <a:t>- 丢弃存储的AS上下文并释放所有RB；</a:t>
            </a:r>
            <a:endParaRPr lang="en-US" sz="1400" dirty="0">
              <a:latin typeface="Ericsson Hilda" panose="00000500000000000000" pitchFamily="2" charset="0"/>
            </a:endParaRPr>
          </a:p>
          <a:p>
            <a:pPr marL="0" indent="0" rtl="0" algn="l">
              <a:buNone/>
            </a:pPr>
            <a:r>
              <a:rPr lang="en-GB" sz="1400" dirty="0">
                <a:latin typeface="Ericsson Hilda" panose="00000500000000000000" pitchFamily="2" charset="0"/>
              </a:rPr>
              <a:t>- 回退建立新的 RRC 连接</a:t>
            </a:r>
            <a:endParaRPr lang="en-US" sz="1400" dirty="0">
              <a:latin typeface="Ericsson Hilda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2AE9C-58A4-441A-AAAC-999821467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026" y="985026"/>
            <a:ext cx="5983648" cy="531099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D63238E-E8A7-4252-8C43-99400288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640" y="518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0" algn="l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150ADE5-44B8-433C-9423-5E0BFDD39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312839"/>
              </p:ext>
            </p:extLst>
          </p:nvPr>
        </p:nvGraphicFramePr>
        <p:xfrm>
          <a:off x="1310640" y="5181600"/>
          <a:ext cx="274320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2715768" imgH="1627632" progId="Mscgen.Chart">
                  <p:embed/>
                </p:oleObj>
              </mc:Choice>
              <mc:Fallback>
                <p:oleObj r:id="rId4" imgW="2715768" imgH="1627632" progId="Mscgen.Char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150ADE5-44B8-433C-9423-5E0BFDD39A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40" y="5181600"/>
                        <a:ext cx="2743200" cy="155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92131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6A37-6801-4CA6-80D2-A8E33494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-81915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注册管理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B3E6E-EBD2-421A-B9FE-0155DC29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964242"/>
            <a:ext cx="10515600" cy="1258689"/>
          </a:xfrm>
        </p:spPr>
        <p:txBody>
          <a:bodyPr>
            <a:normAutofit fontScale="25000" lnSpcReduction="20000"/>
          </a:bodyPr>
          <a:lstStyle/>
          <a:p>
            <a:pPr rtl="0" algn="l"/>
            <a:r>
              <a:rPr lang="en-US" sz="6400" dirty="0">
                <a:latin typeface="Ericsson Hilda" panose="00000500000000000000" pitchFamily="2" charset="0"/>
              </a:rPr>
              <a:t>5G注册类型</a:t>
            </a:r>
          </a:p>
          <a:p>
            <a:pPr rtl="0" algn="l"/>
            <a:r>
              <a:rPr lang="en-GB" sz="4000" dirty="0">
                <a:latin typeface="Ericsson Hilda" panose="00000500000000000000" pitchFamily="2" charset="0"/>
              </a:rPr>
              <a:t>初始注册</a:t>
            </a:r>
          </a:p>
          <a:p>
            <a:pPr rtl="0" algn="l"/>
            <a:r>
              <a:rPr lang="en-GB" sz="4000" dirty="0">
                <a:latin typeface="Ericsson Hilda" panose="00000500000000000000" pitchFamily="2" charset="0"/>
              </a:rPr>
              <a:t>定期注册更新</a:t>
            </a:r>
          </a:p>
          <a:p>
            <a:pPr rtl="0" algn="l"/>
            <a:r>
              <a:rPr lang="en-GB" sz="4000" dirty="0">
                <a:latin typeface="Ericsson Hilda" panose="00000500000000000000" pitchFamily="2" charset="0"/>
              </a:rPr>
              <a:t>移动注册更新：TAI 更新</a:t>
            </a:r>
            <a:r>
              <a:rPr lang="en-GB" sz="4000" dirty="0" err="1">
                <a:latin typeface="Ericsson Hilda" panose="00000500000000000000" pitchFamily="2" charset="0"/>
              </a:rPr>
              <a:t>更新</a:t>
            </a:r>
            <a:r>
              <a:rPr lang="en-GB" sz="4000" dirty="0">
                <a:latin typeface="Ericsson Hilda" panose="00000500000000000000" pitchFamily="2" charset="0"/>
              </a:rPr>
              <a:t>其功能或重新协商协议参数</a:t>
            </a:r>
          </a:p>
          <a:p>
            <a:pPr rtl="0" algn="l"/>
            <a:r>
              <a:rPr lang="en-GB" sz="4000" dirty="0">
                <a:latin typeface="Ericsson Hilda" panose="00000500000000000000" pitchFamily="2" charset="0"/>
              </a:rPr>
              <a:t>紧急登记</a:t>
            </a:r>
          </a:p>
          <a:p>
            <a:pPr rtl="0"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FA84E-1C85-4AF6-B233-884DBA957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253" y="2758411"/>
            <a:ext cx="4014622" cy="1005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294BB-77DF-4755-8ECC-C2C4D0017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224" y="4661253"/>
            <a:ext cx="4192651" cy="885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78D5E9-665D-4AE5-80A3-97DD78B3EEB0}"/>
              </a:ext>
            </a:extLst>
          </p:cNvPr>
          <p:cNvSpPr txBox="1"/>
          <p:nvPr/>
        </p:nvSpPr>
        <p:spPr>
          <a:xfrm>
            <a:off x="7820025" y="409575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UE中的CM状态转换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D9604-7877-47F3-A9AB-8B0E05F79CFA}"/>
              </a:ext>
            </a:extLst>
          </p:cNvPr>
          <p:cNvSpPr txBox="1"/>
          <p:nvPr/>
        </p:nvSpPr>
        <p:spPr>
          <a:xfrm>
            <a:off x="7820025" y="5648170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solidFill>
                  <a:srgbClr val="FF0000"/>
                </a:solidFill>
                <a:latin typeface="Ericsson Hilda" panose="00000500000000000000" pitchFamily="2" charset="0"/>
              </a:rPr>
              <a:t>AMF 中的 CM 状态转换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5415F0-3766-4C53-8845-BBCFFECFC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2796511"/>
            <a:ext cx="3946790" cy="1093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19C064-775C-417B-8280-875FFEEA3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19" y="4552761"/>
            <a:ext cx="4115279" cy="11400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234855-4FCF-4AE9-B926-EB67AA17265D}"/>
              </a:ext>
            </a:extLst>
          </p:cNvPr>
          <p:cNvSpPr/>
          <p:nvPr/>
        </p:nvSpPr>
        <p:spPr>
          <a:xfrm>
            <a:off x="238695" y="2302317"/>
            <a:ext cx="5032769" cy="4551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943F63-1FF3-427A-A91D-031AA52CF62A}"/>
              </a:ext>
            </a:extLst>
          </p:cNvPr>
          <p:cNvSpPr/>
          <p:nvPr/>
        </p:nvSpPr>
        <p:spPr>
          <a:xfrm>
            <a:off x="6376911" y="2332200"/>
            <a:ext cx="5032769" cy="44411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ACB98C-4B3A-468F-8A60-917E34FF6123}"/>
              </a:ext>
            </a:extLst>
          </p:cNvPr>
          <p:cNvSpPr txBox="1"/>
          <p:nvPr/>
        </p:nvSpPr>
        <p:spPr>
          <a:xfrm>
            <a:off x="1043407" y="3999071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UE中的RM状态模型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769BC0-425F-43FB-AF91-C2681215EE35}"/>
              </a:ext>
            </a:extLst>
          </p:cNvPr>
          <p:cNvSpPr txBox="1"/>
          <p:nvPr/>
        </p:nvSpPr>
        <p:spPr>
          <a:xfrm>
            <a:off x="1043407" y="591132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solidFill>
                  <a:srgbClr val="FF0000"/>
                </a:solidFill>
                <a:latin typeface="Ericsson Hilda" panose="00000500000000000000" pitchFamily="2" charset="0"/>
              </a:rPr>
              <a:t>AMF 中的 RM 状态模型</a:t>
            </a:r>
          </a:p>
        </p:txBody>
      </p:sp>
    </p:spTree>
    <p:extLst>
      <p:ext uri="{BB962C8B-B14F-4D97-AF65-F5344CB8AC3E}">
        <p14:creationId xmlns:p14="http://schemas.microsoft.com/office/powerpoint/2010/main" val="28788403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84491" y="6757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4G 与 5G – 承载与流量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20000" y="1440000"/>
            <a:ext cx="7272000" cy="4576192"/>
            <a:chOff x="2460000" y="1448780"/>
            <a:chExt cx="7272000" cy="4576192"/>
          </a:xfrm>
        </p:grpSpPr>
        <p:grpSp>
          <p:nvGrpSpPr>
            <p:cNvPr id="3" name="Group 2"/>
            <p:cNvGrpSpPr/>
            <p:nvPr/>
          </p:nvGrpSpPr>
          <p:grpSpPr>
            <a:xfrm>
              <a:off x="2460000" y="1448780"/>
              <a:ext cx="7272000" cy="2160609"/>
              <a:chOff x="2460000" y="1448780"/>
              <a:chExt cx="7272000" cy="2160609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2460000" y="1448780"/>
                <a:ext cx="792000" cy="2160000"/>
              </a:xfrm>
              <a:prstGeom prst="rect">
                <a:avLst/>
              </a:prstGeom>
              <a:solidFill>
                <a:srgbClr val="D5E4A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UE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4080000" y="1448780"/>
                <a:ext cx="792000" cy="2160000"/>
              </a:xfrm>
              <a:prstGeom prst="rect">
                <a:avLst/>
              </a:prstGeom>
              <a:solidFill>
                <a:srgbClr val="92CCE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r>
                  <a:rPr lang="en-US" sz="900" dirty="0"/>
                  <a:t>基站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700000" y="1448780"/>
                <a:ext cx="792000" cy="2160000"/>
              </a:xfrm>
              <a:prstGeom prst="rect">
                <a:avLst/>
              </a:prstGeom>
              <a:solidFill>
                <a:srgbClr val="92CCE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r>
                  <a:rPr lang="en-US" sz="900" dirty="0"/>
                  <a:t>SGGW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7320000" y="1448780"/>
                <a:ext cx="792000" cy="2160000"/>
              </a:xfrm>
              <a:prstGeom prst="rect">
                <a:avLst/>
              </a:prstGeom>
              <a:solidFill>
                <a:srgbClr val="92CCE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r>
                  <a:rPr lang="en-US" sz="900" dirty="0"/>
                  <a:t>PGW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8940000" y="1448780"/>
                <a:ext cx="792000" cy="2160000"/>
              </a:xfrm>
              <a:prstGeom prst="rect">
                <a:avLst/>
              </a:prstGeom>
              <a:solidFill>
                <a:srgbClr val="F9BA7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r>
                  <a:rPr lang="en-US" sz="900" dirty="0"/>
                  <a:t>同行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3648000" y="1449389"/>
                <a:ext cx="0" cy="2160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268000" y="1449389"/>
                <a:ext cx="0" cy="2160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6888000" y="1449389"/>
                <a:ext cx="0" cy="2160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8508000" y="1449389"/>
                <a:ext cx="0" cy="2160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9" name="AutoShape 22"/>
              <p:cNvSpPr>
                <a:spLocks noChangeArrowheads="1"/>
              </p:cNvSpPr>
              <p:nvPr/>
            </p:nvSpPr>
            <p:spPr bwMode="auto">
              <a:xfrm rot="16200000">
                <a:off x="5975260" y="-1217037"/>
                <a:ext cx="124584" cy="6480000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端到端服务</a:t>
                </a:r>
              </a:p>
            </p:txBody>
          </p:sp>
          <p:sp>
            <p:nvSpPr>
              <p:cNvPr id="50" name="AutoShape 22"/>
              <p:cNvSpPr>
                <a:spLocks noChangeArrowheads="1"/>
              </p:cNvSpPr>
              <p:nvPr/>
            </p:nvSpPr>
            <p:spPr bwMode="auto">
              <a:xfrm rot="16200000">
                <a:off x="5165260" y="15790"/>
                <a:ext cx="124584" cy="4860000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EPS 承载 / NSAPI Id=5</a:t>
                </a:r>
              </a:p>
            </p:txBody>
          </p:sp>
          <p:sp>
            <p:nvSpPr>
              <p:cNvPr id="51" name="AutoShape 22"/>
              <p:cNvSpPr>
                <a:spLocks noChangeArrowheads="1"/>
              </p:cNvSpPr>
              <p:nvPr/>
            </p:nvSpPr>
            <p:spPr bwMode="auto">
              <a:xfrm rot="16200000">
                <a:off x="8436000" y="1708732"/>
                <a:ext cx="124584" cy="1476000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外部流动</a:t>
                </a:r>
              </a:p>
            </p:txBody>
          </p:sp>
          <p:sp>
            <p:nvSpPr>
              <p:cNvPr id="52" name="AutoShape 22"/>
              <p:cNvSpPr>
                <a:spLocks noChangeArrowheads="1"/>
              </p:cNvSpPr>
              <p:nvPr/>
            </p:nvSpPr>
            <p:spPr bwMode="auto">
              <a:xfrm rot="16200000">
                <a:off x="4355260" y="1248617"/>
                <a:ext cx="124584" cy="3240000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电子RAB</a:t>
                </a:r>
              </a:p>
            </p:txBody>
          </p:sp>
          <p:sp>
            <p:nvSpPr>
              <p:cNvPr id="53" name="AutoShape 22"/>
              <p:cNvSpPr>
                <a:spLocks noChangeArrowheads="1"/>
              </p:cNvSpPr>
              <p:nvPr/>
            </p:nvSpPr>
            <p:spPr bwMode="auto">
              <a:xfrm rot="16200000">
                <a:off x="6840059" y="2130616"/>
                <a:ext cx="124584" cy="1476000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S5/S8承载/TEiD</a:t>
                </a:r>
              </a:p>
            </p:txBody>
          </p:sp>
          <p:sp>
            <p:nvSpPr>
              <p:cNvPr id="54" name="AutoShape 22"/>
              <p:cNvSpPr>
                <a:spLocks noChangeArrowheads="1"/>
              </p:cNvSpPr>
              <p:nvPr/>
            </p:nvSpPr>
            <p:spPr bwMode="auto">
              <a:xfrm rot="16200000">
                <a:off x="5975260" y="-1062434"/>
                <a:ext cx="124584" cy="6480000"/>
              </a:xfrm>
              <a:prstGeom prst="can">
                <a:avLst>
                  <a:gd name="adj" fmla="val 23250"/>
                </a:avLst>
              </a:prstGeom>
              <a:solidFill>
                <a:srgbClr val="C8DBD9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>
                    <a:solidFill>
                      <a:srgbClr val="00285F"/>
                    </a:solidFill>
                  </a:rPr>
                  <a:t>端到端服务</a:t>
                </a:r>
              </a:p>
            </p:txBody>
          </p:sp>
          <p:sp>
            <p:nvSpPr>
              <p:cNvPr id="55" name="AutoShape 22"/>
              <p:cNvSpPr>
                <a:spLocks noChangeArrowheads="1"/>
              </p:cNvSpPr>
              <p:nvPr/>
            </p:nvSpPr>
            <p:spPr bwMode="auto">
              <a:xfrm rot="16200000">
                <a:off x="5165261" y="168865"/>
                <a:ext cx="124584" cy="4860000"/>
              </a:xfrm>
              <a:prstGeom prst="can">
                <a:avLst>
                  <a:gd name="adj" fmla="val 23250"/>
                </a:avLst>
              </a:prstGeom>
              <a:solidFill>
                <a:srgbClr val="C8DBD9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EPS 承载 / NSAPI Id=6</a:t>
                </a:r>
              </a:p>
            </p:txBody>
          </p:sp>
          <p:sp>
            <p:nvSpPr>
              <p:cNvPr id="56" name="AutoShape 22"/>
              <p:cNvSpPr>
                <a:spLocks noChangeArrowheads="1"/>
              </p:cNvSpPr>
              <p:nvPr/>
            </p:nvSpPr>
            <p:spPr bwMode="auto">
              <a:xfrm rot="16200000">
                <a:off x="6840059" y="2280709"/>
                <a:ext cx="124584" cy="1476000"/>
              </a:xfrm>
              <a:prstGeom prst="can">
                <a:avLst>
                  <a:gd name="adj" fmla="val 23250"/>
                </a:avLst>
              </a:prstGeom>
              <a:solidFill>
                <a:srgbClr val="C8DBD9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S5/S8承载/TEiD</a:t>
                </a:r>
              </a:p>
            </p:txBody>
          </p:sp>
          <p:sp>
            <p:nvSpPr>
              <p:cNvPr id="57" name="AutoShape 22"/>
              <p:cNvSpPr>
                <a:spLocks noChangeArrowheads="1"/>
              </p:cNvSpPr>
              <p:nvPr/>
            </p:nvSpPr>
            <p:spPr bwMode="auto">
              <a:xfrm rot="16200000">
                <a:off x="4355260" y="1403847"/>
                <a:ext cx="124584" cy="3240000"/>
              </a:xfrm>
              <a:prstGeom prst="can">
                <a:avLst>
                  <a:gd name="adj" fmla="val 23250"/>
                </a:avLst>
              </a:prstGeom>
              <a:solidFill>
                <a:srgbClr val="C8DBD9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电子RAB</a:t>
                </a:r>
              </a:p>
            </p:txBody>
          </p:sp>
          <p:sp>
            <p:nvSpPr>
              <p:cNvPr id="58" name="AutoShape 22"/>
              <p:cNvSpPr>
                <a:spLocks noChangeArrowheads="1"/>
              </p:cNvSpPr>
              <p:nvPr/>
            </p:nvSpPr>
            <p:spPr bwMode="auto">
              <a:xfrm rot="16200000">
                <a:off x="3420000" y="2628000"/>
                <a:ext cx="124583" cy="1371132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无线承载RBiD</a:t>
                </a:r>
              </a:p>
            </p:txBody>
          </p:sp>
          <p:sp>
            <p:nvSpPr>
              <p:cNvPr id="59" name="AutoShape 22"/>
              <p:cNvSpPr>
                <a:spLocks noChangeArrowheads="1"/>
              </p:cNvSpPr>
              <p:nvPr/>
            </p:nvSpPr>
            <p:spPr bwMode="auto">
              <a:xfrm rot="16200000">
                <a:off x="4368000" y="3216989"/>
                <a:ext cx="74054" cy="421667"/>
              </a:xfrm>
              <a:prstGeom prst="can">
                <a:avLst>
                  <a:gd name="adj" fmla="val 23250"/>
                </a:avLst>
              </a:prstGeom>
              <a:solidFill>
                <a:srgbClr val="C8DBD9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600" b="1" dirty="0"/>
                  <a:t>队列2</a:t>
                </a:r>
              </a:p>
            </p:txBody>
          </p:sp>
          <p:sp>
            <p:nvSpPr>
              <p:cNvPr id="60" name="AutoShape 22"/>
              <p:cNvSpPr>
                <a:spLocks noChangeArrowheads="1"/>
              </p:cNvSpPr>
              <p:nvPr/>
            </p:nvSpPr>
            <p:spPr bwMode="auto">
              <a:xfrm rot="16200000">
                <a:off x="4368000" y="3090989"/>
                <a:ext cx="74054" cy="421667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600" b="1" dirty="0"/>
                  <a:t>队列1</a:t>
                </a:r>
              </a:p>
            </p:txBody>
          </p:sp>
          <p:sp>
            <p:nvSpPr>
              <p:cNvPr id="61" name="AutoShape 22"/>
              <p:cNvSpPr>
                <a:spLocks noChangeArrowheads="1"/>
              </p:cNvSpPr>
              <p:nvPr/>
            </p:nvSpPr>
            <p:spPr bwMode="auto">
              <a:xfrm rot="16200000">
                <a:off x="5241583" y="2553444"/>
                <a:ext cx="124584" cy="1476000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S1承载/TEiD</a:t>
                </a:r>
              </a:p>
            </p:txBody>
          </p:sp>
          <p:sp>
            <p:nvSpPr>
              <p:cNvPr id="62" name="AutoShape 22"/>
              <p:cNvSpPr>
                <a:spLocks noChangeArrowheads="1"/>
              </p:cNvSpPr>
              <p:nvPr/>
            </p:nvSpPr>
            <p:spPr bwMode="auto">
              <a:xfrm rot="16200000">
                <a:off x="5241583" y="2700000"/>
                <a:ext cx="124584" cy="1476000"/>
              </a:xfrm>
              <a:prstGeom prst="can">
                <a:avLst>
                  <a:gd name="adj" fmla="val 23250"/>
                </a:avLst>
              </a:prstGeom>
              <a:solidFill>
                <a:srgbClr val="C8DBD9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S1承载/TEiD</a:t>
                </a:r>
              </a:p>
            </p:txBody>
          </p:sp>
          <p:sp>
            <p:nvSpPr>
              <p:cNvPr id="97" name="AutoShape 22"/>
              <p:cNvSpPr>
                <a:spLocks noChangeArrowheads="1"/>
              </p:cNvSpPr>
              <p:nvPr/>
            </p:nvSpPr>
            <p:spPr bwMode="auto">
              <a:xfrm rot="16200000">
                <a:off x="3420000" y="2772000"/>
                <a:ext cx="124583" cy="1371132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无线承载RBiD</a:t>
                </a:r>
              </a:p>
            </p:txBody>
          </p:sp>
          <p:sp>
            <p:nvSpPr>
              <p:cNvPr id="63" name="AutoShape 22"/>
              <p:cNvSpPr>
                <a:spLocks noChangeArrowheads="1"/>
              </p:cNvSpPr>
              <p:nvPr/>
            </p:nvSpPr>
            <p:spPr bwMode="auto">
              <a:xfrm rot="16200000">
                <a:off x="8436000" y="1858536"/>
                <a:ext cx="124584" cy="1476000"/>
              </a:xfrm>
              <a:prstGeom prst="can">
                <a:avLst>
                  <a:gd name="adj" fmla="val 23250"/>
                </a:avLst>
              </a:prstGeom>
              <a:solidFill>
                <a:srgbClr val="C8DBD9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rtl="0" algn="l"/>
                <a:r>
                  <a:rPr lang="en-US" altLang="en-US" sz="900" b="1" dirty="0"/>
                  <a:t>外部流动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60000" y="3864363"/>
              <a:ext cx="7272000" cy="2160609"/>
              <a:chOff x="2460000" y="3864363"/>
              <a:chExt cx="7272000" cy="2160609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2460000" y="3864363"/>
                <a:ext cx="792000" cy="2160000"/>
              </a:xfrm>
              <a:prstGeom prst="rect">
                <a:avLst/>
              </a:prstGeom>
              <a:solidFill>
                <a:srgbClr val="D5E4A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UE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4080000" y="3864363"/>
                <a:ext cx="792000" cy="2160000"/>
              </a:xfrm>
              <a:prstGeom prst="rect">
                <a:avLst/>
              </a:prstGeom>
              <a:solidFill>
                <a:srgbClr val="92CCE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r>
                  <a:rPr lang="en-US" sz="900" dirty="0"/>
                  <a:t>gNB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5700000" y="3864363"/>
                <a:ext cx="792000" cy="2160000"/>
              </a:xfrm>
              <a:prstGeom prst="rect">
                <a:avLst/>
              </a:prstGeom>
              <a:solidFill>
                <a:srgbClr val="92CCE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r>
                  <a:rPr lang="en-US" sz="900" dirty="0"/>
                  <a:t>CN-UP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7320000" y="3864363"/>
                <a:ext cx="792000" cy="2160000"/>
              </a:xfrm>
              <a:prstGeom prst="rect">
                <a:avLst/>
              </a:prstGeom>
              <a:solidFill>
                <a:srgbClr val="92CCE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r>
                  <a:rPr lang="en-US" sz="900" dirty="0"/>
                  <a:t>CN-CP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8940000" y="3864363"/>
                <a:ext cx="792000" cy="2160000"/>
              </a:xfrm>
              <a:prstGeom prst="rect">
                <a:avLst/>
              </a:prstGeom>
              <a:solidFill>
                <a:srgbClr val="F9BA7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r>
                  <a:rPr lang="en-US" sz="900" dirty="0"/>
                  <a:t>同行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 bwMode="auto">
              <a:xfrm>
                <a:off x="3648000" y="3864972"/>
                <a:ext cx="0" cy="2160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5268000" y="3864972"/>
                <a:ext cx="0" cy="2160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6888000" y="3864972"/>
                <a:ext cx="0" cy="2160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8508000" y="3864972"/>
                <a:ext cx="0" cy="2160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9" name="AutoShape 22"/>
              <p:cNvSpPr>
                <a:spLocks noChangeArrowheads="1"/>
              </p:cNvSpPr>
              <p:nvPr/>
            </p:nvSpPr>
            <p:spPr bwMode="auto">
              <a:xfrm rot="16200000">
                <a:off x="4507060" y="2798785"/>
                <a:ext cx="1440161" cy="4860827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t" anchorCtr="1"/>
              <a:lstStyle/>
              <a:p>
                <a:pPr algn="ctr" rtl="0"/>
                <a:r>
                  <a:rPr lang="en-US" altLang="en-US" sz="900" b="1" dirty="0"/>
                  <a:t>PDU 会话/会话 ID</a:t>
                </a:r>
              </a:p>
            </p:txBody>
          </p:sp>
          <p:sp>
            <p:nvSpPr>
              <p:cNvPr id="98" name="AutoShape 22"/>
              <p:cNvSpPr>
                <a:spLocks noChangeArrowheads="1"/>
              </p:cNvSpPr>
              <p:nvPr/>
            </p:nvSpPr>
            <p:spPr bwMode="auto">
              <a:xfrm rot="16200000">
                <a:off x="5974433" y="961217"/>
                <a:ext cx="124584" cy="6480000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端到端服务</a:t>
                </a:r>
              </a:p>
            </p:txBody>
          </p:sp>
          <p:sp>
            <p:nvSpPr>
              <p:cNvPr id="99" name="AutoShape 22"/>
              <p:cNvSpPr>
                <a:spLocks noChangeArrowheads="1"/>
              </p:cNvSpPr>
              <p:nvPr/>
            </p:nvSpPr>
            <p:spPr bwMode="auto">
              <a:xfrm rot="16200000">
                <a:off x="5974433" y="1115820"/>
                <a:ext cx="124584" cy="6480000"/>
              </a:xfrm>
              <a:prstGeom prst="can">
                <a:avLst>
                  <a:gd name="adj" fmla="val 23250"/>
                </a:avLst>
              </a:prstGeom>
              <a:solidFill>
                <a:srgbClr val="C8DBD9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>
                    <a:solidFill>
                      <a:srgbClr val="00285F"/>
                    </a:solidFill>
                  </a:rPr>
                  <a:t>端到端服务</a:t>
                </a:r>
              </a:p>
            </p:txBody>
          </p:sp>
          <p:sp>
            <p:nvSpPr>
              <p:cNvPr id="64" name="AutoShape 22"/>
              <p:cNvSpPr>
                <a:spLocks noChangeArrowheads="1"/>
              </p:cNvSpPr>
              <p:nvPr/>
            </p:nvSpPr>
            <p:spPr bwMode="auto">
              <a:xfrm rot="16200000">
                <a:off x="8436000" y="4369113"/>
                <a:ext cx="124584" cy="1476000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外部流动</a:t>
                </a:r>
              </a:p>
            </p:txBody>
          </p:sp>
          <p:sp>
            <p:nvSpPr>
              <p:cNvPr id="65" name="AutoShape 22"/>
              <p:cNvSpPr>
                <a:spLocks noChangeArrowheads="1"/>
              </p:cNvSpPr>
              <p:nvPr/>
            </p:nvSpPr>
            <p:spPr bwMode="auto">
              <a:xfrm rot="16200000">
                <a:off x="8436000" y="4518917"/>
                <a:ext cx="124584" cy="1476000"/>
              </a:xfrm>
              <a:prstGeom prst="can">
                <a:avLst>
                  <a:gd name="adj" fmla="val 23250"/>
                </a:avLst>
              </a:prstGeom>
              <a:solidFill>
                <a:srgbClr val="C8DBD9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rtl="0" algn="l"/>
                <a:r>
                  <a:rPr lang="en-US" altLang="en-US" sz="900" b="1" dirty="0"/>
                  <a:t>外部流动</a:t>
                </a:r>
              </a:p>
            </p:txBody>
          </p:sp>
          <p:sp>
            <p:nvSpPr>
              <p:cNvPr id="68" name="AutoShape 22"/>
              <p:cNvSpPr>
                <a:spLocks noChangeArrowheads="1"/>
              </p:cNvSpPr>
              <p:nvPr/>
            </p:nvSpPr>
            <p:spPr bwMode="auto">
              <a:xfrm rot="16200000">
                <a:off x="8430889" y="4963425"/>
                <a:ext cx="124584" cy="1476000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外部流动</a:t>
                </a:r>
              </a:p>
            </p:txBody>
          </p:sp>
          <p:sp>
            <p:nvSpPr>
              <p:cNvPr id="90" name="AutoShape 22"/>
              <p:cNvSpPr>
                <a:spLocks noChangeArrowheads="1"/>
              </p:cNvSpPr>
              <p:nvPr/>
            </p:nvSpPr>
            <p:spPr bwMode="auto">
              <a:xfrm rot="16200000">
                <a:off x="4784113" y="4561117"/>
                <a:ext cx="1035203" cy="1471677"/>
              </a:xfrm>
              <a:prstGeom prst="can">
                <a:avLst>
                  <a:gd name="adj" fmla="val 23250"/>
                </a:avLst>
              </a:prstGeom>
              <a:solidFill>
                <a:srgbClr val="C8DBD9">
                  <a:alpha val="30196"/>
                </a:srgbClr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 vert="eaVert" wrap="none" anchor="t" anchorCtr="1"/>
              <a:lstStyle/>
              <a:p>
                <a:pPr algn="ctr" rtl="0"/>
                <a:r>
                  <a:rPr lang="en-US" altLang="en-US" sz="900" b="1" dirty="0"/>
                  <a:t>上行隧道</a:t>
                </a:r>
              </a:p>
            </p:txBody>
          </p:sp>
          <p:sp>
            <p:nvSpPr>
              <p:cNvPr id="91" name="AutoShape 22"/>
              <p:cNvSpPr>
                <a:spLocks noChangeArrowheads="1"/>
              </p:cNvSpPr>
              <p:nvPr/>
            </p:nvSpPr>
            <p:spPr bwMode="auto">
              <a:xfrm rot="16200000">
                <a:off x="3485811" y="4464216"/>
                <a:ext cx="584860" cy="1215137"/>
              </a:xfrm>
              <a:prstGeom prst="can">
                <a:avLst>
                  <a:gd name="adj" fmla="val 23250"/>
                </a:avLst>
              </a:prstGeom>
              <a:solidFill>
                <a:schemeClr val="bg2">
                  <a:lumMod val="40000"/>
                  <a:lumOff val="60000"/>
                  <a:alpha val="30196"/>
                </a:schemeClr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 vert="eaVert" wrap="none" anchor="t" anchorCtr="1"/>
              <a:lstStyle/>
              <a:p>
                <a:pPr algn="ctr" rtl="0"/>
                <a:r>
                  <a:rPr lang="en-US" altLang="en-US" sz="900" b="1" dirty="0"/>
                  <a:t>无线承载RBiD</a:t>
                </a:r>
              </a:p>
            </p:txBody>
          </p:sp>
          <p:sp>
            <p:nvSpPr>
              <p:cNvPr id="100" name="AutoShape 22"/>
              <p:cNvSpPr>
                <a:spLocks noChangeArrowheads="1"/>
              </p:cNvSpPr>
              <p:nvPr/>
            </p:nvSpPr>
            <p:spPr bwMode="auto">
              <a:xfrm rot="16200000">
                <a:off x="3580241" y="5008988"/>
                <a:ext cx="396000" cy="1215138"/>
              </a:xfrm>
              <a:prstGeom prst="can">
                <a:avLst>
                  <a:gd name="adj" fmla="val 23250"/>
                </a:avLst>
              </a:prstGeom>
              <a:solidFill>
                <a:schemeClr val="bg2">
                  <a:lumMod val="40000"/>
                  <a:lumOff val="60000"/>
                  <a:alpha val="30196"/>
                </a:schemeClr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 vert="eaVert" wrap="none" anchor="t" anchorCtr="1"/>
              <a:lstStyle/>
              <a:p>
                <a:pPr algn="ctr" rtl="0"/>
                <a:r>
                  <a:rPr lang="en-US" altLang="en-US" sz="900" b="1" dirty="0"/>
                  <a:t>无线承载RBiD</a:t>
                </a:r>
              </a:p>
            </p:txBody>
          </p:sp>
          <p:sp>
            <p:nvSpPr>
              <p:cNvPr id="92" name="AutoShape 22"/>
              <p:cNvSpPr>
                <a:spLocks noChangeArrowheads="1"/>
              </p:cNvSpPr>
              <p:nvPr/>
            </p:nvSpPr>
            <p:spPr bwMode="auto">
              <a:xfrm rot="16200000">
                <a:off x="5166442" y="2739256"/>
                <a:ext cx="122282" cy="4707164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PDU 流程/PFI</a:t>
                </a:r>
              </a:p>
            </p:txBody>
          </p:sp>
          <p:sp>
            <p:nvSpPr>
              <p:cNvPr id="67" name="AutoShape 22"/>
              <p:cNvSpPr>
                <a:spLocks noChangeArrowheads="1"/>
              </p:cNvSpPr>
              <p:nvPr/>
            </p:nvSpPr>
            <p:spPr bwMode="auto">
              <a:xfrm rot="16200000">
                <a:off x="5162735" y="3350400"/>
                <a:ext cx="124585" cy="4702052"/>
              </a:xfrm>
              <a:prstGeom prst="can">
                <a:avLst>
                  <a:gd name="adj" fmla="val 23250"/>
                </a:avLst>
              </a:prstGeom>
              <a:gradFill rotWithShape="0">
                <a:gsLst>
                  <a:gs pos="0">
                    <a:srgbClr val="F6FEFD"/>
                  </a:gs>
                  <a:gs pos="100000">
                    <a:srgbClr val="C9F9F4"/>
                  </a:gs>
                </a:gsLst>
                <a:lin ang="5400000" scaled="1"/>
              </a:gra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algn="ctr" rtl="0"/>
                <a:r>
                  <a:rPr lang="en-US" altLang="en-US" sz="900" b="1" dirty="0"/>
                  <a:t>PDU 流程/PFI</a:t>
                </a:r>
              </a:p>
            </p:txBody>
          </p:sp>
          <p:sp>
            <p:nvSpPr>
              <p:cNvPr id="69" name="AutoShape 22"/>
              <p:cNvSpPr>
                <a:spLocks noChangeArrowheads="1"/>
              </p:cNvSpPr>
              <p:nvPr/>
            </p:nvSpPr>
            <p:spPr bwMode="auto">
              <a:xfrm rot="16200000">
                <a:off x="5161331" y="2913770"/>
                <a:ext cx="122282" cy="4707164"/>
              </a:xfrm>
              <a:prstGeom prst="can">
                <a:avLst>
                  <a:gd name="adj" fmla="val 23250"/>
                </a:avLst>
              </a:prstGeom>
              <a:solidFill>
                <a:srgbClr val="C8DBD9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 anchorCtr="1"/>
              <a:lstStyle/>
              <a:p>
                <a:pPr rtl="0" algn="l"/>
                <a:r>
                  <a:rPr lang="en-US" altLang="en-US" sz="900" b="1" dirty="0"/>
                  <a:t>PDU 流程/PFI</a:t>
                </a:r>
              </a:p>
            </p:txBody>
          </p:sp>
        </p:grpSp>
      </p:grpSp>
      <p:sp>
        <p:nvSpPr>
          <p:cNvPr id="70" name="Rectangle 69"/>
          <p:cNvSpPr/>
          <p:nvPr/>
        </p:nvSpPr>
        <p:spPr bwMode="auto">
          <a:xfrm>
            <a:off x="524932" y="1440000"/>
            <a:ext cx="3600000" cy="45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Ericsson Hilda" panose="00000500000000000000" pitchFamily="2" charset="0"/>
              </a:rPr>
              <a:t>4G</a:t>
            </a:r>
            <a:endParaRPr lang="en-US" sz="1400" dirty="0">
              <a:latin typeface="Ericsson Hilda" panose="00000500000000000000" pitchFamily="2" charset="0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1400" dirty="0">
                <a:latin typeface="Ericsson Hilda" panose="00000500000000000000" pitchFamily="2" charset="0"/>
              </a:rPr>
              <a:t>承载概念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Ericsson Hilda" panose="00000500000000000000" pitchFamily="2" charset="0"/>
              </a:rPr>
              <a:t>一对一映射</a:t>
            </a:r>
          </a:p>
          <a:p>
            <a:pPr marL="1257300" lvl="2" indent="-342900" algn="l" rtl="0">
              <a:buFont typeface="Arial" panose="020B0604020202020204" pitchFamily="34" charset="0"/>
              <a:buChar char="•"/>
            </a:pPr>
            <a:r>
              <a:rPr lang="en-US" sz="1400" dirty="0">
                <a:latin typeface="Ericsson Hilda" panose="00000500000000000000" pitchFamily="2" charset="0"/>
              </a:rPr>
              <a:t>EPS承载</a:t>
            </a:r>
          </a:p>
          <a:p>
            <a:pPr marL="1257300" lvl="2" indent="-342900" algn="l" rtl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Ericsson Hilda" panose="00000500000000000000" pitchFamily="2" charset="0"/>
              </a:rPr>
              <a:t>电子RAB</a:t>
            </a:r>
          </a:p>
          <a:p>
            <a:pPr marL="1257300" lvl="2" indent="-342900" algn="l" rtl="0">
              <a:buFont typeface="Arial" panose="020B0604020202020204" pitchFamily="34" charset="0"/>
              <a:buChar char="•"/>
            </a:pPr>
            <a:r>
              <a:rPr lang="en-US" sz="1400" dirty="0">
                <a:latin typeface="Ericsson Hilda" panose="00000500000000000000" pitchFamily="2" charset="0"/>
              </a:rPr>
              <a:t>无线承载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1400" dirty="0">
              <a:latin typeface="Ericsson Hilda" panose="00000500000000000000" pitchFamily="2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1400" dirty="0">
                <a:latin typeface="Ericsson Hilda" panose="00000500000000000000" pitchFamily="2" charset="0"/>
              </a:rPr>
              <a:t>5G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1400" dirty="0">
                <a:latin typeface="Ericsson Hilda" panose="00000500000000000000" pitchFamily="2" charset="0"/>
              </a:rPr>
              <a:t>流程概念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1400" dirty="0">
                <a:latin typeface="Ericsson Hilda" panose="00000500000000000000" pitchFamily="2" charset="0"/>
              </a:rPr>
              <a:t>每个 PDU 会话有多个 PDU 流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1400" dirty="0">
                <a:latin typeface="Ericsson Hilda" panose="00000500000000000000" pitchFamily="2" charset="0"/>
              </a:rPr>
              <a:t>将 PDU 会话一对一映射到 UP 隧道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1400" dirty="0">
                <a:latin typeface="Ericsson Hilda" panose="00000500000000000000" pitchFamily="2" charset="0"/>
              </a:rPr>
              <a:t>流到无线承载的多对一映射</a:t>
            </a:r>
          </a:p>
        </p:txBody>
      </p:sp>
    </p:spTree>
    <p:extLst>
      <p:ext uri="{BB962C8B-B14F-4D97-AF65-F5344CB8AC3E}">
        <p14:creationId xmlns:p14="http://schemas.microsoft.com/office/powerpoint/2010/main" val="4673410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3993-7E7B-4C9D-8B4A-768DCCBC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4G 服务质量与 5G 服务质量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11711-71FC-4799-96C5-3A9F27161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55" y="3999669"/>
            <a:ext cx="6609485" cy="2527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7B8BA8-3D5E-46A3-AA3B-FEA81BE20EF3}"/>
              </a:ext>
            </a:extLst>
          </p:cNvPr>
          <p:cNvSpPr/>
          <p:nvPr/>
        </p:nvSpPr>
        <p:spPr>
          <a:xfrm>
            <a:off x="1016581" y="6488668"/>
            <a:ext cx="4992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dirty="0">
                <a:latin typeface="Ericsson Hilda" panose="00000500000000000000" pitchFamily="2" charset="0"/>
              </a:rPr>
              <a:t>每个 PDU 会话一个隧道和 2 级过滤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FEA3DE-77D5-4CF2-BD62-FAB64F185D8C}"/>
              </a:ext>
            </a:extLst>
          </p:cNvPr>
          <p:cNvSpPr/>
          <p:nvPr/>
        </p:nvSpPr>
        <p:spPr>
          <a:xfrm>
            <a:off x="6898640" y="4771305"/>
            <a:ext cx="4857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映射 IP 数据包 -&gt; SDF -&gt;</a:t>
            </a:r>
            <a:r>
              <a:rPr lang="en-US" dirty="0" err="1">
                <a:solidFill>
                  <a:srgbClr val="FF0000"/>
                </a:solidFill>
                <a:latin typeface="Ericsson Hilda" panose="00000500000000000000" pitchFamily="2" charset="0"/>
              </a:rPr>
              <a:t>服务质量</a:t>
            </a:r>
            <a:r>
              <a:rPr lang="en-US" dirty="0">
                <a:solidFill>
                  <a:srgbClr val="FF0000"/>
                </a:solidFill>
                <a:latin typeface="Ericsson Hilda" panose="00000500000000000000" pitchFamily="2" charset="0"/>
              </a:rPr>
              <a:t>流动</a:t>
            </a:r>
            <a:r>
              <a:rPr lang="en-US" dirty="0">
                <a:latin typeface="Ericsson Hilda" panose="00000500000000000000" pitchFamily="2" charset="0"/>
              </a:rPr>
              <a:t>-&gt; DRB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BFD7AC-4767-43C9-9A89-49518E810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55" y="1420826"/>
            <a:ext cx="6446925" cy="2248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45" name="Rectangle 344">
            <a:extLst>
              <a:ext uri="{FF2B5EF4-FFF2-40B4-BE49-F238E27FC236}">
                <a16:creationId xmlns:a16="http://schemas.microsoft.com/office/drawing/2014/main" id="{B76D253D-A024-4BBF-8A11-5F0217B03737}"/>
              </a:ext>
            </a:extLst>
          </p:cNvPr>
          <p:cNvSpPr/>
          <p:nvPr/>
        </p:nvSpPr>
        <p:spPr>
          <a:xfrm>
            <a:off x="6817360" y="2108618"/>
            <a:ext cx="5052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映射 IP 数据包 -&gt; SDF -&gt;</a:t>
            </a:r>
            <a:r>
              <a:rPr lang="en-US" dirty="0">
                <a:solidFill>
                  <a:srgbClr val="FF0000"/>
                </a:solidFill>
                <a:latin typeface="Ericsson Hilda" panose="00000500000000000000" pitchFamily="2" charset="0"/>
              </a:rPr>
              <a:t>EPS承载</a:t>
            </a:r>
            <a:r>
              <a:rPr lang="en-US" dirty="0">
                <a:latin typeface="Ericsson Hilda" panose="00000500000000000000" pitchFamily="2" charset="0"/>
              </a:rPr>
              <a:t>-&gt; DRB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C5118A-2317-4EE2-B78E-529EABC921AE}"/>
              </a:ext>
            </a:extLst>
          </p:cNvPr>
          <p:cNvSpPr/>
          <p:nvPr/>
        </p:nvSpPr>
        <p:spPr>
          <a:xfrm>
            <a:off x="6898640" y="5465675"/>
            <a:ext cx="505298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 rtl="0" algn="l">
              <a:spcAft>
                <a:spcPts val="900"/>
              </a:spcAft>
            </a:pP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（</a:t>
            </a:r>
            <a:r>
              <a:rPr lang="en-GB" dirty="0" err="1">
                <a:latin typeface="Ericsson Hilda" panose="00000500000000000000" pitchFamily="2" charset="0"/>
                <a:ea typeface="Times New Roman" panose="02020603050405020304" pitchFamily="18" charset="0"/>
              </a:rPr>
              <a:t>gNB</a:t>
            </a: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)主要服务及功能</a:t>
            </a:r>
            <a:r>
              <a:rPr lang="en-GB" dirty="0">
                <a:solidFill>
                  <a:srgbClr val="00B0F0"/>
                </a:solidFill>
                <a:latin typeface="Ericsson Hilda" panose="00000500000000000000" pitchFamily="2" charset="0"/>
                <a:ea typeface="Times New Roman" panose="02020603050405020304" pitchFamily="18" charset="0"/>
              </a:rPr>
              <a:t>可持续发展计划</a:t>
            </a: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包括：</a:t>
            </a:r>
            <a:endParaRPr lang="en-US" dirty="0">
              <a:latin typeface="Ericsson Hilda" panose="00000500000000000000" pitchFamily="2" charset="0"/>
              <a:ea typeface="Times New Roman" panose="02020603050405020304" pitchFamily="18" charset="0"/>
            </a:endParaRPr>
          </a:p>
          <a:p>
            <a:pPr marL="360680" marR="0" indent="-180340" hangingPunct="0" rtl="0" algn="l">
              <a:spcBef>
                <a:spcPts val="0"/>
              </a:spcBef>
              <a:spcAft>
                <a:spcPts val="900"/>
              </a:spcAft>
            </a:pPr>
            <a:r>
              <a:rPr lang="en-GB" sz="1400" dirty="0">
                <a:latin typeface="Ericsson Hilda" panose="00000500000000000000" pitchFamily="2" charset="0"/>
                <a:ea typeface="Times New Roman" panose="02020603050405020304" pitchFamily="18" charset="0"/>
              </a:rPr>
              <a:t>- QoS 流和数据无线承载之间的映射</a:t>
            </a:r>
            <a:endParaRPr lang="en-US" sz="1400" dirty="0">
              <a:latin typeface="Ericsson Hilda" panose="00000500000000000000" pitchFamily="2" charset="0"/>
              <a:ea typeface="Times New Roman" panose="02020603050405020304" pitchFamily="18" charset="0"/>
            </a:endParaRPr>
          </a:p>
          <a:p>
            <a:pPr marL="360680" marR="0" indent="-180340" hangingPunct="0" rtl="0" algn="l">
              <a:spcBef>
                <a:spcPts val="0"/>
              </a:spcBef>
              <a:spcAft>
                <a:spcPts val="900"/>
              </a:spcAft>
            </a:pPr>
            <a:r>
              <a:rPr lang="en-GB" sz="1400" dirty="0">
                <a:latin typeface="Ericsson Hilda" panose="00000500000000000000" pitchFamily="2" charset="0"/>
                <a:ea typeface="Times New Roman" panose="02020603050405020304" pitchFamily="18" charset="0"/>
              </a:rPr>
              <a:t>- 在 DL 和 UL 数据包中标记 QoS 流 ID (QFI)</a:t>
            </a:r>
            <a:endParaRPr lang="en-US" sz="1400" dirty="0">
              <a:latin typeface="Ericsson Hilda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41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B1998-43B3-4BC7-B4C1-CCD9728A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5G QoS 流到 DRB 映射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FD0AE-E831-45BC-A344-9F3D1B41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90688"/>
            <a:ext cx="9144000" cy="47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542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4F51C1B-2675-4445-BB09-E09BF7ED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24" y="416100"/>
            <a:ext cx="9992784" cy="1085371"/>
          </a:xfrm>
        </p:spPr>
        <p:txBody>
          <a:bodyPr>
            <a:normAutofit fontScale="90000"/>
          </a:bodyPr>
          <a:lstStyle/>
          <a:p>
            <a:pPr rtl="0" algn="l"/>
            <a:br>
              <a:rPr lang="en-US" sz="2700" dirty="0">
                <a:latin typeface="Ericsson Hilda" panose="00000500000000000000" pitchFamily="2" charset="0"/>
              </a:rPr>
            </a:br>
            <a:br>
              <a:rPr lang="en-US" dirty="0">
                <a:latin typeface="Ericsson Hilda" panose="00000500000000000000" pitchFamily="2" charset="0"/>
              </a:rPr>
            </a:br>
            <a:r>
              <a:rPr lang="en-US" dirty="0">
                <a:latin typeface="Ericsson Hilda" panose="00000500000000000000" pitchFamily="2" charset="0"/>
              </a:rPr>
              <a:t>LTE 和 NR 之间的互通</a:t>
            </a:r>
            <a:br>
              <a:rPr lang="en-US" dirty="0">
                <a:latin typeface="Ericsson Hilda" panose="00000500000000000000" pitchFamily="2" charset="0"/>
              </a:rPr>
            </a:br>
            <a:br>
              <a:rPr lang="en-US" sz="2700" dirty="0">
                <a:latin typeface="Ericsson Hilda" panose="00000500000000000000" pitchFamily="2" charset="0"/>
              </a:rPr>
            </a:br>
            <a:r>
              <a:rPr lang="en-US" sz="2700" dirty="0">
                <a:latin typeface="Ericsson Hilda" panose="00000500000000000000" pitchFamily="2" charset="0"/>
              </a:rPr>
              <a:t>5GS与EPC互通架构</a:t>
            </a:r>
            <a:br>
              <a:rPr lang="en-US" dirty="0">
                <a:latin typeface="Ericsson Hilda" panose="00000500000000000000" pitchFamily="2" charset="0"/>
              </a:rPr>
            </a:br>
            <a:endParaRPr lang="en-US" dirty="0">
              <a:latin typeface="Ericsson Hilda" panose="00000500000000000000" pitchFamily="2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11A26BD-B5B5-4414-B142-5A4B309C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72" y="1920312"/>
            <a:ext cx="3910626" cy="3852000"/>
          </a:xfrm>
        </p:spPr>
        <p:txBody>
          <a:bodyPr>
            <a:normAutofit lnSpcReduction="10000"/>
          </a:bodyPr>
          <a:lstStyle/>
          <a:p>
            <a:pPr rtl="0" algn="l">
              <a:spcBef>
                <a:spcPts val="0"/>
              </a:spcBef>
            </a:pPr>
            <a:r>
              <a:rPr lang="en-GB" sz="1600" dirty="0">
                <a:solidFill>
                  <a:srgbClr val="00B050"/>
                </a:solidFill>
                <a:latin typeface="Ericsson Hilda" panose="00000500000000000000" pitchFamily="2" charset="0"/>
              </a:rPr>
              <a:t>N26接口</a:t>
            </a:r>
            <a:r>
              <a:rPr lang="en-GB" sz="1600" dirty="0">
                <a:latin typeface="Ericsson Hilda" panose="00000500000000000000" pitchFamily="2" charset="0"/>
              </a:rPr>
              <a:t>是 MME 和 5GS AMF 之间的 CN 间接口，用于实现 EPC 和 NG 核心之间的互通</a:t>
            </a:r>
          </a:p>
          <a:p>
            <a:pPr rtl="0" algn="l">
              <a:spcBef>
                <a:spcPts val="0"/>
              </a:spcBef>
            </a:pPr>
            <a:endParaRPr lang="en-GB" sz="1600" dirty="0">
              <a:latin typeface="Ericsson Hilda" panose="00000500000000000000" pitchFamily="2" charset="0"/>
            </a:endParaRPr>
          </a:p>
          <a:p>
            <a:pPr rtl="0" algn="l">
              <a:spcBef>
                <a:spcPts val="0"/>
              </a:spcBef>
            </a:pPr>
            <a:r>
              <a:rPr lang="en-GB" sz="1600" dirty="0">
                <a:solidFill>
                  <a:srgbClr val="00B050"/>
                </a:solidFill>
                <a:latin typeface="Ericsson Hilda" panose="00000500000000000000" pitchFamily="2" charset="0"/>
              </a:rPr>
              <a:t>N26接口用于为单注册模式UE提供无缝会话连续性</a:t>
            </a:r>
            <a:endParaRPr lang="en-US" sz="1600" dirty="0">
              <a:solidFill>
                <a:srgbClr val="00B050"/>
              </a:solidFill>
              <a:latin typeface="Ericsson Hilda" panose="00000500000000000000" pitchFamily="2" charset="0"/>
            </a:endParaRPr>
          </a:p>
          <a:p>
            <a:pPr rtl="0" algn="l">
              <a:spcBef>
                <a:spcPts val="0"/>
              </a:spcBef>
            </a:pPr>
            <a:endParaRPr lang="en-GB" sz="1600" dirty="0">
              <a:latin typeface="Ericsson Hilda" panose="00000500000000000000" pitchFamily="2" charset="0"/>
            </a:endParaRPr>
          </a:p>
          <a:p>
            <a:pPr marL="0" indent="0" rtl="0" algn="l">
              <a:spcBef>
                <a:spcPts val="0"/>
              </a:spcBef>
              <a:buNone/>
            </a:pPr>
            <a:r>
              <a:rPr lang="en-GB" sz="1600" dirty="0">
                <a:latin typeface="Ericsson Hilda" panose="00000500000000000000" pitchFamily="2" charset="0"/>
              </a:rPr>
              <a:t> </a:t>
            </a:r>
          </a:p>
          <a:p>
            <a:pPr rtl="0" algn="l">
              <a:spcBef>
                <a:spcPts val="0"/>
              </a:spcBef>
            </a:pPr>
            <a:r>
              <a:rPr lang="en-GB" sz="1600" dirty="0">
                <a:latin typeface="Ericsson Hilda" panose="00000500000000000000" pitchFamily="2" charset="0"/>
              </a:rPr>
              <a:t>PCF+PCRF、PGW-C+SMF、UPF+PGW-U专用于5GS和EPC之间的互通，可选，基于UE和网络能力。不受 5GS 和 EPC 互通影响的 UE 可以由非专用于互通的实体提供服务，即通过 PGW/PCRF 或 SMF/UPF/PCF</a:t>
            </a:r>
            <a:endParaRPr lang="en-US" sz="1600" dirty="0">
              <a:latin typeface="Ericsson Hilda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263BC-B238-4B08-B910-597621E0E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049" y="1630832"/>
            <a:ext cx="7321079" cy="4815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27373A-9F26-4730-B030-E8279B7B5A5C}"/>
              </a:ext>
            </a:extLst>
          </p:cNvPr>
          <p:cNvSpPr txBox="1"/>
          <p:nvPr/>
        </p:nvSpPr>
        <p:spPr>
          <a:xfrm>
            <a:off x="501692" y="6072568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altLang="ko-KR" i="1" dirty="0">
                <a:latin typeface="Ericsson Hilda" panose="00000500000000000000" pitchFamily="2" charset="0"/>
              </a:rPr>
              <a:t>3GPP TS 23.502</a:t>
            </a:r>
            <a:endParaRPr lang="ko-KR" altLang="en-US" i="1" dirty="0">
              <a:latin typeface="Ericsson Hilda" panose="000005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6144B5-C2F2-4405-BF32-C2D2D7468412}"/>
              </a:ext>
            </a:extLst>
          </p:cNvPr>
          <p:cNvSpPr/>
          <p:nvPr/>
        </p:nvSpPr>
        <p:spPr>
          <a:xfrm>
            <a:off x="7581900" y="4038600"/>
            <a:ext cx="1000125" cy="495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30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167" y="1799999"/>
            <a:ext cx="6840647" cy="4613133"/>
          </a:xfrm>
        </p:spPr>
        <p:txBody>
          <a:bodyPr>
            <a:normAutofit/>
          </a:bodyPr>
          <a:lstStyle/>
          <a:p>
            <a:pPr rtl="0" algn="l"/>
            <a:r>
              <a:rPr lang="en-US" sz="1600" dirty="0">
                <a:latin typeface="Ericsson Hilda" panose="00000500000000000000" pitchFamily="2" charset="0"/>
              </a:rPr>
              <a:t>为在系统间移动性上运行的 UE 提供 IP 地址连续性</a:t>
            </a:r>
            <a:r>
              <a:rPr lang="en-US" sz="1600" dirty="0">
                <a:solidFill>
                  <a:srgbClr val="00B0F0"/>
                </a:solidFill>
                <a:latin typeface="Ericsson Hilda" panose="00000500000000000000" pitchFamily="2" charset="0"/>
              </a:rPr>
              <a:t>单一注册</a:t>
            </a:r>
            <a:r>
              <a:rPr lang="en-US" sz="1600" dirty="0">
                <a:latin typeface="Ericsson Hilda" panose="00000500000000000000" pitchFamily="2" charset="0"/>
              </a:rPr>
              <a:t>模式和</a:t>
            </a:r>
            <a:r>
              <a:rPr lang="en-US" sz="1600" dirty="0">
                <a:solidFill>
                  <a:srgbClr val="00B0F0"/>
                </a:solidFill>
                <a:latin typeface="Ericsson Hilda" panose="00000500000000000000" pitchFamily="2" charset="0"/>
              </a:rPr>
              <a:t>双重注册</a:t>
            </a:r>
            <a:r>
              <a:rPr lang="en-US" sz="1600" dirty="0">
                <a:latin typeface="Ericsson Hilda" panose="00000500000000000000" pitchFamily="2" charset="0"/>
              </a:rPr>
              <a:t>模式</a:t>
            </a:r>
          </a:p>
          <a:p>
            <a:pPr rtl="0" algn="l"/>
            <a:endParaRPr lang="en-US" sz="1600" dirty="0">
              <a:latin typeface="Ericsson Hilda" panose="00000500000000000000" pitchFamily="2" charset="0"/>
            </a:endParaRPr>
          </a:p>
          <a:p>
            <a:pPr rtl="0" algn="l"/>
            <a:r>
              <a:rPr lang="en-US" sz="1600" dirty="0">
                <a:latin typeface="Ericsson Hilda" panose="00000500000000000000" pitchFamily="2" charset="0"/>
              </a:rPr>
              <a:t>支持</a:t>
            </a:r>
            <a:r>
              <a:rPr lang="en-US" sz="1600" dirty="0">
                <a:solidFill>
                  <a:srgbClr val="00B0F0"/>
                </a:solidFill>
                <a:latin typeface="Ericsson Hilda" panose="00000500000000000000" pitchFamily="2" charset="0"/>
              </a:rPr>
              <a:t>不带 PDN 连接的 EPC Attach</a:t>
            </a:r>
            <a:r>
              <a:rPr lang="en-US" sz="1600" dirty="0">
                <a:latin typeface="Ericsson Hilda" panose="00000500000000000000" pitchFamily="2" charset="0"/>
              </a:rPr>
              <a:t>对于支持双重注册过程的UE来说是强制性的。</a:t>
            </a:r>
          </a:p>
          <a:p>
            <a:pPr lvl="1" rtl="0" algn="l"/>
            <a:r>
              <a:rPr lang="en-US" sz="1600" dirty="0">
                <a:latin typeface="Ericsson Hilda" panose="00000500000000000000" pitchFamily="2" charset="0"/>
              </a:rPr>
              <a:t>在尝试在 EPC 中进行早期注册之前，UE 需要通过读取目标小区中的相关 SIB 来检查 EPC 是否支持没有 PDN 连接的 EPC Attach</a:t>
            </a:r>
          </a:p>
          <a:p>
            <a:pPr lvl="1" rtl="0" algn="l"/>
            <a:endParaRPr lang="en-US" sz="1600" dirty="0">
              <a:latin typeface="Ericsson Hilda" panose="00000500000000000000" pitchFamily="2" charset="0"/>
            </a:endParaRPr>
          </a:p>
          <a:p>
            <a:pPr lvl="1" rtl="0" algn="l"/>
            <a:r>
              <a:rPr lang="en-US" sz="1600" dirty="0">
                <a:latin typeface="Ericsson Hilda" panose="00000500000000000000" pitchFamily="2" charset="0"/>
              </a:rPr>
              <a:t>当UE由于移动性而在EPC中执行初始附着或在5GC中执行初始注册时，EPC/AMF不包括对HSS+UDM的“初始附着”指示符，使得HSS+UDM无法取消AMF/MME的注册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935" y="239714"/>
            <a:ext cx="11129356" cy="1085371"/>
          </a:xfrm>
        </p:spPr>
        <p:txBody>
          <a:bodyPr>
            <a:normAutofit fontScale="90000"/>
          </a:bodyPr>
          <a:lstStyle/>
          <a:p>
            <a:pPr rtl="0" algn="l"/>
            <a:r>
              <a:rPr lang="en-US" sz="4000" dirty="0">
                <a:solidFill>
                  <a:srgbClr val="58585A"/>
                </a:solidFill>
                <a:latin typeface="Ericsson Hilda" panose="00000500000000000000" pitchFamily="2" charset="0"/>
              </a:rPr>
              <a:t>无 N26 接口的互操作过程</a:t>
            </a:r>
            <a:br>
              <a:rPr lang="en-US" sz="4000" dirty="0">
                <a:solidFill>
                  <a:srgbClr val="58585A"/>
                </a:solidFill>
                <a:latin typeface="Ericsson Hilda" panose="00000500000000000000" pitchFamily="2" charset="0"/>
              </a:rPr>
            </a:br>
            <a:endParaRPr lang="sv-SE" dirty="0">
              <a:solidFill>
                <a:srgbClr val="00B0F0"/>
              </a:solidFill>
              <a:latin typeface="Ericsson Hilda" panose="00000500000000000000" pitchFamily="2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4796F7-9C7F-41E8-8959-9B56322C5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0" algn="l"/>
            <a:endParaRPr lang="en-US">
              <a:latin typeface="Ericsson Hilda" panose="00000500000000000000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40002E-EB86-446C-A34D-1B86C21C5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0" algn="l"/>
            <a:endParaRPr lang="en-US">
              <a:latin typeface="Ericsson Hilda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95FE14-1B5E-44A0-AB89-6518E61055BE}"/>
              </a:ext>
            </a:extLst>
          </p:cNvPr>
          <p:cNvSpPr/>
          <p:nvPr/>
        </p:nvSpPr>
        <p:spPr bwMode="auto">
          <a:xfrm>
            <a:off x="7919232" y="4735644"/>
            <a:ext cx="3485091" cy="45613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 rtl="0" algn="l"/>
            <a:endParaRPr lang="en-US" sz="1400">
              <a:latin typeface="Ericsson Hilda" panose="00000500000000000000" pitchFamily="2" charset="0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D5C9E7C-6109-4A2B-8ECA-A1504B25814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96060" y="4172476"/>
            <a:ext cx="615551" cy="812144"/>
          </a:xfrm>
          <a:custGeom>
            <a:avLst/>
            <a:gdLst>
              <a:gd name="T0" fmla="*/ 2147483647 w 363"/>
              <a:gd name="T1" fmla="*/ 2147483647 h 447"/>
              <a:gd name="T2" fmla="*/ 2147483647 w 363"/>
              <a:gd name="T3" fmla="*/ 2147483647 h 447"/>
              <a:gd name="T4" fmla="*/ 2147483647 w 363"/>
              <a:gd name="T5" fmla="*/ 2147483647 h 447"/>
              <a:gd name="T6" fmla="*/ 2147483647 w 363"/>
              <a:gd name="T7" fmla="*/ 2147483647 h 447"/>
              <a:gd name="T8" fmla="*/ 2147483647 w 363"/>
              <a:gd name="T9" fmla="*/ 2147483647 h 447"/>
              <a:gd name="T10" fmla="*/ 2147483647 w 363"/>
              <a:gd name="T11" fmla="*/ 2147483647 h 447"/>
              <a:gd name="T12" fmla="*/ 2147483647 w 363"/>
              <a:gd name="T13" fmla="*/ 2147483647 h 447"/>
              <a:gd name="T14" fmla="*/ 2147483647 w 363"/>
              <a:gd name="T15" fmla="*/ 2147483647 h 447"/>
              <a:gd name="T16" fmla="*/ 2147483647 w 363"/>
              <a:gd name="T17" fmla="*/ 2147483647 h 447"/>
              <a:gd name="T18" fmla="*/ 2147483647 w 363"/>
              <a:gd name="T19" fmla="*/ 2147483647 h 447"/>
              <a:gd name="T20" fmla="*/ 2147483647 w 363"/>
              <a:gd name="T21" fmla="*/ 2147483647 h 447"/>
              <a:gd name="T22" fmla="*/ 2147483647 w 363"/>
              <a:gd name="T23" fmla="*/ 2147483647 h 447"/>
              <a:gd name="T24" fmla="*/ 2147483647 w 363"/>
              <a:gd name="T25" fmla="*/ 2147483647 h 447"/>
              <a:gd name="T26" fmla="*/ 2147483647 w 363"/>
              <a:gd name="T27" fmla="*/ 2147483647 h 447"/>
              <a:gd name="T28" fmla="*/ 2147483647 w 363"/>
              <a:gd name="T29" fmla="*/ 2147483647 h 447"/>
              <a:gd name="T30" fmla="*/ 2147483647 w 363"/>
              <a:gd name="T31" fmla="*/ 2147483647 h 447"/>
              <a:gd name="T32" fmla="*/ 2147483647 w 363"/>
              <a:gd name="T33" fmla="*/ 2147483647 h 447"/>
              <a:gd name="T34" fmla="*/ 2147483647 w 363"/>
              <a:gd name="T35" fmla="*/ 2147483647 h 447"/>
              <a:gd name="T36" fmla="*/ 2147483647 w 363"/>
              <a:gd name="T37" fmla="*/ 2147483647 h 447"/>
              <a:gd name="T38" fmla="*/ 2147483647 w 363"/>
              <a:gd name="T39" fmla="*/ 2147483647 h 447"/>
              <a:gd name="T40" fmla="*/ 2147483647 w 363"/>
              <a:gd name="T41" fmla="*/ 2147483647 h 447"/>
              <a:gd name="T42" fmla="*/ 0 w 363"/>
              <a:gd name="T43" fmla="*/ 2147483647 h 447"/>
              <a:gd name="T44" fmla="*/ 0 w 363"/>
              <a:gd name="T45" fmla="*/ 2147483647 h 447"/>
              <a:gd name="T46" fmla="*/ 2147483647 w 363"/>
              <a:gd name="T47" fmla="*/ 2147483647 h 447"/>
              <a:gd name="T48" fmla="*/ 2147483647 w 363"/>
              <a:gd name="T49" fmla="*/ 2147483647 h 447"/>
              <a:gd name="T50" fmla="*/ 2147483647 w 363"/>
              <a:gd name="T51" fmla="*/ 2147483647 h 447"/>
              <a:gd name="T52" fmla="*/ 2147483647 w 363"/>
              <a:gd name="T53" fmla="*/ 2147483647 h 447"/>
              <a:gd name="T54" fmla="*/ 2147483647 w 363"/>
              <a:gd name="T55" fmla="*/ 2147483647 h 447"/>
              <a:gd name="T56" fmla="*/ 2147483647 w 363"/>
              <a:gd name="T57" fmla="*/ 2147483647 h 447"/>
              <a:gd name="T58" fmla="*/ 2147483647 w 363"/>
              <a:gd name="T59" fmla="*/ 2147483647 h 447"/>
              <a:gd name="T60" fmla="*/ 2147483647 w 363"/>
              <a:gd name="T61" fmla="*/ 2147483647 h 447"/>
              <a:gd name="T62" fmla="*/ 2147483647 w 363"/>
              <a:gd name="T63" fmla="*/ 2147483647 h 447"/>
              <a:gd name="T64" fmla="*/ 2147483647 w 363"/>
              <a:gd name="T65" fmla="*/ 2147483647 h 447"/>
              <a:gd name="T66" fmla="*/ 2147483647 w 363"/>
              <a:gd name="T67" fmla="*/ 2147483647 h 447"/>
              <a:gd name="T68" fmla="*/ 2147483647 w 363"/>
              <a:gd name="T69" fmla="*/ 2147483647 h 447"/>
              <a:gd name="T70" fmla="*/ 2147483647 w 363"/>
              <a:gd name="T71" fmla="*/ 2147483647 h 447"/>
              <a:gd name="T72" fmla="*/ 2147483647 w 363"/>
              <a:gd name="T73" fmla="*/ 2147483647 h 447"/>
              <a:gd name="T74" fmla="*/ 2147483647 w 363"/>
              <a:gd name="T75" fmla="*/ 2147483647 h 447"/>
              <a:gd name="T76" fmla="*/ 2147483647 w 363"/>
              <a:gd name="T77" fmla="*/ 2147483647 h 447"/>
              <a:gd name="T78" fmla="*/ 2147483647 w 363"/>
              <a:gd name="T79" fmla="*/ 2147483647 h 447"/>
              <a:gd name="T80" fmla="*/ 2147483647 w 363"/>
              <a:gd name="T81" fmla="*/ 2147483647 h 447"/>
              <a:gd name="T82" fmla="*/ 2147483647 w 363"/>
              <a:gd name="T83" fmla="*/ 2147483647 h 447"/>
              <a:gd name="T84" fmla="*/ 2147483647 w 363"/>
              <a:gd name="T85" fmla="*/ 2147483647 h 447"/>
              <a:gd name="T86" fmla="*/ 2147483647 w 363"/>
              <a:gd name="T87" fmla="*/ 2147483647 h 447"/>
              <a:gd name="T88" fmla="*/ 2147483647 w 363"/>
              <a:gd name="T89" fmla="*/ 2147483647 h 447"/>
              <a:gd name="T90" fmla="*/ 2147483647 w 363"/>
              <a:gd name="T91" fmla="*/ 2147483647 h 447"/>
              <a:gd name="T92" fmla="*/ 2147483647 w 363"/>
              <a:gd name="T93" fmla="*/ 2147483647 h 447"/>
              <a:gd name="T94" fmla="*/ 2147483647 w 363"/>
              <a:gd name="T95" fmla="*/ 2147483647 h 447"/>
              <a:gd name="T96" fmla="*/ 2147483647 w 363"/>
              <a:gd name="T97" fmla="*/ 2147483647 h 447"/>
              <a:gd name="T98" fmla="*/ 2147483647 w 363"/>
              <a:gd name="T99" fmla="*/ 2147483647 h 44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Ericsson Hilda" panose="000005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A6441D-3832-4B71-AAD2-53A86818C793}"/>
              </a:ext>
            </a:extLst>
          </p:cNvPr>
          <p:cNvSpPr/>
          <p:nvPr/>
        </p:nvSpPr>
        <p:spPr bwMode="auto">
          <a:xfrm>
            <a:off x="7783527" y="1714500"/>
            <a:ext cx="1642084" cy="1466429"/>
          </a:xfrm>
          <a:prstGeom prst="roundRect">
            <a:avLst>
              <a:gd name="adj" fmla="val 7891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Ericsson Hilda" panose="000005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89B570-24BB-4109-873A-ADD20F8E34EA}"/>
              </a:ext>
            </a:extLst>
          </p:cNvPr>
          <p:cNvSpPr/>
          <p:nvPr/>
        </p:nvSpPr>
        <p:spPr bwMode="auto">
          <a:xfrm>
            <a:off x="7981553" y="2794042"/>
            <a:ext cx="512959" cy="2715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ricsson Hilda" panose="00000500000000000000" pitchFamily="2" charset="0"/>
              </a:rPr>
              <a:t>微机电系统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755B42-BDD3-4443-867D-020D31BADE07}"/>
              </a:ext>
            </a:extLst>
          </p:cNvPr>
          <p:cNvSpPr/>
          <p:nvPr/>
        </p:nvSpPr>
        <p:spPr bwMode="auto">
          <a:xfrm>
            <a:off x="7986078" y="2211096"/>
            <a:ext cx="512959" cy="2715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ricsson Hilda" panose="00000500000000000000" pitchFamily="2" charset="0"/>
              </a:rPr>
              <a:t>PGW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156F5-5B5A-4157-9892-62A3E54AA255}"/>
              </a:ext>
            </a:extLst>
          </p:cNvPr>
          <p:cNvSpPr txBox="1"/>
          <p:nvPr/>
        </p:nvSpPr>
        <p:spPr>
          <a:xfrm>
            <a:off x="8339367" y="167910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1400" b="1" dirty="0">
                <a:latin typeface="Ericsson Hilda" panose="00000500000000000000" pitchFamily="2" charset="0"/>
              </a:rPr>
              <a:t>总承包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C6947A-309B-4566-9AF0-C3065AB73CC1}"/>
              </a:ext>
            </a:extLst>
          </p:cNvPr>
          <p:cNvSpPr/>
          <p:nvPr/>
        </p:nvSpPr>
        <p:spPr bwMode="auto">
          <a:xfrm>
            <a:off x="8804333" y="2030121"/>
            <a:ext cx="512959" cy="2715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ricsson Hilda" panose="00000500000000000000" pitchFamily="2" charset="0"/>
              </a:rPr>
              <a:t>SGGW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684AD1-A0D5-432C-86AF-B51808024803}"/>
              </a:ext>
            </a:extLst>
          </p:cNvPr>
          <p:cNvSpPr/>
          <p:nvPr/>
        </p:nvSpPr>
        <p:spPr bwMode="auto">
          <a:xfrm>
            <a:off x="10055102" y="3519911"/>
            <a:ext cx="777721" cy="46672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ricsson Hilda" panose="00000500000000000000" pitchFamily="2" charset="0"/>
              </a:rPr>
              <a:t>gNB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latin typeface="Ericsson Hilda" panose="00000500000000000000" pitchFamily="2" charset="0"/>
              </a:rPr>
              <a:t>（SA NR）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Ericsson Hilda" panose="000005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F62B41-41F0-4C00-A623-D4F4F1272489}"/>
              </a:ext>
            </a:extLst>
          </p:cNvPr>
          <p:cNvSpPr/>
          <p:nvPr/>
        </p:nvSpPr>
        <p:spPr bwMode="auto">
          <a:xfrm>
            <a:off x="8390928" y="3519911"/>
            <a:ext cx="615551" cy="46672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latin typeface="Ericsson Hilda" panose="00000500000000000000" pitchFamily="2" charset="0"/>
              </a:rPr>
              <a:t>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ricsson Hilda" panose="00000500000000000000" pitchFamily="2" charset="0"/>
              </a:rPr>
              <a:t>注意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latin typeface="Ericsson Hilda" panose="00000500000000000000" pitchFamily="2" charset="0"/>
              </a:rPr>
              <a:t>(LTE)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Ericsson Hilda" panose="000005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579A6E-4ABF-450A-8ED9-C8A250FAD5B2}"/>
              </a:ext>
            </a:extLst>
          </p:cNvPr>
          <p:cNvSpPr/>
          <p:nvPr/>
        </p:nvSpPr>
        <p:spPr bwMode="auto">
          <a:xfrm>
            <a:off x="9775548" y="4847941"/>
            <a:ext cx="1257301" cy="213401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 rtl="0" algn="l"/>
            <a:endParaRPr lang="en-US" sz="1400">
              <a:latin typeface="Ericsson Hilda" panose="00000500000000000000" pitchFamily="2" charset="0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27409433-3E38-4AD7-A7E0-1E1C76A83F5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73006" y="4432571"/>
            <a:ext cx="516224" cy="489881"/>
          </a:xfrm>
          <a:custGeom>
            <a:avLst/>
            <a:gdLst>
              <a:gd name="T0" fmla="*/ 2147483647 w 363"/>
              <a:gd name="T1" fmla="*/ 2147483647 h 447"/>
              <a:gd name="T2" fmla="*/ 2147483647 w 363"/>
              <a:gd name="T3" fmla="*/ 2147483647 h 447"/>
              <a:gd name="T4" fmla="*/ 2147483647 w 363"/>
              <a:gd name="T5" fmla="*/ 2147483647 h 447"/>
              <a:gd name="T6" fmla="*/ 2147483647 w 363"/>
              <a:gd name="T7" fmla="*/ 2147483647 h 447"/>
              <a:gd name="T8" fmla="*/ 2147483647 w 363"/>
              <a:gd name="T9" fmla="*/ 2147483647 h 447"/>
              <a:gd name="T10" fmla="*/ 2147483647 w 363"/>
              <a:gd name="T11" fmla="*/ 2147483647 h 447"/>
              <a:gd name="T12" fmla="*/ 2147483647 w 363"/>
              <a:gd name="T13" fmla="*/ 2147483647 h 447"/>
              <a:gd name="T14" fmla="*/ 2147483647 w 363"/>
              <a:gd name="T15" fmla="*/ 2147483647 h 447"/>
              <a:gd name="T16" fmla="*/ 2147483647 w 363"/>
              <a:gd name="T17" fmla="*/ 2147483647 h 447"/>
              <a:gd name="T18" fmla="*/ 2147483647 w 363"/>
              <a:gd name="T19" fmla="*/ 2147483647 h 447"/>
              <a:gd name="T20" fmla="*/ 2147483647 w 363"/>
              <a:gd name="T21" fmla="*/ 2147483647 h 447"/>
              <a:gd name="T22" fmla="*/ 2147483647 w 363"/>
              <a:gd name="T23" fmla="*/ 2147483647 h 447"/>
              <a:gd name="T24" fmla="*/ 2147483647 w 363"/>
              <a:gd name="T25" fmla="*/ 2147483647 h 447"/>
              <a:gd name="T26" fmla="*/ 2147483647 w 363"/>
              <a:gd name="T27" fmla="*/ 2147483647 h 447"/>
              <a:gd name="T28" fmla="*/ 2147483647 w 363"/>
              <a:gd name="T29" fmla="*/ 2147483647 h 447"/>
              <a:gd name="T30" fmla="*/ 2147483647 w 363"/>
              <a:gd name="T31" fmla="*/ 2147483647 h 447"/>
              <a:gd name="T32" fmla="*/ 2147483647 w 363"/>
              <a:gd name="T33" fmla="*/ 2147483647 h 447"/>
              <a:gd name="T34" fmla="*/ 2147483647 w 363"/>
              <a:gd name="T35" fmla="*/ 2147483647 h 447"/>
              <a:gd name="T36" fmla="*/ 2147483647 w 363"/>
              <a:gd name="T37" fmla="*/ 2147483647 h 447"/>
              <a:gd name="T38" fmla="*/ 2147483647 w 363"/>
              <a:gd name="T39" fmla="*/ 2147483647 h 447"/>
              <a:gd name="T40" fmla="*/ 2147483647 w 363"/>
              <a:gd name="T41" fmla="*/ 2147483647 h 447"/>
              <a:gd name="T42" fmla="*/ 0 w 363"/>
              <a:gd name="T43" fmla="*/ 2147483647 h 447"/>
              <a:gd name="T44" fmla="*/ 0 w 363"/>
              <a:gd name="T45" fmla="*/ 2147483647 h 447"/>
              <a:gd name="T46" fmla="*/ 2147483647 w 363"/>
              <a:gd name="T47" fmla="*/ 2147483647 h 447"/>
              <a:gd name="T48" fmla="*/ 2147483647 w 363"/>
              <a:gd name="T49" fmla="*/ 2147483647 h 447"/>
              <a:gd name="T50" fmla="*/ 2147483647 w 363"/>
              <a:gd name="T51" fmla="*/ 2147483647 h 447"/>
              <a:gd name="T52" fmla="*/ 2147483647 w 363"/>
              <a:gd name="T53" fmla="*/ 2147483647 h 447"/>
              <a:gd name="T54" fmla="*/ 2147483647 w 363"/>
              <a:gd name="T55" fmla="*/ 2147483647 h 447"/>
              <a:gd name="T56" fmla="*/ 2147483647 w 363"/>
              <a:gd name="T57" fmla="*/ 2147483647 h 447"/>
              <a:gd name="T58" fmla="*/ 2147483647 w 363"/>
              <a:gd name="T59" fmla="*/ 2147483647 h 447"/>
              <a:gd name="T60" fmla="*/ 2147483647 w 363"/>
              <a:gd name="T61" fmla="*/ 2147483647 h 447"/>
              <a:gd name="T62" fmla="*/ 2147483647 w 363"/>
              <a:gd name="T63" fmla="*/ 2147483647 h 447"/>
              <a:gd name="T64" fmla="*/ 2147483647 w 363"/>
              <a:gd name="T65" fmla="*/ 2147483647 h 447"/>
              <a:gd name="T66" fmla="*/ 2147483647 w 363"/>
              <a:gd name="T67" fmla="*/ 2147483647 h 447"/>
              <a:gd name="T68" fmla="*/ 2147483647 w 363"/>
              <a:gd name="T69" fmla="*/ 2147483647 h 447"/>
              <a:gd name="T70" fmla="*/ 2147483647 w 363"/>
              <a:gd name="T71" fmla="*/ 2147483647 h 447"/>
              <a:gd name="T72" fmla="*/ 2147483647 w 363"/>
              <a:gd name="T73" fmla="*/ 2147483647 h 447"/>
              <a:gd name="T74" fmla="*/ 2147483647 w 363"/>
              <a:gd name="T75" fmla="*/ 2147483647 h 447"/>
              <a:gd name="T76" fmla="*/ 2147483647 w 363"/>
              <a:gd name="T77" fmla="*/ 2147483647 h 447"/>
              <a:gd name="T78" fmla="*/ 2147483647 w 363"/>
              <a:gd name="T79" fmla="*/ 2147483647 h 447"/>
              <a:gd name="T80" fmla="*/ 2147483647 w 363"/>
              <a:gd name="T81" fmla="*/ 2147483647 h 447"/>
              <a:gd name="T82" fmla="*/ 2147483647 w 363"/>
              <a:gd name="T83" fmla="*/ 2147483647 h 447"/>
              <a:gd name="T84" fmla="*/ 2147483647 w 363"/>
              <a:gd name="T85" fmla="*/ 2147483647 h 447"/>
              <a:gd name="T86" fmla="*/ 2147483647 w 363"/>
              <a:gd name="T87" fmla="*/ 2147483647 h 447"/>
              <a:gd name="T88" fmla="*/ 2147483647 w 363"/>
              <a:gd name="T89" fmla="*/ 2147483647 h 447"/>
              <a:gd name="T90" fmla="*/ 2147483647 w 363"/>
              <a:gd name="T91" fmla="*/ 2147483647 h 447"/>
              <a:gd name="T92" fmla="*/ 2147483647 w 363"/>
              <a:gd name="T93" fmla="*/ 2147483647 h 447"/>
              <a:gd name="T94" fmla="*/ 2147483647 w 363"/>
              <a:gd name="T95" fmla="*/ 2147483647 h 447"/>
              <a:gd name="T96" fmla="*/ 2147483647 w 363"/>
              <a:gd name="T97" fmla="*/ 2147483647 h 447"/>
              <a:gd name="T98" fmla="*/ 2147483647 w 363"/>
              <a:gd name="T99" fmla="*/ 2147483647 h 44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 panose="000005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1A8EF1-B27D-428E-ABBA-34084EAAFAB3}"/>
              </a:ext>
            </a:extLst>
          </p:cNvPr>
          <p:cNvCxnSpPr>
            <a:stCxn id="14" idx="2"/>
          </p:cNvCxnSpPr>
          <p:nvPr/>
        </p:nvCxnSpPr>
        <p:spPr bwMode="auto">
          <a:xfrm flipH="1">
            <a:off x="10440643" y="3986636"/>
            <a:ext cx="0" cy="432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F9C496-7BB8-48C1-AF22-1F1FA8180286}"/>
              </a:ext>
            </a:extLst>
          </p:cNvPr>
          <p:cNvCxnSpPr/>
          <p:nvPr/>
        </p:nvCxnSpPr>
        <p:spPr bwMode="auto">
          <a:xfrm flipH="1">
            <a:off x="8779997" y="3977111"/>
            <a:ext cx="0" cy="288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24449E-6704-45F0-B839-6BDD3C6AB009}"/>
              </a:ext>
            </a:extLst>
          </p:cNvPr>
          <p:cNvCxnSpPr/>
          <p:nvPr/>
        </p:nvCxnSpPr>
        <p:spPr bwMode="auto">
          <a:xfrm flipH="1">
            <a:off x="8635825" y="3977111"/>
            <a:ext cx="0" cy="288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0C4DA1-3F91-46EB-AAB8-AB89718D6A4E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 bwMode="auto">
          <a:xfrm>
            <a:off x="8238033" y="3065612"/>
            <a:ext cx="460671" cy="45429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DEA513-4059-4247-9CFC-48DE6C62A8F5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54845" y="4905375"/>
            <a:ext cx="222655" cy="5975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5D987C-7520-4188-B005-28E99811997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73006" y="4953000"/>
            <a:ext cx="237819" cy="5321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2EF9A61-1A52-4F59-9D84-ECC7A767DA0D}"/>
              </a:ext>
            </a:extLst>
          </p:cNvPr>
          <p:cNvSpPr/>
          <p:nvPr/>
        </p:nvSpPr>
        <p:spPr bwMode="auto">
          <a:xfrm>
            <a:off x="9763125" y="1714500"/>
            <a:ext cx="1581149" cy="1466430"/>
          </a:xfrm>
          <a:prstGeom prst="roundRect">
            <a:avLst>
              <a:gd name="adj" fmla="val 7891"/>
            </a:avLst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Ericsson Hilda" panose="00000500000000000000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76F78C3-1A79-43CB-BF2A-B5B1258CF264}"/>
              </a:ext>
            </a:extLst>
          </p:cNvPr>
          <p:cNvSpPr/>
          <p:nvPr/>
        </p:nvSpPr>
        <p:spPr bwMode="auto">
          <a:xfrm>
            <a:off x="9998365" y="2794042"/>
            <a:ext cx="512959" cy="2715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ricsson Hilda" panose="00000500000000000000" pitchFamily="2" charset="0"/>
              </a:rPr>
              <a:t>AMF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96AFCAC-0BE2-488B-A7E7-E1F11E57A56D}"/>
              </a:ext>
            </a:extLst>
          </p:cNvPr>
          <p:cNvSpPr/>
          <p:nvPr/>
        </p:nvSpPr>
        <p:spPr bwMode="auto">
          <a:xfrm>
            <a:off x="9889522" y="2289952"/>
            <a:ext cx="569388" cy="348941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ricsson Hilda" panose="00000500000000000000" pitchFamily="2" charset="0"/>
              </a:rPr>
              <a:t>SMF+PGW-C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C3FC3D-D8DD-4590-AF3C-047CED99EC4E}"/>
              </a:ext>
            </a:extLst>
          </p:cNvPr>
          <p:cNvSpPr txBox="1"/>
          <p:nvPr/>
        </p:nvSpPr>
        <p:spPr>
          <a:xfrm>
            <a:off x="10257722" y="1679102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1400" b="1" dirty="0">
                <a:latin typeface="Ericsson Hilda" panose="00000500000000000000" pitchFamily="2" charset="0"/>
              </a:rPr>
              <a:t>5GC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41E7137-22F7-4F4C-8B7A-4DD7B9C90AFE}"/>
              </a:ext>
            </a:extLst>
          </p:cNvPr>
          <p:cNvSpPr/>
          <p:nvPr/>
        </p:nvSpPr>
        <p:spPr bwMode="auto">
          <a:xfrm>
            <a:off x="10625393" y="2000032"/>
            <a:ext cx="597209" cy="32470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ricsson Hilda" panose="00000500000000000000" pitchFamily="2" charset="0"/>
              </a:rPr>
              <a:t>UPF+PGW-U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797C6B-4D77-4091-9C48-D2260559C27E}"/>
              </a:ext>
            </a:extLst>
          </p:cNvPr>
          <p:cNvCxnSpPr>
            <a:cxnSpLocks/>
            <a:stCxn id="29" idx="2"/>
            <a:endCxn id="14" idx="0"/>
          </p:cNvCxnSpPr>
          <p:nvPr/>
        </p:nvCxnSpPr>
        <p:spPr bwMode="auto">
          <a:xfrm>
            <a:off x="10254845" y="3065612"/>
            <a:ext cx="189118" cy="45429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59A7E4-8396-423F-80D8-83B4700EF2D2}"/>
              </a:ext>
            </a:extLst>
          </p:cNvPr>
          <p:cNvCxnSpPr>
            <a:cxnSpLocks/>
            <a:stCxn id="32" idx="2"/>
            <a:endCxn id="14" idx="0"/>
          </p:cNvCxnSpPr>
          <p:nvPr/>
        </p:nvCxnSpPr>
        <p:spPr bwMode="auto">
          <a:xfrm flipH="1">
            <a:off x="10443963" y="2324737"/>
            <a:ext cx="480035" cy="11951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B49516-AB3B-413F-86BD-39A496AD95A3}"/>
              </a:ext>
            </a:extLst>
          </p:cNvPr>
          <p:cNvCxnSpPr>
            <a:cxnSpLocks/>
            <a:stCxn id="30" idx="2"/>
            <a:endCxn id="29" idx="0"/>
          </p:cNvCxnSpPr>
          <p:nvPr/>
        </p:nvCxnSpPr>
        <p:spPr bwMode="auto">
          <a:xfrm>
            <a:off x="10174216" y="2638893"/>
            <a:ext cx="80629" cy="1551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D914FDB-DCCF-4A95-BD34-7D7BB4D3FF33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 bwMode="auto">
          <a:xfrm flipH="1">
            <a:off x="8238033" y="2482666"/>
            <a:ext cx="4525" cy="3113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71F36C0-DBAC-4709-81B1-8A9242C9B817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 bwMode="auto">
          <a:xfrm flipH="1">
            <a:off x="8698704" y="2301691"/>
            <a:ext cx="362109" cy="12182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25A37D-E237-4E05-BE21-382CB76B319C}"/>
              </a:ext>
            </a:extLst>
          </p:cNvPr>
          <p:cNvCxnSpPr>
            <a:cxnSpLocks/>
            <a:stCxn id="32" idx="1"/>
            <a:endCxn id="13" idx="3"/>
          </p:cNvCxnSpPr>
          <p:nvPr/>
        </p:nvCxnSpPr>
        <p:spPr bwMode="auto">
          <a:xfrm flipH="1">
            <a:off x="9317292" y="2162385"/>
            <a:ext cx="13081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768A9A0-B4A9-4551-8BF7-7A6F5B46F14B}"/>
              </a:ext>
            </a:extLst>
          </p:cNvPr>
          <p:cNvSpPr/>
          <p:nvPr/>
        </p:nvSpPr>
        <p:spPr bwMode="auto">
          <a:xfrm>
            <a:off x="10310613" y="5954821"/>
            <a:ext cx="1343678" cy="4583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Ericsson Hilda" panose="00000500000000000000" pitchFamily="2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3B517E-DFEE-470A-9324-4C306F5D58D2}"/>
              </a:ext>
            </a:extLst>
          </p:cNvPr>
          <p:cNvCxnSpPr>
            <a:cxnSpLocks/>
          </p:cNvCxnSpPr>
          <p:nvPr/>
        </p:nvCxnSpPr>
        <p:spPr bwMode="auto">
          <a:xfrm>
            <a:off x="10424357" y="6276814"/>
            <a:ext cx="36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89E837E-F3DA-4763-9CAF-C4E27D229A0B}"/>
              </a:ext>
            </a:extLst>
          </p:cNvPr>
          <p:cNvCxnSpPr>
            <a:cxnSpLocks/>
          </p:cNvCxnSpPr>
          <p:nvPr/>
        </p:nvCxnSpPr>
        <p:spPr bwMode="auto">
          <a:xfrm>
            <a:off x="10424357" y="6111277"/>
            <a:ext cx="36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02F1986-1A16-4568-BE98-B58A68FF4D73}"/>
              </a:ext>
            </a:extLst>
          </p:cNvPr>
          <p:cNvSpPr txBox="1"/>
          <p:nvPr/>
        </p:nvSpPr>
        <p:spPr>
          <a:xfrm>
            <a:off x="10778066" y="5990825"/>
            <a:ext cx="96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>
              <a:spcBef>
                <a:spcPts val="0"/>
              </a:spcBef>
            </a:pPr>
            <a:r>
              <a:rPr lang="en-US" sz="1000" dirty="0">
                <a:latin typeface="Ericsson Hilda" panose="00000500000000000000" pitchFamily="2" charset="0"/>
              </a:rPr>
              <a:t>控制平面</a:t>
            </a:r>
          </a:p>
          <a:p>
            <a:pPr rtl="0" algn="l">
              <a:spcBef>
                <a:spcPts val="0"/>
              </a:spcBef>
            </a:pPr>
            <a:r>
              <a:rPr lang="en-US" sz="1000" dirty="0">
                <a:latin typeface="Ericsson Hilda" panose="00000500000000000000" pitchFamily="2" charset="0"/>
              </a:rPr>
              <a:t>用户平面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FE79355-49D7-4C25-B731-97AEDA2C43CF}"/>
              </a:ext>
            </a:extLst>
          </p:cNvPr>
          <p:cNvCxnSpPr>
            <a:cxnSpLocks/>
          </p:cNvCxnSpPr>
          <p:nvPr/>
        </p:nvCxnSpPr>
        <p:spPr bwMode="auto">
          <a:xfrm>
            <a:off x="8696786" y="4999016"/>
            <a:ext cx="1332580" cy="5039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73D47A1-988C-4D6B-8028-62B5578DD7BB}"/>
              </a:ext>
            </a:extLst>
          </p:cNvPr>
          <p:cNvCxnSpPr>
            <a:cxnSpLocks/>
          </p:cNvCxnSpPr>
          <p:nvPr/>
        </p:nvCxnSpPr>
        <p:spPr bwMode="auto">
          <a:xfrm flipH="1">
            <a:off x="8192597" y="2477919"/>
            <a:ext cx="0" cy="32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1AB51A3B-2BA6-4321-A235-89EA148CE81B}"/>
              </a:ext>
            </a:extLst>
          </p:cNvPr>
          <p:cNvSpPr txBox="1"/>
          <p:nvPr/>
        </p:nvSpPr>
        <p:spPr>
          <a:xfrm>
            <a:off x="9286799" y="1954493"/>
            <a:ext cx="616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000" b="1" dirty="0">
                <a:latin typeface="Ericsson Hilda" panose="00000500000000000000" pitchFamily="2" charset="0"/>
              </a:rPr>
              <a:t>S5-U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B68B084-ABDA-4D72-846B-D4B585939261}"/>
              </a:ext>
            </a:extLst>
          </p:cNvPr>
          <p:cNvCxnSpPr>
            <a:cxnSpLocks/>
            <a:stCxn id="13" idx="3"/>
            <a:endCxn id="30" idx="1"/>
          </p:cNvCxnSpPr>
          <p:nvPr/>
        </p:nvCxnSpPr>
        <p:spPr bwMode="auto">
          <a:xfrm>
            <a:off x="9317292" y="2165906"/>
            <a:ext cx="572230" cy="2985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17C743F1-30C7-449F-A8FC-9D9AF12F113F}"/>
              </a:ext>
            </a:extLst>
          </p:cNvPr>
          <p:cNvSpPr txBox="1"/>
          <p:nvPr/>
        </p:nvSpPr>
        <p:spPr>
          <a:xfrm>
            <a:off x="9286799" y="2372959"/>
            <a:ext cx="616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000" b="1" dirty="0">
                <a:latin typeface="Ericsson Hilda" panose="00000500000000000000" pitchFamily="2" charset="0"/>
              </a:rPr>
              <a:t>S5-C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3CA8733-50EA-43D1-8C14-DD56BD9E75FF}"/>
              </a:ext>
            </a:extLst>
          </p:cNvPr>
          <p:cNvCxnSpPr>
            <a:cxnSpLocks/>
            <a:stCxn id="10" idx="3"/>
            <a:endCxn id="13" idx="2"/>
          </p:cNvCxnSpPr>
          <p:nvPr/>
        </p:nvCxnSpPr>
        <p:spPr bwMode="auto">
          <a:xfrm flipV="1">
            <a:off x="8494512" y="2301691"/>
            <a:ext cx="566301" cy="6281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C1FBFE01-9216-4C01-A08E-E354B9530CEC}"/>
              </a:ext>
            </a:extLst>
          </p:cNvPr>
          <p:cNvSpPr txBox="1"/>
          <p:nvPr/>
        </p:nvSpPr>
        <p:spPr>
          <a:xfrm>
            <a:off x="8341836" y="2468472"/>
            <a:ext cx="616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000" b="1" dirty="0">
                <a:latin typeface="Ericsson Hilda" panose="00000500000000000000" pitchFamily="2" charset="0"/>
              </a:rPr>
              <a:t>S11</a:t>
            </a:r>
          </a:p>
        </p:txBody>
      </p:sp>
      <p:sp>
        <p:nvSpPr>
          <p:cNvPr id="123" name="Freeform 28">
            <a:extLst>
              <a:ext uri="{FF2B5EF4-FFF2-40B4-BE49-F238E27FC236}">
                <a16:creationId xmlns:a16="http://schemas.microsoft.com/office/drawing/2014/main" id="{DE7CEAE2-8B8A-4EE3-839E-BFBB7F0AD8A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29366" y="5502966"/>
            <a:ext cx="178893" cy="325506"/>
          </a:xfrm>
          <a:custGeom>
            <a:avLst/>
            <a:gdLst>
              <a:gd name="T0" fmla="*/ 2147483647 w 275"/>
              <a:gd name="T1" fmla="*/ 2147483647 h 503"/>
              <a:gd name="T2" fmla="*/ 2147483647 w 275"/>
              <a:gd name="T3" fmla="*/ 2147483647 h 503"/>
              <a:gd name="T4" fmla="*/ 2147483647 w 275"/>
              <a:gd name="T5" fmla="*/ 2147483647 h 503"/>
              <a:gd name="T6" fmla="*/ 2147483647 w 275"/>
              <a:gd name="T7" fmla="*/ 2147483647 h 503"/>
              <a:gd name="T8" fmla="*/ 2147483647 w 275"/>
              <a:gd name="T9" fmla="*/ 2147483647 h 503"/>
              <a:gd name="T10" fmla="*/ 2147483647 w 275"/>
              <a:gd name="T11" fmla="*/ 2147483647 h 503"/>
              <a:gd name="T12" fmla="*/ 2147483647 w 275"/>
              <a:gd name="T13" fmla="*/ 2147483647 h 503"/>
              <a:gd name="T14" fmla="*/ 2147483647 w 275"/>
              <a:gd name="T15" fmla="*/ 2147483647 h 503"/>
              <a:gd name="T16" fmla="*/ 2147483647 w 275"/>
              <a:gd name="T17" fmla="*/ 2147483647 h 503"/>
              <a:gd name="T18" fmla="*/ 2147483647 w 275"/>
              <a:gd name="T19" fmla="*/ 2147483647 h 503"/>
              <a:gd name="T20" fmla="*/ 2147483647 w 275"/>
              <a:gd name="T21" fmla="*/ 2147483647 h 503"/>
              <a:gd name="T22" fmla="*/ 2147483647 w 275"/>
              <a:gd name="T23" fmla="*/ 2147483647 h 503"/>
              <a:gd name="T24" fmla="*/ 2147483647 w 275"/>
              <a:gd name="T25" fmla="*/ 2147483647 h 503"/>
              <a:gd name="T26" fmla="*/ 2147483647 w 275"/>
              <a:gd name="T27" fmla="*/ 2147483647 h 503"/>
              <a:gd name="T28" fmla="*/ 2147483647 w 275"/>
              <a:gd name="T29" fmla="*/ 2147483647 h 503"/>
              <a:gd name="T30" fmla="*/ 2147483647 w 275"/>
              <a:gd name="T31" fmla="*/ 2147483647 h 503"/>
              <a:gd name="T32" fmla="*/ 2147483647 w 275"/>
              <a:gd name="T33" fmla="*/ 2147483647 h 503"/>
              <a:gd name="T34" fmla="*/ 2147483647 w 275"/>
              <a:gd name="T35" fmla="*/ 2147483647 h 503"/>
              <a:gd name="T36" fmla="*/ 2147483647 w 275"/>
              <a:gd name="T37" fmla="*/ 2147483647 h 503"/>
              <a:gd name="T38" fmla="*/ 2147483647 w 275"/>
              <a:gd name="T39" fmla="*/ 2147483647 h 503"/>
              <a:gd name="T40" fmla="*/ 2147483647 w 275"/>
              <a:gd name="T41" fmla="*/ 2147483647 h 503"/>
              <a:gd name="T42" fmla="*/ 2147483647 w 275"/>
              <a:gd name="T43" fmla="*/ 2147483647 h 503"/>
              <a:gd name="T44" fmla="*/ 2147483647 w 275"/>
              <a:gd name="T45" fmla="*/ 2147483647 h 503"/>
              <a:gd name="T46" fmla="*/ 2147483647 w 275"/>
              <a:gd name="T47" fmla="*/ 2147483647 h 503"/>
              <a:gd name="T48" fmla="*/ 2147483647 w 275"/>
              <a:gd name="T49" fmla="*/ 2147483647 h 503"/>
              <a:gd name="T50" fmla="*/ 2147483647 w 275"/>
              <a:gd name="T51" fmla="*/ 2147483647 h 503"/>
              <a:gd name="T52" fmla="*/ 2147483647 w 275"/>
              <a:gd name="T53" fmla="*/ 2147483647 h 503"/>
              <a:gd name="T54" fmla="*/ 2147483647 w 275"/>
              <a:gd name="T55" fmla="*/ 2147483647 h 503"/>
              <a:gd name="T56" fmla="*/ 2147483647 w 275"/>
              <a:gd name="T57" fmla="*/ 2147483647 h 503"/>
              <a:gd name="T58" fmla="*/ 2147483647 w 275"/>
              <a:gd name="T59" fmla="*/ 2147483647 h 503"/>
              <a:gd name="T60" fmla="*/ 2147483647 w 275"/>
              <a:gd name="T61" fmla="*/ 2147483647 h 503"/>
              <a:gd name="T62" fmla="*/ 2147483647 w 275"/>
              <a:gd name="T63" fmla="*/ 2147483647 h 503"/>
              <a:gd name="T64" fmla="*/ 2147483647 w 275"/>
              <a:gd name="T65" fmla="*/ 2147483647 h 503"/>
              <a:gd name="T66" fmla="*/ 2147483647 w 275"/>
              <a:gd name="T67" fmla="*/ 2147483647 h 503"/>
              <a:gd name="T68" fmla="*/ 2147483647 w 275"/>
              <a:gd name="T69" fmla="*/ 2147483647 h 503"/>
              <a:gd name="T70" fmla="*/ 2147483647 w 275"/>
              <a:gd name="T71" fmla="*/ 2147483647 h 503"/>
              <a:gd name="T72" fmla="*/ 2147483647 w 275"/>
              <a:gd name="T73" fmla="*/ 2147483647 h 503"/>
              <a:gd name="T74" fmla="*/ 2147483647 w 275"/>
              <a:gd name="T75" fmla="*/ 2147483647 h 503"/>
              <a:gd name="T76" fmla="*/ 2147483647 w 275"/>
              <a:gd name="T77" fmla="*/ 2147483647 h 503"/>
              <a:gd name="T78" fmla="*/ 2147483647 w 275"/>
              <a:gd name="T79" fmla="*/ 2147483647 h 503"/>
              <a:gd name="T80" fmla="*/ 2147483647 w 275"/>
              <a:gd name="T81" fmla="*/ 2147483647 h 503"/>
              <a:gd name="T82" fmla="*/ 2147483647 w 275"/>
              <a:gd name="T83" fmla="*/ 2147483647 h 503"/>
              <a:gd name="T84" fmla="*/ 2147483647 w 275"/>
              <a:gd name="T85" fmla="*/ 2147483647 h 503"/>
              <a:gd name="T86" fmla="*/ 2147483647 w 275"/>
              <a:gd name="T87" fmla="*/ 0 h 503"/>
              <a:gd name="T88" fmla="*/ 2147483647 w 275"/>
              <a:gd name="T89" fmla="*/ 2147483647 h 503"/>
              <a:gd name="T90" fmla="*/ 0 w 275"/>
              <a:gd name="T91" fmla="*/ 2147483647 h 503"/>
              <a:gd name="T92" fmla="*/ 2147483647 w 275"/>
              <a:gd name="T93" fmla="*/ 2147483647 h 503"/>
              <a:gd name="T94" fmla="*/ 2147483647 w 275"/>
              <a:gd name="T95" fmla="*/ 2147483647 h 503"/>
              <a:gd name="T96" fmla="*/ 2147483647 w 275"/>
              <a:gd name="T97" fmla="*/ 2147483647 h 503"/>
              <a:gd name="T98" fmla="*/ 2147483647 w 275"/>
              <a:gd name="T99" fmla="*/ 2147483647 h 503"/>
              <a:gd name="T100" fmla="*/ 2147483647 w 275"/>
              <a:gd name="T101" fmla="*/ 2147483647 h 503"/>
              <a:gd name="T102" fmla="*/ 2147483647 w 275"/>
              <a:gd name="T103" fmla="*/ 2147483647 h 503"/>
              <a:gd name="T104" fmla="*/ 2147483647 w 275"/>
              <a:gd name="T105" fmla="*/ 2147483647 h 5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5"/>
              <a:gd name="T160" fmla="*/ 0 h 503"/>
              <a:gd name="T161" fmla="*/ 275 w 275"/>
              <a:gd name="T162" fmla="*/ 503 h 5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5" h="503">
                <a:moveTo>
                  <a:pt x="244" y="77"/>
                </a:moveTo>
                <a:cubicBezTo>
                  <a:pt x="244" y="70"/>
                  <a:pt x="240" y="66"/>
                  <a:pt x="236" y="64"/>
                </a:cubicBezTo>
                <a:cubicBezTo>
                  <a:pt x="233" y="62"/>
                  <a:pt x="230" y="61"/>
                  <a:pt x="230" y="61"/>
                </a:cubicBezTo>
                <a:cubicBezTo>
                  <a:pt x="229" y="61"/>
                  <a:pt x="229" y="61"/>
                  <a:pt x="229" y="61"/>
                </a:cubicBezTo>
                <a:cubicBezTo>
                  <a:pt x="228" y="61"/>
                  <a:pt x="178" y="57"/>
                  <a:pt x="137" y="57"/>
                </a:cubicBezTo>
                <a:cubicBezTo>
                  <a:pt x="97" y="57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1" y="62"/>
                  <a:pt x="38" y="64"/>
                </a:cubicBezTo>
                <a:cubicBezTo>
                  <a:pt x="35" y="66"/>
                  <a:pt x="30" y="70"/>
                  <a:pt x="30" y="77"/>
                </a:cubicBezTo>
                <a:cubicBezTo>
                  <a:pt x="30" y="84"/>
                  <a:pt x="30" y="389"/>
                  <a:pt x="30" y="400"/>
                </a:cubicBezTo>
                <a:cubicBezTo>
                  <a:pt x="30" y="409"/>
                  <a:pt x="35" y="415"/>
                  <a:pt x="40" y="417"/>
                </a:cubicBezTo>
                <a:cubicBezTo>
                  <a:pt x="45" y="420"/>
                  <a:pt x="48" y="420"/>
                  <a:pt x="49" y="420"/>
                </a:cubicBezTo>
                <a:cubicBezTo>
                  <a:pt x="49" y="420"/>
                  <a:pt x="90" y="421"/>
                  <a:pt x="137" y="421"/>
                </a:cubicBezTo>
                <a:cubicBezTo>
                  <a:pt x="184" y="421"/>
                  <a:pt x="225" y="420"/>
                  <a:pt x="225" y="420"/>
                </a:cubicBezTo>
                <a:cubicBezTo>
                  <a:pt x="226" y="420"/>
                  <a:pt x="230" y="420"/>
                  <a:pt x="234" y="417"/>
                </a:cubicBezTo>
                <a:cubicBezTo>
                  <a:pt x="239" y="415"/>
                  <a:pt x="245" y="409"/>
                  <a:pt x="244" y="400"/>
                </a:cubicBezTo>
                <a:cubicBezTo>
                  <a:pt x="244" y="389"/>
                  <a:pt x="244" y="84"/>
                  <a:pt x="244" y="77"/>
                </a:cubicBezTo>
                <a:close/>
                <a:moveTo>
                  <a:pt x="228" y="400"/>
                </a:moveTo>
                <a:cubicBezTo>
                  <a:pt x="228" y="403"/>
                  <a:pt x="228" y="402"/>
                  <a:pt x="227" y="403"/>
                </a:cubicBezTo>
                <a:cubicBezTo>
                  <a:pt x="226" y="403"/>
                  <a:pt x="226" y="404"/>
                  <a:pt x="225" y="404"/>
                </a:cubicBezTo>
                <a:cubicBezTo>
                  <a:pt x="225" y="404"/>
                  <a:pt x="224" y="404"/>
                  <a:pt x="224" y="404"/>
                </a:cubicBezTo>
                <a:cubicBezTo>
                  <a:pt x="223" y="404"/>
                  <a:pt x="183" y="405"/>
                  <a:pt x="137" y="405"/>
                </a:cubicBezTo>
                <a:cubicBezTo>
                  <a:pt x="92" y="405"/>
                  <a:pt x="52" y="404"/>
                  <a:pt x="50" y="404"/>
                </a:cubicBezTo>
                <a:cubicBezTo>
                  <a:pt x="49" y="404"/>
                  <a:pt x="48" y="403"/>
                  <a:pt x="47" y="403"/>
                </a:cubicBezTo>
                <a:cubicBezTo>
                  <a:pt x="46" y="402"/>
                  <a:pt x="46" y="402"/>
                  <a:pt x="46" y="400"/>
                </a:cubicBezTo>
                <a:cubicBezTo>
                  <a:pt x="46" y="389"/>
                  <a:pt x="46" y="91"/>
                  <a:pt x="46" y="78"/>
                </a:cubicBezTo>
                <a:cubicBezTo>
                  <a:pt x="46" y="78"/>
                  <a:pt x="47" y="77"/>
                  <a:pt x="47" y="77"/>
                </a:cubicBezTo>
                <a:cubicBezTo>
                  <a:pt x="47" y="77"/>
                  <a:pt x="48" y="77"/>
                  <a:pt x="48" y="77"/>
                </a:cubicBezTo>
                <a:cubicBezTo>
                  <a:pt x="54" y="76"/>
                  <a:pt x="100" y="73"/>
                  <a:pt x="137" y="73"/>
                </a:cubicBezTo>
                <a:cubicBezTo>
                  <a:pt x="157" y="73"/>
                  <a:pt x="179" y="74"/>
                  <a:pt x="197" y="75"/>
                </a:cubicBezTo>
                <a:cubicBezTo>
                  <a:pt x="212" y="76"/>
                  <a:pt x="223" y="77"/>
                  <a:pt x="226" y="77"/>
                </a:cubicBezTo>
                <a:cubicBezTo>
                  <a:pt x="227" y="77"/>
                  <a:pt x="228" y="77"/>
                  <a:pt x="228" y="78"/>
                </a:cubicBezTo>
                <a:cubicBezTo>
                  <a:pt x="228" y="78"/>
                  <a:pt x="228" y="78"/>
                  <a:pt x="228" y="78"/>
                </a:cubicBezTo>
                <a:cubicBezTo>
                  <a:pt x="228" y="91"/>
                  <a:pt x="228" y="389"/>
                  <a:pt x="228" y="400"/>
                </a:cubicBezTo>
                <a:close/>
                <a:moveTo>
                  <a:pt x="111" y="457"/>
                </a:moveTo>
                <a:cubicBezTo>
                  <a:pt x="106" y="457"/>
                  <a:pt x="103" y="461"/>
                  <a:pt x="103" y="465"/>
                </a:cubicBezTo>
                <a:cubicBezTo>
                  <a:pt x="103" y="470"/>
                  <a:pt x="106" y="473"/>
                  <a:pt x="111" y="473"/>
                </a:cubicBezTo>
                <a:cubicBezTo>
                  <a:pt x="164" y="473"/>
                  <a:pt x="164" y="473"/>
                  <a:pt x="164" y="473"/>
                </a:cubicBezTo>
                <a:cubicBezTo>
                  <a:pt x="168" y="473"/>
                  <a:pt x="172" y="470"/>
                  <a:pt x="172" y="465"/>
                </a:cubicBezTo>
                <a:cubicBezTo>
                  <a:pt x="172" y="461"/>
                  <a:pt x="168" y="457"/>
                  <a:pt x="164" y="457"/>
                </a:cubicBezTo>
                <a:lnTo>
                  <a:pt x="111" y="457"/>
                </a:lnTo>
                <a:close/>
                <a:moveTo>
                  <a:pt x="235" y="448"/>
                </a:moveTo>
                <a:cubicBezTo>
                  <a:pt x="189" y="455"/>
                  <a:pt x="189" y="455"/>
                  <a:pt x="189" y="455"/>
                </a:cubicBezTo>
                <a:cubicBezTo>
                  <a:pt x="184" y="456"/>
                  <a:pt x="181" y="460"/>
                  <a:pt x="182" y="465"/>
                </a:cubicBezTo>
                <a:cubicBezTo>
                  <a:pt x="183" y="468"/>
                  <a:pt x="186" y="471"/>
                  <a:pt x="190" y="471"/>
                </a:cubicBezTo>
                <a:cubicBezTo>
                  <a:pt x="190" y="471"/>
                  <a:pt x="191" y="471"/>
                  <a:pt x="191" y="471"/>
                </a:cubicBezTo>
                <a:cubicBezTo>
                  <a:pt x="238" y="463"/>
                  <a:pt x="238" y="463"/>
                  <a:pt x="238" y="463"/>
                </a:cubicBezTo>
                <a:cubicBezTo>
                  <a:pt x="242" y="463"/>
                  <a:pt x="245" y="459"/>
                  <a:pt x="244" y="454"/>
                </a:cubicBezTo>
                <a:cubicBezTo>
                  <a:pt x="244" y="450"/>
                  <a:pt x="239" y="447"/>
                  <a:pt x="235" y="448"/>
                </a:cubicBezTo>
                <a:close/>
                <a:moveTo>
                  <a:pt x="39" y="448"/>
                </a:moveTo>
                <a:cubicBezTo>
                  <a:pt x="35" y="447"/>
                  <a:pt x="31" y="450"/>
                  <a:pt x="30" y="454"/>
                </a:cubicBezTo>
                <a:cubicBezTo>
                  <a:pt x="29" y="459"/>
                  <a:pt x="32" y="463"/>
                  <a:pt x="37" y="463"/>
                </a:cubicBezTo>
                <a:cubicBezTo>
                  <a:pt x="83" y="471"/>
                  <a:pt x="83" y="471"/>
                  <a:pt x="83" y="471"/>
                </a:cubicBezTo>
                <a:cubicBezTo>
                  <a:pt x="84" y="471"/>
                  <a:pt x="84" y="471"/>
                  <a:pt x="84" y="471"/>
                </a:cubicBezTo>
                <a:cubicBezTo>
                  <a:pt x="88" y="471"/>
                  <a:pt x="92" y="468"/>
                  <a:pt x="92" y="465"/>
                </a:cubicBezTo>
                <a:cubicBezTo>
                  <a:pt x="93" y="460"/>
                  <a:pt x="90" y="456"/>
                  <a:pt x="86" y="455"/>
                </a:cubicBezTo>
                <a:lnTo>
                  <a:pt x="39" y="448"/>
                </a:lnTo>
                <a:close/>
                <a:moveTo>
                  <a:pt x="266" y="99"/>
                </a:moveTo>
                <a:cubicBezTo>
                  <a:pt x="262" y="99"/>
                  <a:pt x="258" y="102"/>
                  <a:pt x="258" y="107"/>
                </a:cubicBezTo>
                <a:cubicBezTo>
                  <a:pt x="258" y="234"/>
                  <a:pt x="258" y="467"/>
                  <a:pt x="258" y="477"/>
                </a:cubicBezTo>
                <a:cubicBezTo>
                  <a:pt x="258" y="482"/>
                  <a:pt x="257" y="482"/>
                  <a:pt x="255" y="483"/>
                </a:cubicBezTo>
                <a:cubicBezTo>
                  <a:pt x="254" y="484"/>
                  <a:pt x="253" y="484"/>
                  <a:pt x="252" y="484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49" y="485"/>
                  <a:pt x="197" y="487"/>
                  <a:pt x="137" y="486"/>
                </a:cubicBezTo>
                <a:cubicBezTo>
                  <a:pt x="77" y="487"/>
                  <a:pt x="25" y="485"/>
                  <a:pt x="23" y="485"/>
                </a:cubicBezTo>
                <a:cubicBezTo>
                  <a:pt x="23" y="485"/>
                  <a:pt x="20" y="484"/>
                  <a:pt x="19" y="483"/>
                </a:cubicBezTo>
                <a:cubicBezTo>
                  <a:pt x="17" y="482"/>
                  <a:pt x="16" y="481"/>
                  <a:pt x="16" y="477"/>
                </a:cubicBezTo>
                <a:cubicBezTo>
                  <a:pt x="16" y="463"/>
                  <a:pt x="16" y="34"/>
                  <a:pt x="16" y="25"/>
                </a:cubicBezTo>
                <a:cubicBezTo>
                  <a:pt x="16" y="25"/>
                  <a:pt x="16" y="24"/>
                  <a:pt x="18" y="23"/>
                </a:cubicBezTo>
                <a:cubicBezTo>
                  <a:pt x="18" y="23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4" y="21"/>
                  <a:pt x="39" y="20"/>
                  <a:pt x="59" y="19"/>
                </a:cubicBezTo>
                <a:cubicBezTo>
                  <a:pt x="68" y="19"/>
                  <a:pt x="78" y="18"/>
                  <a:pt x="88" y="18"/>
                </a:cubicBezTo>
                <a:cubicBezTo>
                  <a:pt x="96" y="33"/>
                  <a:pt x="115" y="43"/>
                  <a:pt x="137" y="43"/>
                </a:cubicBezTo>
                <a:cubicBezTo>
                  <a:pt x="159" y="43"/>
                  <a:pt x="178" y="33"/>
                  <a:pt x="186" y="18"/>
                </a:cubicBezTo>
                <a:cubicBezTo>
                  <a:pt x="220" y="19"/>
                  <a:pt x="249" y="21"/>
                  <a:pt x="254" y="22"/>
                </a:cubicBezTo>
                <a:cubicBezTo>
                  <a:pt x="255" y="22"/>
                  <a:pt x="256" y="23"/>
                  <a:pt x="257" y="23"/>
                </a:cubicBezTo>
                <a:cubicBezTo>
                  <a:pt x="258" y="24"/>
                  <a:pt x="258" y="24"/>
                  <a:pt x="258" y="25"/>
                </a:cubicBezTo>
                <a:cubicBezTo>
                  <a:pt x="258" y="27"/>
                  <a:pt x="258" y="43"/>
                  <a:pt x="258" y="69"/>
                </a:cubicBezTo>
                <a:cubicBezTo>
                  <a:pt x="258" y="73"/>
                  <a:pt x="262" y="77"/>
                  <a:pt x="266" y="77"/>
                </a:cubicBezTo>
                <a:cubicBezTo>
                  <a:pt x="271" y="77"/>
                  <a:pt x="274" y="73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43"/>
                  <a:pt x="274" y="27"/>
                  <a:pt x="274" y="25"/>
                </a:cubicBezTo>
                <a:cubicBezTo>
                  <a:pt x="274" y="17"/>
                  <a:pt x="269" y="12"/>
                  <a:pt x="265" y="9"/>
                </a:cubicBezTo>
                <a:cubicBezTo>
                  <a:pt x="261" y="7"/>
                  <a:pt x="257" y="6"/>
                  <a:pt x="257" y="6"/>
                </a:cubicBezTo>
                <a:cubicBezTo>
                  <a:pt x="256" y="6"/>
                  <a:pt x="256" y="6"/>
                  <a:pt x="256" y="6"/>
                </a:cubicBezTo>
                <a:cubicBezTo>
                  <a:pt x="256" y="6"/>
                  <a:pt x="190" y="0"/>
                  <a:pt x="137" y="0"/>
                </a:cubicBezTo>
                <a:cubicBezTo>
                  <a:pt x="84" y="0"/>
                  <a:pt x="19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3" y="7"/>
                  <a:pt x="9" y="9"/>
                </a:cubicBezTo>
                <a:cubicBezTo>
                  <a:pt x="5" y="12"/>
                  <a:pt x="0" y="17"/>
                  <a:pt x="0" y="25"/>
                </a:cubicBezTo>
                <a:cubicBezTo>
                  <a:pt x="0" y="34"/>
                  <a:pt x="0" y="463"/>
                  <a:pt x="0" y="477"/>
                </a:cubicBezTo>
                <a:cubicBezTo>
                  <a:pt x="0" y="488"/>
                  <a:pt x="6" y="495"/>
                  <a:pt x="12" y="498"/>
                </a:cubicBezTo>
                <a:cubicBezTo>
                  <a:pt x="17" y="500"/>
                  <a:pt x="22" y="501"/>
                  <a:pt x="23" y="501"/>
                </a:cubicBezTo>
                <a:cubicBezTo>
                  <a:pt x="23" y="501"/>
                  <a:pt x="76" y="502"/>
                  <a:pt x="137" y="503"/>
                </a:cubicBezTo>
                <a:cubicBezTo>
                  <a:pt x="198" y="502"/>
                  <a:pt x="251" y="501"/>
                  <a:pt x="251" y="501"/>
                </a:cubicBezTo>
                <a:cubicBezTo>
                  <a:pt x="252" y="501"/>
                  <a:pt x="257" y="500"/>
                  <a:pt x="262" y="498"/>
                </a:cubicBezTo>
                <a:cubicBezTo>
                  <a:pt x="268" y="495"/>
                  <a:pt x="275" y="488"/>
                  <a:pt x="274" y="477"/>
                </a:cubicBezTo>
                <a:cubicBezTo>
                  <a:pt x="274" y="467"/>
                  <a:pt x="274" y="234"/>
                  <a:pt x="274" y="107"/>
                </a:cubicBezTo>
                <a:cubicBezTo>
                  <a:pt x="274" y="102"/>
                  <a:pt x="271" y="99"/>
                  <a:pt x="266" y="99"/>
                </a:cubicBezTo>
                <a:close/>
                <a:moveTo>
                  <a:pt x="137" y="16"/>
                </a:moveTo>
                <a:cubicBezTo>
                  <a:pt x="147" y="16"/>
                  <a:pt x="157" y="17"/>
                  <a:pt x="167" y="17"/>
                </a:cubicBezTo>
                <a:cubicBezTo>
                  <a:pt x="160" y="22"/>
                  <a:pt x="150" y="27"/>
                  <a:pt x="137" y="27"/>
                </a:cubicBezTo>
                <a:cubicBezTo>
                  <a:pt x="124" y="27"/>
                  <a:pt x="114" y="22"/>
                  <a:pt x="107" y="17"/>
                </a:cubicBezTo>
                <a:cubicBezTo>
                  <a:pt x="117" y="17"/>
                  <a:pt x="128" y="16"/>
                  <a:pt x="137" y="16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Ericsson Hilda" panose="000005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FB26DA1-9A97-465F-98C1-CF5AE77536B7}"/>
              </a:ext>
            </a:extLst>
          </p:cNvPr>
          <p:cNvSpPr txBox="1"/>
          <p:nvPr/>
        </p:nvSpPr>
        <p:spPr>
          <a:xfrm>
            <a:off x="8318465" y="5557279"/>
            <a:ext cx="1736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</a:pPr>
            <a:r>
              <a:rPr lang="en-US" sz="1000" dirty="0">
                <a:latin typeface="Ericsson Hilda" panose="00000500000000000000" pitchFamily="2" charset="0"/>
              </a:rPr>
              <a:t>UE在EPC&amp;5GC上均注册</a:t>
            </a:r>
          </a:p>
          <a:p>
            <a:pPr algn="ctr" rtl="0">
              <a:spcBef>
                <a:spcPts val="0"/>
              </a:spcBef>
            </a:pPr>
            <a:r>
              <a:rPr lang="en-US" sz="1000" dirty="0">
                <a:latin typeface="Ericsson Hilda" panose="00000500000000000000" pitchFamily="2" charset="0"/>
              </a:rPr>
              <a:t>（如果是双重注册模式）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DD727910-6DDD-466D-8E69-A3A38F91C9C3}"/>
              </a:ext>
            </a:extLst>
          </p:cNvPr>
          <p:cNvSpPr/>
          <p:nvPr/>
        </p:nvSpPr>
        <p:spPr bwMode="auto">
          <a:xfrm>
            <a:off x="9337072" y="1299352"/>
            <a:ext cx="569388" cy="3489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ricsson Hilda" panose="00000500000000000000" pitchFamily="2" charset="0"/>
              </a:rPr>
              <a:t>高速钢+UDM</a:t>
            </a:r>
          </a:p>
        </p:txBody>
      </p:sp>
      <p:cxnSp>
        <p:nvCxnSpPr>
          <p:cNvPr id="180" name="Connector: Elbow 179">
            <a:extLst>
              <a:ext uri="{FF2B5EF4-FFF2-40B4-BE49-F238E27FC236}">
                <a16:creationId xmlns:a16="http://schemas.microsoft.com/office/drawing/2014/main" id="{C761452A-A38B-44FA-BCE4-6C863758D026}"/>
              </a:ext>
            </a:extLst>
          </p:cNvPr>
          <p:cNvCxnSpPr>
            <a:stCxn id="10" idx="1"/>
            <a:endCxn id="177" idx="1"/>
          </p:cNvCxnSpPr>
          <p:nvPr/>
        </p:nvCxnSpPr>
        <p:spPr bwMode="auto">
          <a:xfrm rot="10800000" flipH="1">
            <a:off x="7981552" y="1473823"/>
            <a:ext cx="1355519" cy="1456004"/>
          </a:xfrm>
          <a:prstGeom prst="bentConnector3">
            <a:avLst>
              <a:gd name="adj1" fmla="val -2881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Connector: Elbow 181">
            <a:extLst>
              <a:ext uri="{FF2B5EF4-FFF2-40B4-BE49-F238E27FC236}">
                <a16:creationId xmlns:a16="http://schemas.microsoft.com/office/drawing/2014/main" id="{BA6039E0-B269-49D8-820E-86A51AA8214F}"/>
              </a:ext>
            </a:extLst>
          </p:cNvPr>
          <p:cNvCxnSpPr>
            <a:cxnSpLocks/>
            <a:stCxn id="29" idx="3"/>
            <a:endCxn id="177" idx="3"/>
          </p:cNvCxnSpPr>
          <p:nvPr/>
        </p:nvCxnSpPr>
        <p:spPr bwMode="auto">
          <a:xfrm flipH="1" flipV="1">
            <a:off x="9906460" y="1473823"/>
            <a:ext cx="604864" cy="1456004"/>
          </a:xfrm>
          <a:prstGeom prst="bentConnector3">
            <a:avLst>
              <a:gd name="adj1" fmla="val -173221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954174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167" y="1800000"/>
            <a:ext cx="11135785" cy="1381350"/>
          </a:xfrm>
        </p:spPr>
        <p:txBody>
          <a:bodyPr/>
          <a:lstStyle/>
          <a:p>
            <a:pPr rtl="0" algn="l"/>
            <a:r>
              <a:rPr lang="en-US" sz="2000" dirty="0">
                <a:latin typeface="Ericsson Hilda" panose="00000500000000000000" pitchFamily="2" charset="0"/>
              </a:rPr>
              <a:t>同时支持5GC和EPC NAS的UE可以在单注册模式或双注册模式下运行。</a:t>
            </a:r>
          </a:p>
          <a:p>
            <a:pPr lvl="1" rtl="0" algn="l"/>
            <a:r>
              <a:rPr lang="en-US" sz="1800" dirty="0">
                <a:latin typeface="Ericsson Hilda" panose="00000500000000000000" pitchFamily="2" charset="0"/>
              </a:rPr>
              <a:t>对于同时支持 5GC 和 EPC NAS 的 UE，必须支持单一注册模式。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algn="l"/>
            <a:r>
              <a:rPr lang="en-US" dirty="0">
                <a:solidFill>
                  <a:srgbClr val="58585A"/>
                </a:solidFill>
                <a:latin typeface="Ericsson Hilda" panose="00000500000000000000" pitchFamily="2" charset="0"/>
              </a:rPr>
              <a:t>无 N26 接口的互操作过程</a:t>
            </a:r>
            <a:br>
              <a:rPr lang="en-US" dirty="0">
                <a:latin typeface="Ericsson Hilda" panose="00000500000000000000" pitchFamily="2" charset="0"/>
              </a:rPr>
            </a:br>
            <a:r>
              <a:rPr lang="en-US" sz="3100" dirty="0">
                <a:solidFill>
                  <a:srgbClr val="00B0F0"/>
                </a:solidFill>
                <a:latin typeface="Ericsson Hilda" panose="00000500000000000000" pitchFamily="2" charset="0"/>
              </a:rPr>
              <a:t>UE注册方式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B5B05C-1FB2-43A0-8631-0E0B770A4142}"/>
              </a:ext>
            </a:extLst>
          </p:cNvPr>
          <p:cNvSpPr txBox="1"/>
          <p:nvPr/>
        </p:nvSpPr>
        <p:spPr>
          <a:xfrm>
            <a:off x="790574" y="2886075"/>
            <a:ext cx="5010151" cy="35086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rtl="0" algn="l">
              <a:spcBef>
                <a:spcPts val="600"/>
              </a:spcBef>
            </a:pPr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icsson Hilda" panose="00000500000000000000" pitchFamily="2" charset="0"/>
              </a:rPr>
              <a:t>单一注册模式</a:t>
            </a:r>
          </a:p>
          <a:p>
            <a:pPr marL="180975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Ericsson Hilda" panose="00000500000000000000" pitchFamily="2" charset="0"/>
              </a:rPr>
              <a:t>UE只有一种活动MM状态</a:t>
            </a:r>
          </a:p>
          <a:p>
            <a:pPr marL="447675" lvl="1" indent="-180975" rtl="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Ericsson Hilda" panose="00000500000000000000" pitchFamily="2" charset="0"/>
              </a:rPr>
              <a:t>5GC 中的 RM 状态（5GC NAS 模式）或 EPC 中的 EMM 状态（EPC NAS 模式）</a:t>
            </a:r>
          </a:p>
          <a:p>
            <a:pPr marL="180975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Ericsson Hilda" panose="00000500000000000000" pitchFamily="2" charset="0"/>
              </a:rPr>
              <a:t>UE维护5GC和EPC的单一协调注册</a:t>
            </a:r>
          </a:p>
          <a:p>
            <a:pPr marL="447675" lvl="1" indent="-180975" rtl="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58585A"/>
                </a:solidFill>
                <a:latin typeface="Ericsson Hilda" panose="00000500000000000000" pitchFamily="2" charset="0"/>
              </a:rPr>
              <a:t>UE 在 EPC 和 5GC 之间移动期间将 EPS-GUTI 映射到 5G GUTI，反之亦然</a:t>
            </a:r>
            <a:endParaRPr lang="en-US" sz="1400" dirty="0">
              <a:latin typeface="Ericsson Hilda" panose="00000500000000000000" pitchFamily="2" charset="0"/>
            </a:endParaRPr>
          </a:p>
          <a:p>
            <a:pPr marL="180975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Ericsson Hilda" panose="00000500000000000000" pitchFamily="2" charset="0"/>
              </a:rPr>
              <a:t>当 UE 更改 RAT 时，会话和移动性管理的上下文将移至新的相应 CN</a:t>
            </a:r>
          </a:p>
          <a:p>
            <a:pPr marL="180975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00FFFF"/>
                </a:highlight>
                <a:latin typeface="Ericsson Hilda" panose="00000500000000000000" pitchFamily="2" charset="0"/>
              </a:rPr>
              <a:t>使用或不使用 N26 接口均可工作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4A3BA-3965-42A7-B4B5-427C0B9C730F}"/>
              </a:ext>
            </a:extLst>
          </p:cNvPr>
          <p:cNvSpPr txBox="1"/>
          <p:nvPr/>
        </p:nvSpPr>
        <p:spPr>
          <a:xfrm>
            <a:off x="6067424" y="2886075"/>
            <a:ext cx="5010151" cy="31854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rtl="0" algn="l">
              <a:spcBef>
                <a:spcPts val="600"/>
              </a:spcBef>
            </a:pPr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icsson Hilda" panose="00000500000000000000" pitchFamily="2" charset="0"/>
              </a:rPr>
              <a:t>双注册模式</a:t>
            </a:r>
          </a:p>
          <a:p>
            <a:pPr marL="180975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00FFFF"/>
                </a:highlight>
                <a:latin typeface="Ericsson Hilda" panose="00000500000000000000" pitchFamily="2" charset="0"/>
              </a:rPr>
              <a:t>UE 使用单独的 RRC 连接处理 5GC 和 EPC 的独立注册</a:t>
            </a:r>
          </a:p>
          <a:p>
            <a:pPr marL="447675" indent="-180975" rtl="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Ericsson Hilda" panose="00000500000000000000" pitchFamily="2" charset="0"/>
              </a:rPr>
              <a:t>UE独立维护用于向5GC注册的5G-GUTI和用于向EPC附着/TAU的EPS-GUTI</a:t>
            </a:r>
          </a:p>
          <a:p>
            <a:pPr marL="180975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Ericsson Hilda" panose="00000500000000000000" pitchFamily="2" charset="0"/>
              </a:rPr>
              <a:t>UE可以仅注册到5GC、仅注册到EPC、或者同时注册到5GC和EPC</a:t>
            </a:r>
          </a:p>
          <a:p>
            <a:pPr marL="180975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00FFFF"/>
                </a:highlight>
                <a:latin typeface="Ericsson Hilda" panose="00000500000000000000" pitchFamily="2" charset="0"/>
              </a:rPr>
              <a:t>无需 N26 接口即可工作</a:t>
            </a:r>
          </a:p>
        </p:txBody>
      </p:sp>
    </p:spTree>
    <p:extLst>
      <p:ext uri="{BB962C8B-B14F-4D97-AF65-F5344CB8AC3E}">
        <p14:creationId xmlns:p14="http://schemas.microsoft.com/office/powerpoint/2010/main" val="330114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264FA8-6B30-4F31-A000-81B94172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92784" cy="1085371"/>
          </a:xfrm>
        </p:spPr>
        <p:txBody>
          <a:bodyPr>
            <a:normAutofit/>
          </a:bodyPr>
          <a:lstStyle/>
          <a:p>
            <a:pPr rtl="0" algn="l"/>
            <a:r>
              <a:rPr lang="en-GB" altLang="zh-CN" dirty="0">
                <a:latin typeface="Ericsson Hilda" panose="00000500000000000000" pitchFamily="2" charset="0"/>
              </a:rPr>
              <a:t>RAN架构和接口</a:t>
            </a:r>
            <a:endParaRPr lang="en-US" dirty="0">
              <a:latin typeface="Ericsson Hilda" panose="00000500000000000000" pitchFamily="2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4A58C5-E96F-43F7-AA5D-9CAC782B9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952973"/>
              </p:ext>
            </p:extLst>
          </p:nvPr>
        </p:nvGraphicFramePr>
        <p:xfrm>
          <a:off x="266147" y="2003843"/>
          <a:ext cx="5538008" cy="313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4845285" imgH="2740678" progId="Visio.Drawing.11">
                  <p:embed/>
                </p:oleObj>
              </mc:Choice>
              <mc:Fallback>
                <p:oleObj r:id="rId3" imgW="4845285" imgH="2740678" progId="Visio.Drawing.1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F4A58C5-E96F-43F7-AA5D-9CAC782B9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47" y="2003843"/>
                        <a:ext cx="5538008" cy="3139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B5E2076-5D0E-4DB8-8FC5-0599A84895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814696"/>
              </p:ext>
            </p:extLst>
          </p:nvPr>
        </p:nvGraphicFramePr>
        <p:xfrm>
          <a:off x="5607441" y="2003843"/>
          <a:ext cx="5897565" cy="334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4845439" imgH="2740636" progId="Visio.Drawing.11">
                  <p:embed/>
                </p:oleObj>
              </mc:Choice>
              <mc:Fallback>
                <p:oleObj r:id="rId5" imgW="4845439" imgH="2740636" progId="Visio.Drawing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B5E2076-5D0E-4DB8-8FC5-0599A84895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441" y="2003843"/>
                        <a:ext cx="5897565" cy="3343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9BE3139-6C90-4324-9539-5F9FCAAD538A}"/>
              </a:ext>
            </a:extLst>
          </p:cNvPr>
          <p:cNvSpPr txBox="1"/>
          <p:nvPr/>
        </p:nvSpPr>
        <p:spPr>
          <a:xfrm>
            <a:off x="524935" y="1479798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GB" altLang="zh-CN" b="1" dirty="0">
                <a:solidFill>
                  <a:srgbClr val="00B0F0"/>
                </a:solidFill>
                <a:latin typeface="Ericsson Hilda" panose="00000500000000000000" pitchFamily="2" charset="0"/>
              </a:rPr>
              <a:t>1.总承包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2E1B-7A44-412E-9F98-51CCCF0557E0}"/>
              </a:ext>
            </a:extLst>
          </p:cNvPr>
          <p:cNvSpPr txBox="1"/>
          <p:nvPr/>
        </p:nvSpPr>
        <p:spPr>
          <a:xfrm>
            <a:off x="5897035" y="147979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GB" b="1" dirty="0">
                <a:solidFill>
                  <a:srgbClr val="92D050"/>
                </a:solidFill>
                <a:latin typeface="Ericsson Hilda" panose="00000500000000000000" pitchFamily="2" charset="0"/>
              </a:rPr>
              <a:t>2.5GC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195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9E-1D42-484D-ACD3-2FDFE381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-86969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语音支持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D92A5-FF3B-49D8-BFA9-0FC4C548F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7" y="2120468"/>
            <a:ext cx="9156986" cy="4102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D6CFC5-5CCB-4A55-BE8D-D534655AAC72}"/>
              </a:ext>
            </a:extLst>
          </p:cNvPr>
          <p:cNvSpPr txBox="1"/>
          <p:nvPr/>
        </p:nvSpPr>
        <p:spPr>
          <a:xfrm>
            <a:off x="424037" y="1600200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b="1" dirty="0">
                <a:solidFill>
                  <a:srgbClr val="FF0000"/>
                </a:solidFill>
                <a:latin typeface="Ericsson Hilda" panose="00000500000000000000" pitchFamily="2" charset="0"/>
              </a:rPr>
              <a:t>5G语音</a:t>
            </a:r>
            <a:r>
              <a:rPr lang="en-US" b="1" dirty="0" err="1">
                <a:solidFill>
                  <a:srgbClr val="FF0000"/>
                </a:solidFill>
                <a:latin typeface="Ericsson Hilda" panose="00000500000000000000" pitchFamily="2" charset="0"/>
              </a:rPr>
              <a:t>策略</a:t>
            </a:r>
            <a:r>
              <a:rPr lang="en-US" b="1" dirty="0">
                <a:solidFill>
                  <a:srgbClr val="FF0000"/>
                </a:solidFill>
                <a:latin typeface="Ericsson Hilda" panose="00000500000000000000" pitchFamily="2" charset="0"/>
              </a:rPr>
              <a:t>概括</a:t>
            </a:r>
          </a:p>
          <a:p>
            <a:pPr rtl="0" algn="l"/>
            <a:endParaRPr lang="en-US" b="1" dirty="0">
              <a:solidFill>
                <a:srgbClr val="FF0000"/>
              </a:solidFill>
              <a:latin typeface="Ericsson Hild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845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AF7B-E636-4A2C-B267-39F98762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0"/>
            <a:ext cx="10515600" cy="1325563"/>
          </a:xfrm>
        </p:spPr>
        <p:txBody>
          <a:bodyPr>
            <a:normAutofit/>
          </a:bodyPr>
          <a:lstStyle/>
          <a:p>
            <a:pPr rtl="0" algn="l"/>
            <a:r>
              <a:rPr lang="en-GB" sz="4000" dirty="0">
                <a:latin typeface="Ericsson Hilda" panose="00000500000000000000" pitchFamily="2" charset="0"/>
              </a:rPr>
              <a:t>5GS 中通过 EPS 回退或 RAT 回退提供 IMS 语音服务</a:t>
            </a:r>
            <a:endParaRPr lang="en-US" sz="4000" dirty="0">
              <a:latin typeface="Ericsson Hilda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32811-6126-4724-83E4-B74704505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158"/>
            <a:ext cx="10363200" cy="5730091"/>
          </a:xfrm>
        </p:spPr>
        <p:txBody>
          <a:bodyPr>
            <a:normAutofit/>
          </a:bodyPr>
          <a:lstStyle/>
          <a:p>
            <a:pPr rtl="0" algn="l"/>
            <a:r>
              <a:rPr lang="en-GB" sz="1800" dirty="0">
                <a:latin typeface="Ericsson Hilda" panose="00000500000000000000" pitchFamily="2" charset="0"/>
              </a:rPr>
              <a:t>为了支持获取 IMS 语音服务的各种部署场景，NG-RAN 支持将 UE 从连接到 5GC 的 NR 引导或重定向到连接到 5GC 的 E-UTRA（RAT 回退）或 EPS（EPS 回退）的机制</a:t>
            </a:r>
          </a:p>
          <a:p>
            <a:pPr rtl="0" algn="l"/>
            <a:endParaRPr lang="en-US" sz="1800" dirty="0">
              <a:latin typeface="Ericsson Hilda" panose="00000500000000000000" pitchFamily="2" charset="0"/>
            </a:endParaRPr>
          </a:p>
          <a:p>
            <a:pPr rtl="0" algn="l"/>
            <a:r>
              <a:rPr lang="en-GB" sz="1800" dirty="0">
                <a:latin typeface="Ericsson Hilda" panose="00000500000000000000" pitchFamily="2" charset="0"/>
              </a:rPr>
              <a:t>以下原则适用于 IMS 语音服务</a:t>
            </a:r>
            <a:endParaRPr lang="en-US" sz="1800" dirty="0">
              <a:latin typeface="Ericsson Hilda" panose="00000500000000000000" pitchFamily="2" charset="0"/>
            </a:endParaRPr>
          </a:p>
          <a:p>
            <a:pPr marL="0" indent="0" rtl="0" algn="l">
              <a:buNone/>
            </a:pPr>
            <a:r>
              <a:rPr lang="en-GB" dirty="0">
                <a:latin typeface="Ericsson Hilda" panose="00000500000000000000" pitchFamily="2" charset="0"/>
              </a:rPr>
              <a:t> </a:t>
            </a:r>
            <a:r>
              <a:rPr lang="en-GB" sz="1400" dirty="0">
                <a:latin typeface="Ericsson Hilda" panose="00000500000000000000" pitchFamily="2" charset="0"/>
              </a:rPr>
              <a:t>服务 AMF 在注册过程中向 UE 指示</a:t>
            </a:r>
            <a:r>
              <a:rPr lang="en-GB" sz="1400" dirty="0">
                <a:solidFill>
                  <a:srgbClr val="FF0000"/>
                </a:solidFill>
                <a:latin typeface="Ericsson Hilda" panose="00000500000000000000" pitchFamily="2" charset="0"/>
              </a:rPr>
              <a:t>支持 IMS PS 语音会话</a:t>
            </a:r>
          </a:p>
          <a:p>
            <a:pPr marL="0" indent="0" rtl="0" algn="l">
              <a:buNone/>
            </a:pPr>
            <a:endParaRPr lang="en-US" sz="1400" dirty="0">
              <a:solidFill>
                <a:srgbClr val="FF0000"/>
              </a:solidFill>
              <a:latin typeface="Ericsson Hilda" panose="00000500000000000000" pitchFamily="2" charset="0"/>
            </a:endParaRPr>
          </a:p>
          <a:p>
            <a:pPr rtl="0" algn="l"/>
            <a:r>
              <a:rPr lang="en-US" altLang="ko-KR" sz="1800" dirty="0">
                <a:latin typeface="Ericsson Hilda" panose="00000500000000000000" pitchFamily="2" charset="0"/>
              </a:rPr>
              <a:t>为了支持语音服务，t</a:t>
            </a:r>
            <a:r>
              <a:rPr lang="x-none" altLang="ko-KR" sz="1800" dirty="0">
                <a:latin typeface="Ericsson Hilda" panose="00000500000000000000" pitchFamily="2" charset="0"/>
              </a:rPr>
              <a:t>他</a:t>
            </a:r>
            <a:r>
              <a:rPr lang="x-none" altLang="ko-KR" sz="1800" dirty="0">
                <a:solidFill>
                  <a:srgbClr val="00B0F0"/>
                </a:solidFill>
                <a:latin typeface="Ericsson Hilda" panose="00000500000000000000" pitchFamily="2" charset="0"/>
              </a:rPr>
              <a:t>NG-RAN</a:t>
            </a:r>
            <a:r>
              <a:rPr lang="x-none" altLang="ko-KR" sz="1800" dirty="0">
                <a:latin typeface="Ericsson Hilda" panose="00000500000000000000" pitchFamily="2" charset="0"/>
              </a:rPr>
              <a:t>可能会触发以下过程之一，具体取决于</a:t>
            </a:r>
            <a:r>
              <a:rPr lang="en-GB" sz="1800" dirty="0">
                <a:latin typeface="Ericsson Hilda" panose="00000500000000000000" pitchFamily="2" charset="0"/>
              </a:rPr>
              <a:t>g 关于 UE 功能、N26 可用性、网络配置和无线电条件</a:t>
            </a:r>
            <a:endParaRPr lang="en-US" sz="1800" dirty="0">
              <a:latin typeface="Ericsson Hilda" panose="00000500000000000000" pitchFamily="2" charset="0"/>
            </a:endParaRPr>
          </a:p>
          <a:p>
            <a:pPr lvl="1" rtl="0" algn="l"/>
            <a:r>
              <a:rPr lang="x-none" altLang="ko-KR" sz="1600" dirty="0">
                <a:latin typeface="Ericsson Hilda" panose="00000500000000000000" pitchFamily="2" charset="0"/>
              </a:rPr>
              <a:t>重定向至 EPS</a:t>
            </a:r>
            <a:r>
              <a:rPr lang="en-US" altLang="ko-KR" sz="1600" dirty="0">
                <a:latin typeface="Ericsson Hilda" panose="00000500000000000000" pitchFamily="2" charset="0"/>
              </a:rPr>
              <a:t> </a:t>
            </a:r>
            <a:r>
              <a:rPr lang="en-US" altLang="ko-KR" sz="1600" dirty="0">
                <a:solidFill>
                  <a:srgbClr val="00B0F0"/>
                </a:solidFill>
                <a:latin typeface="Ericsson Hilda" panose="00000500000000000000" pitchFamily="2" charset="0"/>
              </a:rPr>
              <a:t>（EPS 后备，无 N26）</a:t>
            </a:r>
            <a:endParaRPr lang="ko-KR" altLang="ko-KR" sz="1600" dirty="0">
              <a:solidFill>
                <a:srgbClr val="00B0F0"/>
              </a:solidFill>
              <a:latin typeface="Ericsson Hilda" panose="00000500000000000000" pitchFamily="2" charset="0"/>
            </a:endParaRPr>
          </a:p>
          <a:p>
            <a:pPr lvl="1" rtl="0" algn="l"/>
            <a:r>
              <a:rPr lang="x-none" altLang="ko-KR" sz="1600" dirty="0">
                <a:latin typeface="Ericsson Hilda" panose="00000500000000000000" pitchFamily="2" charset="0"/>
              </a:rPr>
              <a:t>向 EPS 移交程序</a:t>
            </a:r>
            <a:r>
              <a:rPr lang="en-US" altLang="ko-KR" sz="1600" dirty="0">
                <a:solidFill>
                  <a:srgbClr val="00B0F0"/>
                </a:solidFill>
                <a:latin typeface="Ericsson Hilda" panose="00000500000000000000" pitchFamily="2" charset="0"/>
              </a:rPr>
              <a:t>（EPS 后备 N26）</a:t>
            </a:r>
            <a:endParaRPr lang="ko-KR" altLang="ko-KR" sz="1600" dirty="0">
              <a:solidFill>
                <a:srgbClr val="00B0F0"/>
              </a:solidFill>
              <a:latin typeface="Ericsson Hilda" panose="00000500000000000000" pitchFamily="2" charset="0"/>
            </a:endParaRPr>
          </a:p>
          <a:p>
            <a:pPr lvl="1" rtl="0" algn="l"/>
            <a:r>
              <a:rPr lang="en-US" altLang="ko-KR" sz="1600" dirty="0">
                <a:latin typeface="Ericsson Hilda" panose="00000500000000000000" pitchFamily="2" charset="0"/>
              </a:rPr>
              <a:t>重定向至连接至 5GS 的 E-UTRA</a:t>
            </a:r>
            <a:r>
              <a:rPr lang="en-US" altLang="ko-KR" sz="1600" dirty="0">
                <a:solidFill>
                  <a:srgbClr val="00B0F0"/>
                </a:solidFill>
                <a:latin typeface="Ericsson Hilda" panose="00000500000000000000" pitchFamily="2" charset="0"/>
              </a:rPr>
              <a:t>（RAT 间回退）</a:t>
            </a:r>
            <a:endParaRPr lang="ko-KR" altLang="ko-KR" sz="1600" dirty="0">
              <a:solidFill>
                <a:srgbClr val="00B0F0"/>
              </a:solidFill>
              <a:latin typeface="Ericsson Hilda" panose="00000500000000000000" pitchFamily="2" charset="0"/>
            </a:endParaRPr>
          </a:p>
          <a:p>
            <a:pPr lvl="1" rtl="0" algn="l"/>
            <a:r>
              <a:rPr lang="x-none" altLang="ko-KR" sz="1600" dirty="0">
                <a:latin typeface="Ericsson Hilda" panose="00000500000000000000" pitchFamily="2" charset="0"/>
              </a:rPr>
              <a:t>切换到连接到 5GC 的 E-UTRA。</a:t>
            </a:r>
            <a:r>
              <a:rPr lang="en-US" altLang="ko-KR" sz="1600" dirty="0">
                <a:latin typeface="Ericsson Hilda" panose="00000500000000000000" pitchFamily="2" charset="0"/>
              </a:rPr>
              <a:t> </a:t>
            </a:r>
            <a:r>
              <a:rPr lang="en-US" altLang="ko-KR" sz="1600" dirty="0">
                <a:solidFill>
                  <a:srgbClr val="00B0F0"/>
                </a:solidFill>
                <a:latin typeface="Ericsson Hilda" panose="00000500000000000000" pitchFamily="2" charset="0"/>
              </a:rPr>
              <a:t>（RAT 间回退）</a:t>
            </a:r>
          </a:p>
          <a:p>
            <a:pPr lvl="1" rtl="0" algn="l"/>
            <a:endParaRPr lang="en-US" altLang="ko-KR" sz="1600" dirty="0">
              <a:solidFill>
                <a:srgbClr val="00B0F0"/>
              </a:solidFill>
              <a:latin typeface="Ericsson Hilda" panose="00000500000000000000" pitchFamily="2" charset="0"/>
            </a:endParaRPr>
          </a:p>
          <a:p>
            <a:pPr rtl="0" algn="l"/>
            <a:r>
              <a:rPr lang="en-GB" sz="1800" dirty="0">
                <a:latin typeface="Ericsson Hilda" panose="00000500000000000000" pitchFamily="2" charset="0"/>
              </a:rPr>
              <a:t>如果建立 IMS 语音 QoS 流的请求到达 NG-RAN，则该建立请求和 NG-RAN 响应指示拒绝 RAN 可能会触发回退过程</a:t>
            </a:r>
          </a:p>
          <a:p>
            <a:pPr rtl="0" algn="l"/>
            <a:endParaRPr lang="en-US" dirty="0">
              <a:latin typeface="Ericsson Hild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876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D7A4AD-39EF-456E-99D2-5FA9EC66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239714"/>
            <a:ext cx="10905066" cy="1085371"/>
          </a:xfrm>
        </p:spPr>
        <p:txBody>
          <a:bodyPr>
            <a:normAutofit/>
          </a:bodyPr>
          <a:lstStyle/>
          <a:p>
            <a:pPr rtl="0" algn="l"/>
            <a:r>
              <a:rPr lang="en-GB" altLang="ko-KR" dirty="0">
                <a:latin typeface="Ericsson Hilda" panose="00000500000000000000" pitchFamily="2" charset="0"/>
              </a:rPr>
              <a:t>每股收益回落</a:t>
            </a:r>
            <a:br>
              <a:rPr lang="en-US" altLang="ko-KR" dirty="0"/>
            </a:b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96C68CF-4F79-4929-B58D-914BF02DE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574" y="1251575"/>
            <a:ext cx="4515532" cy="4849506"/>
          </a:xfrm>
        </p:spPr>
        <p:txBody>
          <a:bodyPr/>
          <a:lstStyle/>
          <a:p>
            <a:pPr marL="175895" indent="-175895" rtl="0" algn="l"/>
            <a:r>
              <a:rPr lang="x-none" sz="1400" dirty="0">
                <a:latin typeface="Ericsson Hilda" panose="00000500000000000000" pitchFamily="2" charset="0"/>
              </a:rPr>
              <a:t>网络发起的 PDU 会话修改，以设置语音的 QoS 流到达 NG-RAN</a:t>
            </a:r>
            <a:endParaRPr lang="x-none" sz="1400" dirty="0">
              <a:latin typeface="Ericsson Hilda" panose="00000500000000000000" pitchFamily="2" charset="0"/>
              <a:cs typeface="Arial"/>
            </a:endParaRPr>
          </a:p>
          <a:p>
            <a:pPr marL="175895" indent="-175895" rtl="0" algn="l"/>
            <a:r>
              <a:rPr lang="x-none" sz="1400" dirty="0">
                <a:solidFill>
                  <a:srgbClr val="58585A"/>
                </a:solidFill>
                <a:latin typeface="Ericsson Hilda" panose="00000500000000000000" pitchFamily="2" charset="0"/>
                <a:cs typeface="Arial"/>
              </a:rPr>
              <a:t>NG-RAN 响应指示拒绝 PDU 会话修改以设置 IMS 语音的 QoS 流</a:t>
            </a:r>
          </a:p>
          <a:p>
            <a:pPr marL="175895" indent="-175895" rtl="0" algn="l"/>
            <a:r>
              <a:rPr lang="x-none" sz="1400" dirty="0">
                <a:solidFill>
                  <a:srgbClr val="58585A"/>
                </a:solidFill>
                <a:latin typeface="Ericsson Hilda" panose="00000500000000000000" pitchFamily="2" charset="0"/>
                <a:cs typeface="Arial"/>
              </a:rPr>
              <a:t>完成到 EPS 的移动过程后，SMF/PGW 重新发起 IMS 语音专用承载的建立</a:t>
            </a:r>
          </a:p>
          <a:p>
            <a:pPr marL="175895" indent="-175895" rtl="0" algn="l"/>
            <a:endParaRPr lang="en-US" altLang="ko-KR" sz="1400" dirty="0">
              <a:solidFill>
                <a:srgbClr val="58585A"/>
              </a:solidFill>
              <a:latin typeface="Ericsson Hilda" panose="00000500000000000000" pitchFamily="2" charset="0"/>
            </a:endParaRPr>
          </a:p>
          <a:p>
            <a:pPr marL="0" indent="0" rtl="0" algn="l">
              <a:buNone/>
            </a:pPr>
            <a:r>
              <a:rPr lang="en-US" altLang="ko-KR" sz="1400" dirty="0">
                <a:solidFill>
                  <a:srgbClr val="00B0F0"/>
                </a:solidFill>
                <a:latin typeface="Ericsson Hilda" panose="00000500000000000000" pitchFamily="2" charset="0"/>
              </a:rPr>
              <a:t>至少在 EPS 中的语音呼叫持续时间内，E-UTRAN 配置为不触发任何到 5GS 的切换。</a:t>
            </a:r>
          </a:p>
          <a:p>
            <a:pPr marL="0" indent="0" rtl="0" algn="l">
              <a:buNone/>
            </a:pPr>
            <a:endParaRPr lang="en-US" altLang="ko-KR" sz="1400" dirty="0">
              <a:solidFill>
                <a:srgbClr val="00B0F0"/>
              </a:solidFill>
              <a:latin typeface="Ericsson Hilda" panose="00000500000000000000" pitchFamily="2" charset="0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986D7E-7B0A-42C4-A1DA-D2FB36219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53" y="4219894"/>
            <a:ext cx="3500330" cy="2559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22345-6791-410F-A6B9-41D3C1477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587" y="1325085"/>
            <a:ext cx="6616464" cy="50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989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207D261-988C-4450-A7E8-A07A71015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239714"/>
            <a:ext cx="10905066" cy="1085371"/>
          </a:xfrm>
        </p:spPr>
        <p:txBody>
          <a:bodyPr>
            <a:normAutofit/>
          </a:bodyPr>
          <a:lstStyle/>
          <a:p>
            <a:pPr rtl="0" algn="l"/>
            <a:r>
              <a:rPr lang="en-GB" altLang="ko-KR" dirty="0">
                <a:latin typeface="Ericsson Hilda" panose="00000500000000000000" pitchFamily="2" charset="0"/>
              </a:rPr>
              <a:t>5GS 中的 INTER RAT 回落</a:t>
            </a:r>
            <a:br>
              <a:rPr lang="en-US" altLang="ko-KR" dirty="0">
                <a:latin typeface="Ericsson Hilda" panose="00000500000000000000" pitchFamily="2" charset="0"/>
              </a:rPr>
            </a:br>
            <a:endParaRPr lang="en-US" sz="2800" dirty="0">
              <a:solidFill>
                <a:srgbClr val="00B0F0"/>
              </a:solidFill>
              <a:latin typeface="Ericsson Hilda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65363-7B49-4684-9449-FD4024B14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627495"/>
            <a:ext cx="5496157" cy="4245982"/>
          </a:xfrm>
        </p:spPr>
        <p:txBody>
          <a:bodyPr/>
          <a:lstStyle/>
          <a:p>
            <a:pPr rtl="0" algn="l"/>
            <a:r>
              <a:rPr lang="en-GB" altLang="ko-KR" sz="1800" dirty="0">
                <a:latin typeface="Ericsson Hilda" panose="00000500000000000000" pitchFamily="2" charset="0"/>
              </a:rPr>
              <a:t>当 UE 由 5GC 提供服务时，UE 具有一个或多个正在进行的 PDU 会话，每个会话都包含一个或多个 QoS 流。</a:t>
            </a:r>
          </a:p>
          <a:p>
            <a:pPr rtl="0" algn="l"/>
            <a:r>
              <a:rPr lang="en-GB" altLang="ko-KR" sz="1800" dirty="0">
                <a:latin typeface="Ericsson Hilda" panose="00000500000000000000" pitchFamily="2" charset="0"/>
              </a:rPr>
              <a:t>服务 PLMN AMF 在注册过程中向 UE 发送了支持 IMS 语音 PS 会话的指示，并且 UE 已在 IMS 中注册</a:t>
            </a:r>
          </a:p>
          <a:p>
            <a:pPr marL="0" indent="0" rtl="0" algn="l">
              <a:buNone/>
            </a:pPr>
            <a:r>
              <a:rPr lang="en-US" altLang="ko-KR" sz="1800" dirty="0">
                <a:solidFill>
                  <a:srgbClr val="00B0F0"/>
                </a:solidFill>
                <a:latin typeface="Ericsson Hilda" panose="00000500000000000000" pitchFamily="2" charset="0"/>
              </a:rPr>
              <a:t>※ 至少在 IMS 语音呼叫期间，目标 NG-RAN 配置为不触发 NG-RAN 间切换回源 NG-RAN</a:t>
            </a:r>
            <a:endParaRPr lang="en-GB" altLang="ko-KR" sz="1800" dirty="0">
              <a:solidFill>
                <a:srgbClr val="00B0F0"/>
              </a:solidFill>
              <a:latin typeface="Ericsson Hilda" panose="00000500000000000000" pitchFamily="2" charset="0"/>
            </a:endParaRPr>
          </a:p>
          <a:p>
            <a:pPr rtl="0" algn="l"/>
            <a:endParaRPr lang="ko-KR" altLang="ko-KR" sz="1800" dirty="0">
              <a:latin typeface="Ericsson Hilda" panose="00000500000000000000" pitchFamily="2" charset="0"/>
            </a:endParaRPr>
          </a:p>
          <a:p>
            <a:pPr rtl="0" algn="l"/>
            <a:endParaRPr lang="ko-KR" altLang="ko-KR" sz="1800" dirty="0">
              <a:latin typeface="Ericsson Hilda" panose="00000500000000000000" pitchFamily="2" charset="0"/>
            </a:endParaRPr>
          </a:p>
          <a:p>
            <a:pPr rtl="0" algn="l"/>
            <a:endParaRPr lang="ko-KR" altLang="ko-KR" sz="1800" dirty="0">
              <a:latin typeface="Ericsson Hilda" panose="00000500000000000000" pitchFamily="2" charset="0"/>
            </a:endParaRPr>
          </a:p>
          <a:p>
            <a:pPr rtl="0" algn="l"/>
            <a:endParaRPr lang="en-US" altLang="ko-KR" sz="1800" dirty="0">
              <a:latin typeface="Ericsson Hilda" panose="00000500000000000000" pitchFamily="2" charset="0"/>
            </a:endParaRPr>
          </a:p>
          <a:p>
            <a:pPr marL="0" indent="0" rtl="0" algn="l">
              <a:buNone/>
            </a:pPr>
            <a:endParaRPr lang="ko-KR" altLang="en-US" sz="1800" dirty="0">
              <a:latin typeface="Ericsson Hilda" panose="00000500000000000000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A9E29D6-860B-43A1-84D9-E7BFB9B0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114041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0" algn="l"/>
            <a:endParaRPr lang="en-US">
              <a:latin typeface="Ericsson Hilda" panose="00000500000000000000" pitchFamily="2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593B5C5-C6B6-43AF-AA31-86BCA9778B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0" y="1188837"/>
          <a:ext cx="5086350" cy="5123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icture" r:id="rId4" imgW="3960377" imgH="3988041" progId="Word.Picture.8">
                  <p:embed/>
                </p:oleObj>
              </mc:Choice>
              <mc:Fallback>
                <p:oleObj name="Picture" r:id="rId4" imgW="3960377" imgH="3988041" progId="Word.Picture.8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593B5C5-C6B6-43AF-AA31-86BCA9778B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1188837"/>
                        <a:ext cx="5086350" cy="5123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993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F2B3C9ED-964E-4C4F-95EF-ADE0F1BF1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627495"/>
            <a:ext cx="11253778" cy="4866070"/>
          </a:xfrm>
        </p:spPr>
        <p:txBody>
          <a:bodyPr>
            <a:normAutofit/>
          </a:bodyPr>
          <a:lstStyle/>
          <a:p>
            <a:pPr rtl="0" algn="l"/>
            <a:r>
              <a:rPr lang="en-US" altLang="ko-KR" sz="1800" dirty="0">
                <a:solidFill>
                  <a:srgbClr val="00B0F0"/>
                </a:solidFill>
                <a:latin typeface="Ericsson Hilda" panose="00000500000000000000" pitchFamily="2" charset="0"/>
              </a:rPr>
              <a:t>紧急服务后备</a:t>
            </a:r>
            <a:r>
              <a:rPr lang="en-US" altLang="ko-KR" sz="1800" dirty="0">
                <a:latin typeface="Ericsson Hilda" panose="00000500000000000000" pitchFamily="2" charset="0"/>
              </a:rPr>
              <a:t>当 5GS 不指示支持紧急服务并指示支持紧急服务后备时，可以使用。</a:t>
            </a:r>
          </a:p>
          <a:p>
            <a:pPr lvl="1" rtl="0" algn="l"/>
            <a:r>
              <a:rPr lang="en-US" altLang="ko-KR" sz="1800" dirty="0">
                <a:latin typeface="Ericsson Hilda" panose="00000500000000000000" pitchFamily="2" charset="0"/>
              </a:rPr>
              <a:t>为了发起紧急服务，支持紧急服务回退的正常注册的 UE 应发起服务类型设置为紧急服务回退的服务请求。</a:t>
            </a:r>
          </a:p>
          <a:p>
            <a:pPr rtl="0" algn="l"/>
            <a:r>
              <a:rPr lang="en-US" altLang="ko-KR" sz="1800" dirty="0">
                <a:latin typeface="Ericsson Hilda" panose="00000500000000000000" pitchFamily="2" charset="0"/>
              </a:rPr>
              <a:t>5GS</a:t>
            </a:r>
            <a:r>
              <a:rPr lang="x-none" altLang="ko-KR" sz="1800" dirty="0">
                <a:latin typeface="Ericsson Hilda" panose="00000500000000000000" pitchFamily="2" charset="0"/>
              </a:rPr>
              <a:t>可能会触发以下过程之一：</a:t>
            </a:r>
            <a:endParaRPr lang="ko-KR" altLang="ko-KR" sz="1800" dirty="0">
              <a:latin typeface="Ericsson Hilda" panose="00000500000000000000" pitchFamily="2" charset="0"/>
            </a:endParaRPr>
          </a:p>
          <a:p>
            <a:pPr lvl="1" rtl="0" algn="l"/>
            <a:r>
              <a:rPr lang="en-US" altLang="ko-KR" sz="1800" dirty="0">
                <a:latin typeface="Ericsson Hilda" panose="00000500000000000000" pitchFamily="2" charset="0"/>
              </a:rPr>
              <a:t>移交或r</a:t>
            </a:r>
            <a:r>
              <a:rPr lang="x-none" altLang="ko-KR" sz="1800" dirty="0">
                <a:latin typeface="Ericsson Hilda" panose="00000500000000000000" pitchFamily="2" charset="0"/>
              </a:rPr>
              <a:t>重定向至 EPS</a:t>
            </a:r>
            <a:r>
              <a:rPr lang="en-US" altLang="ko-KR" sz="1800" dirty="0">
                <a:latin typeface="Ericsson Hilda" panose="00000500000000000000" pitchFamily="2" charset="0"/>
              </a:rPr>
              <a:t>（</a:t>
            </a:r>
            <a:r>
              <a:rPr lang="en-US" altLang="ko-KR" sz="1800" dirty="0">
                <a:solidFill>
                  <a:srgbClr val="00B0F0"/>
                </a:solidFill>
                <a:latin typeface="Ericsson Hilda" panose="00000500000000000000" pitchFamily="2" charset="0"/>
              </a:rPr>
              <a:t>EPS 回退（带/不带 N26）</a:t>
            </a:r>
            <a:r>
              <a:rPr lang="en-US" altLang="ko-KR" sz="1800" dirty="0">
                <a:latin typeface="Ericsson Hilda" panose="00000500000000000000" pitchFamily="2" charset="0"/>
              </a:rPr>
              <a:t>）</a:t>
            </a:r>
            <a:endParaRPr lang="ko-KR" altLang="ko-KR" sz="1800" dirty="0">
              <a:solidFill>
                <a:srgbClr val="00B0F0"/>
              </a:solidFill>
              <a:latin typeface="Ericsson Hilda" panose="00000500000000000000" pitchFamily="2" charset="0"/>
            </a:endParaRPr>
          </a:p>
          <a:p>
            <a:pPr lvl="1" rtl="0" algn="l"/>
            <a:r>
              <a:rPr lang="en-US" altLang="ko-KR" sz="1800" dirty="0">
                <a:latin typeface="Ericsson Hilda" panose="00000500000000000000" pitchFamily="2" charset="0"/>
              </a:rPr>
              <a:t>切换或重定向到连接到 5GS 的 E-UTRA（</a:t>
            </a:r>
            <a:r>
              <a:rPr lang="en-US" altLang="ko-KR" sz="1800" dirty="0">
                <a:solidFill>
                  <a:srgbClr val="00B0F0"/>
                </a:solidFill>
                <a:latin typeface="Ericsson Hilda" panose="00000500000000000000" pitchFamily="2" charset="0"/>
              </a:rPr>
              <a:t>RAT 间回退</a:t>
            </a:r>
            <a:r>
              <a:rPr lang="en-US" altLang="ko-KR" sz="1800" dirty="0">
                <a:latin typeface="Ericsson Hilda" panose="00000500000000000000" pitchFamily="2" charset="0"/>
              </a:rPr>
              <a:t>）</a:t>
            </a:r>
            <a:endParaRPr lang="ko-KR" altLang="ko-KR" sz="1800" dirty="0">
              <a:solidFill>
                <a:srgbClr val="00B0F0"/>
              </a:solidFill>
              <a:latin typeface="Ericsson Hilda" panose="00000500000000000000" pitchFamily="2" charset="0"/>
            </a:endParaRPr>
          </a:p>
          <a:p>
            <a:pPr rtl="0" algn="l"/>
            <a:r>
              <a:rPr lang="en-US" altLang="ko-KR" sz="1800" dirty="0">
                <a:latin typeface="Ericsson Hilda" panose="00000500000000000000" pitchFamily="2" charset="0"/>
              </a:rPr>
              <a:t>在切换到目标小区之后，UE执行IMS过程以建立IMS紧急会话。</a:t>
            </a:r>
            <a:endParaRPr lang="en-GB" altLang="ko-KR" sz="1800" dirty="0">
              <a:latin typeface="Ericsson Hilda" panose="00000500000000000000" pitchFamily="2" charset="0"/>
            </a:endParaRPr>
          </a:p>
          <a:p>
            <a:pPr rtl="0" algn="l"/>
            <a:r>
              <a:rPr lang="en-GB" altLang="ko-KR" sz="1800" dirty="0">
                <a:latin typeface="Ericsson Hilda" panose="00000500000000000000" pitchFamily="2" charset="0"/>
              </a:rPr>
              <a:t>如果由于紧急回退而触发切换，“</a:t>
            </a:r>
            <a:r>
              <a:rPr lang="en-US" altLang="ko-KR" sz="1800" dirty="0">
                <a:latin typeface="Ericsson Hilda" panose="00000500000000000000" pitchFamily="2" charset="0"/>
              </a:rPr>
              <a:t>紧急回退指示符”被转发到目标eNB</a:t>
            </a:r>
            <a:r>
              <a:rPr lang="en-GB" altLang="ko-KR" sz="1800" dirty="0">
                <a:latin typeface="Ericsson Hilda" panose="00000500000000000000" pitchFamily="2" charset="0"/>
              </a:rPr>
              <a:t>在里面</a:t>
            </a:r>
            <a:r>
              <a:rPr lang="en-GB" altLang="ko-KR" sz="1800" i="1" dirty="0">
                <a:latin typeface="Ericsson Hilda" panose="00000500000000000000" pitchFamily="2" charset="0"/>
              </a:rPr>
              <a:t>源到目标透明容器</a:t>
            </a:r>
            <a:r>
              <a:rPr lang="en-GB" altLang="ko-KR" sz="1800" dirty="0">
                <a:latin typeface="Ericsson Hilda" panose="00000500000000000000" pitchFamily="2" charset="0"/>
              </a:rPr>
              <a:t>。</a:t>
            </a:r>
          </a:p>
          <a:p>
            <a:pPr rtl="0" algn="l"/>
            <a:endParaRPr lang="en-US" altLang="ko-KR" sz="1800" dirty="0">
              <a:latin typeface="Ericsson Hilda" panose="00000500000000000000" pitchFamily="2" charset="0"/>
            </a:endParaRPr>
          </a:p>
          <a:p>
            <a:pPr rtl="0" algn="l"/>
            <a:r>
              <a:rPr lang="en-GB" altLang="ko-KR" sz="1800" dirty="0">
                <a:latin typeface="Ericsson Hilda" panose="00000500000000000000" pitchFamily="2" charset="0"/>
              </a:rPr>
              <a:t>需要考虑的其他事项</a:t>
            </a:r>
            <a:r>
              <a:rPr lang="en-US" altLang="ko-KR" sz="1800" dirty="0">
                <a:latin typeface="Ericsson Hilda" panose="00000500000000000000" pitchFamily="2" charset="0"/>
              </a:rPr>
              <a:t>用于紧急服务后备</a:t>
            </a:r>
          </a:p>
          <a:p>
            <a:pPr lvl="1" rtl="0" algn="l"/>
            <a:r>
              <a:rPr lang="en-US" altLang="ko-KR" sz="1600" dirty="0">
                <a:latin typeface="Ericsson Hilda" panose="00000500000000000000" pitchFamily="2" charset="0"/>
              </a:rPr>
              <a:t>带有紧急回退指示器的传入切换应被视为特权访问，以便它可以使用准入控制中的保留资源。</a:t>
            </a:r>
            <a:endParaRPr lang="en-GB" altLang="ko-KR" sz="1600" dirty="0">
              <a:latin typeface="Ericsson Hilda" panose="00000500000000000000" pitchFamily="2" charset="0"/>
            </a:endParaRPr>
          </a:p>
          <a:p>
            <a:pPr lvl="1" rtl="0" algn="l"/>
            <a:endParaRPr lang="ko-KR" altLang="ko-KR" sz="1600" dirty="0">
              <a:solidFill>
                <a:srgbClr val="00B0F0"/>
              </a:solidFill>
              <a:latin typeface="Ericsson Hilda" panose="00000500000000000000" pitchFamily="2" charset="0"/>
            </a:endParaRPr>
          </a:p>
          <a:p>
            <a:pPr rtl="0" algn="l"/>
            <a:endParaRPr lang="ko-KR" altLang="ko-KR" dirty="0">
              <a:latin typeface="Ericsson Hilda" panose="00000500000000000000" pitchFamily="2" charset="0"/>
            </a:endParaRPr>
          </a:p>
          <a:p>
            <a:pPr rtl="0" algn="l"/>
            <a:endParaRPr lang="ko-KR" altLang="ko-KR" dirty="0">
              <a:latin typeface="Ericsson Hilda" panose="00000500000000000000" pitchFamily="2" charset="0"/>
            </a:endParaRPr>
          </a:p>
          <a:p>
            <a:pPr rtl="0" algn="l"/>
            <a:endParaRPr lang="en-US" altLang="ko-KR" dirty="0">
              <a:latin typeface="Ericsson Hilda" panose="00000500000000000000" pitchFamily="2" charset="0"/>
            </a:endParaRPr>
          </a:p>
          <a:p>
            <a:pPr marL="0" indent="0" rtl="0" algn="l">
              <a:buNone/>
            </a:pPr>
            <a:endParaRPr lang="ko-KR" altLang="en-US" dirty="0">
              <a:latin typeface="Ericsson Hilda" panose="000005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934" y="239714"/>
            <a:ext cx="10905066" cy="1085371"/>
          </a:xfrm>
        </p:spPr>
        <p:txBody>
          <a:bodyPr>
            <a:normAutofit/>
          </a:bodyPr>
          <a:lstStyle/>
          <a:p>
            <a:pPr rtl="0" algn="l"/>
            <a:r>
              <a:rPr lang="en-GB" altLang="ko-KR" dirty="0">
                <a:latin typeface="Ericsson Hilda" panose="00000500000000000000" pitchFamily="2" charset="0"/>
              </a:rPr>
              <a:t>紧急服务后备</a:t>
            </a:r>
            <a:endParaRPr lang="en-US" sz="2800" dirty="0">
              <a:solidFill>
                <a:srgbClr val="00B0F0"/>
              </a:solidFill>
              <a:latin typeface="Ericsson Hild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063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449318" y="1802544"/>
            <a:ext cx="8113619" cy="4679821"/>
          </a:xfrm>
        </p:spPr>
        <p:txBody>
          <a:bodyPr>
            <a:normAutofit/>
          </a:bodyPr>
          <a:lstStyle/>
          <a:p>
            <a:pPr rtl="0" algn="l">
              <a:spcBef>
                <a:spcPts val="0"/>
              </a:spcBef>
            </a:pPr>
            <a:r>
              <a:rPr lang="en-GB" sz="2000" b="1" dirty="0">
                <a:solidFill>
                  <a:srgbClr val="00B0F0"/>
                </a:solidFill>
                <a:latin typeface="Ericsson Hilda" panose="00000500000000000000" pitchFamily="2" charset="0"/>
              </a:rPr>
              <a:t>情况1</a:t>
            </a:r>
            <a:r>
              <a:rPr lang="en-GB" sz="2000" dirty="0">
                <a:latin typeface="Ericsson Hilda" panose="00000500000000000000" pitchFamily="2" charset="0"/>
              </a:rPr>
              <a:t>：eLTE和NR之间的系统内切换，无需改变核心网。</a:t>
            </a:r>
          </a:p>
          <a:p>
            <a:pPr lvl="1" rtl="0" algn="l">
              <a:spcBef>
                <a:spcPts val="0"/>
              </a:spcBef>
            </a:pPr>
            <a:r>
              <a:rPr lang="en-GB" sz="1600" dirty="0">
                <a:latin typeface="Ericsson Hilda" panose="00000500000000000000" pitchFamily="2" charset="0"/>
              </a:rPr>
              <a:t>NG-RAN 时基于 Xn 或基于 N2 的 NG-RAN 节点间切换可以是 ng-eNB 或 gNB。</a:t>
            </a:r>
          </a:p>
          <a:p>
            <a:pPr lvl="1" rtl="0" algn="l">
              <a:spcBef>
                <a:spcPts val="0"/>
              </a:spcBef>
            </a:pPr>
            <a:r>
              <a:rPr lang="en-GB" sz="1600" dirty="0">
                <a:latin typeface="Ericsson Hilda" panose="00000500000000000000" pitchFamily="2" charset="0"/>
              </a:rPr>
              <a:t>但是，需要完整的配置，并且 HO 准备之前的测量处理与 RAT 内切换不同，因为物理层有很大不同。</a:t>
            </a:r>
          </a:p>
          <a:p>
            <a:pPr lvl="1" rtl="0" algn="l">
              <a:spcBef>
                <a:spcPts val="0"/>
              </a:spcBef>
            </a:pPr>
            <a:endParaRPr lang="en-GB" sz="1400" dirty="0">
              <a:latin typeface="Ericsson Hilda" panose="00000500000000000000" pitchFamily="2" charset="0"/>
            </a:endParaRPr>
          </a:p>
          <a:p>
            <a:pPr rtl="0" algn="l">
              <a:spcBef>
                <a:spcPts val="0"/>
              </a:spcBef>
            </a:pPr>
            <a:r>
              <a:rPr lang="en-GB" sz="2000" b="1" dirty="0">
                <a:solidFill>
                  <a:srgbClr val="00B0F0"/>
                </a:solidFill>
                <a:latin typeface="Ericsson Hilda" panose="00000500000000000000" pitchFamily="2" charset="0"/>
              </a:rPr>
              <a:t>案例2</a:t>
            </a:r>
            <a:r>
              <a:rPr lang="en-GB" sz="2000" dirty="0">
                <a:latin typeface="Ericsson Hilda" panose="00000500000000000000" pitchFamily="2" charset="0"/>
              </a:rPr>
              <a:t>：随着核心网的变化，LTE和NR之间的系统间切换，即LTE/EPC和NR/5GC之间的切换</a:t>
            </a:r>
          </a:p>
          <a:p>
            <a:pPr rtl="0" algn="l">
              <a:spcBef>
                <a:spcPts val="0"/>
              </a:spcBef>
            </a:pPr>
            <a:endParaRPr lang="en-GB" sz="1800" dirty="0">
              <a:latin typeface="Ericsson Hilda" panose="00000500000000000000" pitchFamily="2" charset="0"/>
            </a:endParaRPr>
          </a:p>
          <a:p>
            <a:pPr lvl="1" rtl="0" algn="l">
              <a:spcBef>
                <a:spcPts val="0"/>
              </a:spcBef>
            </a:pPr>
            <a:r>
              <a:rPr lang="en-GB" sz="1600" dirty="0">
                <a:latin typeface="Ericsson Hilda" panose="00000500000000000000" pitchFamily="2" charset="0"/>
              </a:rPr>
              <a:t>情况2-1：有</a:t>
            </a:r>
            <a:r>
              <a:rPr lang="en-GB" sz="1600" i="1" dirty="0">
                <a:latin typeface="Ericsson Hilda" panose="00000500000000000000" pitchFamily="2" charset="0"/>
              </a:rPr>
              <a:t>N26</a:t>
            </a:r>
            <a:r>
              <a:rPr lang="en-GB" sz="1600" dirty="0">
                <a:latin typeface="Ericsson Hilda" panose="00000500000000000000" pitchFamily="2" charset="0"/>
              </a:rPr>
              <a:t>MME和AMF之间的接口</a:t>
            </a:r>
          </a:p>
          <a:p>
            <a:pPr lvl="2" rtl="0" algn="l">
              <a:spcBef>
                <a:spcPts val="0"/>
              </a:spcBef>
            </a:pPr>
            <a:r>
              <a:rPr lang="en-GB" sz="1600" dirty="0">
                <a:latin typeface="Ericsson Hilda" panose="00000500000000000000" pitchFamily="2" charset="0"/>
              </a:rPr>
              <a:t>基于 S1 或 NG 的切换可以通过 RRC 重新配置来执行，包括</a:t>
            </a:r>
            <a:r>
              <a:rPr lang="en-GB" sz="1600" i="1" dirty="0">
                <a:solidFill>
                  <a:srgbClr val="00B0F0"/>
                </a:solidFill>
                <a:latin typeface="Ericsson Hilda" panose="00000500000000000000" pitchFamily="2" charset="0"/>
              </a:rPr>
              <a:t>移动控制信息</a:t>
            </a:r>
            <a:r>
              <a:rPr lang="en-GB" sz="1600" dirty="0">
                <a:latin typeface="Ericsson Hilda" panose="00000500000000000000" pitchFamily="2" charset="0"/>
              </a:rPr>
              <a:t>。</a:t>
            </a:r>
          </a:p>
          <a:p>
            <a:pPr lvl="2" rtl="0" algn="l">
              <a:spcBef>
                <a:spcPts val="0"/>
              </a:spcBef>
            </a:pPr>
            <a:endParaRPr lang="en-GB" sz="1600" dirty="0">
              <a:latin typeface="Ericsson Hilda" panose="00000500000000000000" pitchFamily="2" charset="0"/>
            </a:endParaRPr>
          </a:p>
          <a:p>
            <a:pPr lvl="1" rtl="0" algn="l">
              <a:spcBef>
                <a:spcPts val="0"/>
              </a:spcBef>
            </a:pPr>
            <a:r>
              <a:rPr lang="en-GB" sz="1600" dirty="0">
                <a:latin typeface="Ericsson Hilda" panose="00000500000000000000" pitchFamily="2" charset="0"/>
              </a:rPr>
              <a:t>情况2-2：没有</a:t>
            </a:r>
            <a:r>
              <a:rPr lang="en-GB" sz="1600" i="1" dirty="0">
                <a:latin typeface="Ericsson Hilda" panose="00000500000000000000" pitchFamily="2" charset="0"/>
              </a:rPr>
              <a:t>N26</a:t>
            </a:r>
            <a:r>
              <a:rPr lang="en-GB" sz="1600" dirty="0">
                <a:latin typeface="Ericsson Hilda" panose="00000500000000000000" pitchFamily="2" charset="0"/>
              </a:rPr>
              <a:t>MME之间的接口</a:t>
            </a:r>
            <a:r>
              <a:rPr lang="en-US" sz="1600" dirty="0">
                <a:latin typeface="Ericsson Hilda" panose="00000500000000000000" pitchFamily="2" charset="0"/>
              </a:rPr>
              <a:t>和AMF</a:t>
            </a:r>
          </a:p>
          <a:p>
            <a:pPr lvl="2" rtl="0" algn="l">
              <a:spcBef>
                <a:spcPts val="0"/>
              </a:spcBef>
            </a:pPr>
            <a:r>
              <a:rPr lang="en-US" sz="1600" dirty="0">
                <a:latin typeface="Ericsson Hilda" panose="00000500000000000000" pitchFamily="2" charset="0"/>
              </a:rPr>
              <a:t>这意味着MME和AMF之间没有协调</a:t>
            </a:r>
          </a:p>
          <a:p>
            <a:pPr lvl="2" rtl="0" algn="l">
              <a:spcBef>
                <a:spcPts val="0"/>
              </a:spcBef>
            </a:pPr>
            <a:r>
              <a:rPr lang="en-US" sz="1600" dirty="0">
                <a:latin typeface="Ericsson Hilda" panose="00000500000000000000" pitchFamily="2" charset="0"/>
              </a:rPr>
              <a:t>在这种情况下，RAT间切换意味着释放源侧的连接并在目标侧建立连接。所以，</a:t>
            </a:r>
            <a:r>
              <a:rPr lang="en-US" sz="1600" dirty="0">
                <a:solidFill>
                  <a:srgbClr val="00B0F0"/>
                </a:solidFill>
                <a:latin typeface="Ericsson Hilda" panose="00000500000000000000" pitchFamily="2" charset="0"/>
              </a:rPr>
              <a:t>带重定向的 RRC 连接释放</a:t>
            </a:r>
            <a:r>
              <a:rPr lang="en-US" sz="1600" dirty="0">
                <a:latin typeface="Ericsson Hilda" panose="00000500000000000000" pitchFamily="2" charset="0"/>
              </a:rPr>
              <a:t>是需要的。</a:t>
            </a:r>
            <a:endParaRPr lang="en-GB" sz="1600" dirty="0">
              <a:latin typeface="Ericsson Hilda" panose="000005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040A70-4BBD-4EFA-B52E-9F52E36E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16" y="267823"/>
            <a:ext cx="11245989" cy="1085371"/>
          </a:xfrm>
        </p:spPr>
        <p:txBody>
          <a:bodyPr>
            <a:normAutofit fontScale="90000"/>
          </a:bodyPr>
          <a:lstStyle/>
          <a:p>
            <a:pPr rtl="0" algn="l"/>
            <a:r>
              <a:rPr lang="en-US" sz="3600" dirty="0">
                <a:latin typeface="Ericsson Hilda" panose="00000500000000000000" pitchFamily="2" charset="0"/>
              </a:rPr>
              <a:t>背景：LTE 和 NR 之间的鼠间移动性</a:t>
            </a:r>
            <a:br>
              <a:rPr lang="en-US" dirty="0">
                <a:latin typeface="Ericsson Hilda" panose="00000500000000000000" pitchFamily="2" charset="0"/>
              </a:rPr>
            </a:br>
            <a:r>
              <a:rPr lang="en-US" sz="3100" dirty="0">
                <a:solidFill>
                  <a:srgbClr val="FF0000"/>
                </a:solidFill>
                <a:latin typeface="Ericsson Hilda" panose="00000500000000000000" pitchFamily="2" charset="0"/>
              </a:rPr>
              <a:t>连接移动性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48D567-E0A6-47AA-B988-DBCBA68301ED}"/>
              </a:ext>
            </a:extLst>
          </p:cNvPr>
          <p:cNvSpPr/>
          <p:nvPr/>
        </p:nvSpPr>
        <p:spPr bwMode="auto">
          <a:xfrm>
            <a:off x="8906998" y="2832469"/>
            <a:ext cx="1122933" cy="25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eaLnBrk="1" hangingPunct="1" rtl="0" algn="l">
              <a:spcBef>
                <a:spcPct val="50000"/>
              </a:spcBef>
              <a:defRPr/>
            </a:pPr>
            <a:endParaRPr lang="en-US" sz="2800" kern="0">
              <a:latin typeface="Ericsson Hilda" panose="00000500000000000000" pitchFamily="2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5D73BBC4-4392-4E93-B043-B2186CB6F04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12220" y="2621304"/>
            <a:ext cx="270814" cy="322662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56712" tIns="278355" rIns="556712" bIns="278355"/>
          <a:lstStyle/>
          <a:p>
            <a:pPr algn="ctr" fontAlgn="auto" rtl="0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ysClr val="windowText" lastClr="000000"/>
              </a:solidFill>
              <a:latin typeface="Ericsson Hilda" panose="00000500000000000000" pitchFamily="2" charset="0"/>
            </a:endParaRPr>
          </a:p>
        </p:txBody>
      </p:sp>
      <p:cxnSp>
        <p:nvCxnSpPr>
          <p:cNvPr id="9" name="Straight Connector 80">
            <a:extLst>
              <a:ext uri="{FF2B5EF4-FFF2-40B4-BE49-F238E27FC236}">
                <a16:creationId xmlns:a16="http://schemas.microsoft.com/office/drawing/2014/main" id="{6AB9DD1F-FF1F-4EFC-8677-B2280B898E7B}"/>
              </a:ext>
            </a:extLst>
          </p:cNvPr>
          <p:cNvCxnSpPr>
            <a:cxnSpLocks/>
          </p:cNvCxnSpPr>
          <p:nvPr/>
        </p:nvCxnSpPr>
        <p:spPr bwMode="auto">
          <a:xfrm flipV="1">
            <a:off x="9218752" y="2192715"/>
            <a:ext cx="736059" cy="63975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8AB3AAD-A9E9-458F-9AFE-27A017465991}"/>
              </a:ext>
            </a:extLst>
          </p:cNvPr>
          <p:cNvSpPr txBox="1"/>
          <p:nvPr/>
        </p:nvSpPr>
        <p:spPr>
          <a:xfrm>
            <a:off x="9199658" y="2782635"/>
            <a:ext cx="53732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LTE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702819-BE90-44F0-9A91-94EBEEAE4C85}"/>
              </a:ext>
            </a:extLst>
          </p:cNvPr>
          <p:cNvSpPr txBox="1"/>
          <p:nvPr/>
        </p:nvSpPr>
        <p:spPr>
          <a:xfrm>
            <a:off x="8730000" y="2313527"/>
            <a:ext cx="53412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基站</a:t>
            </a:r>
            <a:endParaRPr lang="en-US" sz="1400" kern="0" dirty="0">
              <a:solidFill>
                <a:sysClr val="windowText" lastClr="00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9F255-2094-4F61-8EBF-54186DA5C5EE}"/>
              </a:ext>
            </a:extLst>
          </p:cNvPr>
          <p:cNvSpPr/>
          <p:nvPr/>
        </p:nvSpPr>
        <p:spPr bwMode="auto">
          <a:xfrm>
            <a:off x="8540571" y="1774606"/>
            <a:ext cx="3230357" cy="1448175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eaLnBrk="1" hangingPunct="1" rtl="0" algn="l">
              <a:spcBef>
                <a:spcPct val="50000"/>
              </a:spcBef>
              <a:defRPr/>
            </a:pPr>
            <a:endParaRPr lang="en-US" sz="2800" kern="0">
              <a:latin typeface="Ericsson Hilda" panose="000005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B85C95-C72A-46FB-B3CF-E1B77FB747EC}"/>
              </a:ext>
            </a:extLst>
          </p:cNvPr>
          <p:cNvSpPr/>
          <p:nvPr/>
        </p:nvSpPr>
        <p:spPr bwMode="auto">
          <a:xfrm>
            <a:off x="10485105" y="2840926"/>
            <a:ext cx="1122933" cy="25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eaLnBrk="1" hangingPunct="1" rtl="0" algn="l">
              <a:spcBef>
                <a:spcPct val="50000"/>
              </a:spcBef>
              <a:defRPr/>
            </a:pPr>
            <a:endParaRPr lang="en-US" sz="2800" kern="0">
              <a:latin typeface="Ericsson Hilda" panose="00000500000000000000" pitchFamily="2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7D1C8FCE-138A-4CC5-8C95-A29D768C7C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89195" y="2649524"/>
            <a:ext cx="270814" cy="322662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56712" tIns="278355" rIns="556712" bIns="278355"/>
          <a:lstStyle/>
          <a:p>
            <a:pPr algn="ctr" fontAlgn="auto" rtl="0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ysClr val="windowText" lastClr="00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98AAAE-E556-498A-9436-4E3A8B65779E}"/>
              </a:ext>
            </a:extLst>
          </p:cNvPr>
          <p:cNvSpPr txBox="1"/>
          <p:nvPr/>
        </p:nvSpPr>
        <p:spPr>
          <a:xfrm>
            <a:off x="9839613" y="1854161"/>
            <a:ext cx="704039" cy="33855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5GCN</a:t>
            </a:r>
          </a:p>
        </p:txBody>
      </p:sp>
      <p:cxnSp>
        <p:nvCxnSpPr>
          <p:cNvPr id="18" name="Straight Connector 80">
            <a:extLst>
              <a:ext uri="{FF2B5EF4-FFF2-40B4-BE49-F238E27FC236}">
                <a16:creationId xmlns:a16="http://schemas.microsoft.com/office/drawing/2014/main" id="{50BB8A8A-3D18-40A0-B02D-87134BA4C98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458643" y="2181750"/>
            <a:ext cx="816688" cy="66630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DC84654-DEF7-4B81-B32E-C4BB103EA951}"/>
              </a:ext>
            </a:extLst>
          </p:cNvPr>
          <p:cNvSpPr txBox="1"/>
          <p:nvPr/>
        </p:nvSpPr>
        <p:spPr>
          <a:xfrm>
            <a:off x="10777765" y="2791092"/>
            <a:ext cx="46038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NR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5302A6-D2D7-4D67-8C9B-0D2002630481}"/>
              </a:ext>
            </a:extLst>
          </p:cNvPr>
          <p:cNvSpPr txBox="1"/>
          <p:nvPr/>
        </p:nvSpPr>
        <p:spPr>
          <a:xfrm>
            <a:off x="11132127" y="2333290"/>
            <a:ext cx="53412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gNB</a:t>
            </a:r>
            <a:endParaRPr lang="en-US" sz="1400" kern="0" dirty="0">
              <a:solidFill>
                <a:sysClr val="windowText" lastClr="00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E676175-8A78-45E6-A81F-422545F52065}"/>
              </a:ext>
            </a:extLst>
          </p:cNvPr>
          <p:cNvSpPr/>
          <p:nvPr/>
        </p:nvSpPr>
        <p:spPr bwMode="auto">
          <a:xfrm>
            <a:off x="8906996" y="4412085"/>
            <a:ext cx="1122933" cy="25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eaLnBrk="1" hangingPunct="1" rtl="0" algn="l">
              <a:spcBef>
                <a:spcPct val="50000"/>
              </a:spcBef>
              <a:defRPr/>
            </a:pPr>
            <a:endParaRPr lang="en-US" sz="2800" kern="0">
              <a:latin typeface="Ericsson Hilda" panose="00000500000000000000" pitchFamily="2" charset="0"/>
            </a:endParaRPr>
          </a:p>
        </p:txBody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id="{3DD8B2E2-9572-49CE-811A-9883A00F81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12218" y="4200920"/>
            <a:ext cx="270814" cy="322662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56712" tIns="278355" rIns="556712" bIns="278355"/>
          <a:lstStyle/>
          <a:p>
            <a:pPr algn="ctr" fontAlgn="auto" rtl="0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ysClr val="windowText" lastClr="00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D01523-82B1-4239-99C1-C3DAF6389BBF}"/>
              </a:ext>
            </a:extLst>
          </p:cNvPr>
          <p:cNvSpPr txBox="1"/>
          <p:nvPr/>
        </p:nvSpPr>
        <p:spPr>
          <a:xfrm>
            <a:off x="8972491" y="3465155"/>
            <a:ext cx="551754" cy="33855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总承包</a:t>
            </a:r>
          </a:p>
        </p:txBody>
      </p:sp>
      <p:cxnSp>
        <p:nvCxnSpPr>
          <p:cNvPr id="51" name="Straight Connector 80">
            <a:extLst>
              <a:ext uri="{FF2B5EF4-FFF2-40B4-BE49-F238E27FC236}">
                <a16:creationId xmlns:a16="http://schemas.microsoft.com/office/drawing/2014/main" id="{A48B5ED8-72B0-4140-B4B0-4800A7780992}"/>
              </a:ext>
            </a:extLst>
          </p:cNvPr>
          <p:cNvCxnSpPr>
            <a:cxnSpLocks/>
            <a:endCxn id="50" idx="2"/>
          </p:cNvCxnSpPr>
          <p:nvPr/>
        </p:nvCxnSpPr>
        <p:spPr bwMode="auto">
          <a:xfrm flipV="1">
            <a:off x="9218753" y="3803709"/>
            <a:ext cx="29615" cy="608376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7C08228-E0DE-439E-8DFA-403D5CDD9D6C}"/>
              </a:ext>
            </a:extLst>
          </p:cNvPr>
          <p:cNvSpPr txBox="1"/>
          <p:nvPr/>
        </p:nvSpPr>
        <p:spPr>
          <a:xfrm>
            <a:off x="9199656" y="4362251"/>
            <a:ext cx="53732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LTE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C549F5-FBBC-424F-A655-C2C1EABD90CE}"/>
              </a:ext>
            </a:extLst>
          </p:cNvPr>
          <p:cNvSpPr txBox="1"/>
          <p:nvPr/>
        </p:nvSpPr>
        <p:spPr>
          <a:xfrm>
            <a:off x="8710607" y="3925503"/>
            <a:ext cx="53412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基站</a:t>
            </a:r>
            <a:endParaRPr lang="en-US" sz="1400" kern="0" dirty="0">
              <a:solidFill>
                <a:sysClr val="windowText" lastClr="00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47C192-0DA6-4040-BB20-1191264B85D0}"/>
              </a:ext>
            </a:extLst>
          </p:cNvPr>
          <p:cNvSpPr/>
          <p:nvPr/>
        </p:nvSpPr>
        <p:spPr bwMode="auto">
          <a:xfrm>
            <a:off x="8540569" y="3354222"/>
            <a:ext cx="3230357" cy="1448175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eaLnBrk="1" hangingPunct="1" rtl="0" algn="l">
              <a:spcBef>
                <a:spcPct val="50000"/>
              </a:spcBef>
              <a:defRPr/>
            </a:pPr>
            <a:endParaRPr lang="en-US" sz="2800" kern="0">
              <a:latin typeface="Ericsson Hilda" panose="00000500000000000000" pitchFamily="2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21C3A40-BC2F-4A98-926A-089E81EE1879}"/>
              </a:ext>
            </a:extLst>
          </p:cNvPr>
          <p:cNvSpPr/>
          <p:nvPr/>
        </p:nvSpPr>
        <p:spPr bwMode="auto">
          <a:xfrm>
            <a:off x="10485103" y="4420542"/>
            <a:ext cx="1122933" cy="25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eaLnBrk="1" hangingPunct="1" rtl="0" algn="l">
              <a:spcBef>
                <a:spcPct val="50000"/>
              </a:spcBef>
              <a:defRPr/>
            </a:pPr>
            <a:endParaRPr lang="en-US" sz="2800" kern="0">
              <a:latin typeface="Ericsson Hilda" panose="00000500000000000000" pitchFamily="2" charset="0"/>
            </a:endParaRPr>
          </a:p>
        </p:txBody>
      </p:sp>
      <p:sp>
        <p:nvSpPr>
          <p:cNvPr id="56" name="Freeform 3">
            <a:extLst>
              <a:ext uri="{FF2B5EF4-FFF2-40B4-BE49-F238E27FC236}">
                <a16:creationId xmlns:a16="http://schemas.microsoft.com/office/drawing/2014/main" id="{65CFCC69-AC7F-4BD1-BD46-8B670F07AB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89193" y="4229140"/>
            <a:ext cx="270814" cy="322662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56712" tIns="278355" rIns="556712" bIns="278355"/>
          <a:lstStyle/>
          <a:p>
            <a:pPr algn="ctr" fontAlgn="auto" rtl="0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ysClr val="windowText" lastClr="00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744572-450B-472F-8523-DE6C5D424CDE}"/>
              </a:ext>
            </a:extLst>
          </p:cNvPr>
          <p:cNvSpPr txBox="1"/>
          <p:nvPr/>
        </p:nvSpPr>
        <p:spPr>
          <a:xfrm>
            <a:off x="10550598" y="3473612"/>
            <a:ext cx="704039" cy="33855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5GCN</a:t>
            </a:r>
          </a:p>
        </p:txBody>
      </p:sp>
      <p:cxnSp>
        <p:nvCxnSpPr>
          <p:cNvPr id="58" name="Straight Connector 80">
            <a:extLst>
              <a:ext uri="{FF2B5EF4-FFF2-40B4-BE49-F238E27FC236}">
                <a16:creationId xmlns:a16="http://schemas.microsoft.com/office/drawing/2014/main" id="{1375E8DA-2DA9-41C5-9A83-91166058ADA8}"/>
              </a:ext>
            </a:extLst>
          </p:cNvPr>
          <p:cNvCxnSpPr>
            <a:cxnSpLocks/>
            <a:endCxn id="57" idx="2"/>
          </p:cNvCxnSpPr>
          <p:nvPr/>
        </p:nvCxnSpPr>
        <p:spPr bwMode="auto">
          <a:xfrm flipH="1" flipV="1">
            <a:off x="10902618" y="3812166"/>
            <a:ext cx="339604" cy="59992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A9C622A-3E88-4298-9CF8-9E030E7BD2EA}"/>
              </a:ext>
            </a:extLst>
          </p:cNvPr>
          <p:cNvSpPr txBox="1"/>
          <p:nvPr/>
        </p:nvSpPr>
        <p:spPr>
          <a:xfrm>
            <a:off x="10777763" y="4370708"/>
            <a:ext cx="46038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NR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A7B52D6-75F1-4F9F-8377-0F33383E6657}"/>
              </a:ext>
            </a:extLst>
          </p:cNvPr>
          <p:cNvSpPr txBox="1"/>
          <p:nvPr/>
        </p:nvSpPr>
        <p:spPr>
          <a:xfrm>
            <a:off x="11132125" y="3912906"/>
            <a:ext cx="53412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gNB</a:t>
            </a:r>
            <a:endParaRPr lang="en-US" sz="1400" kern="0" dirty="0">
              <a:solidFill>
                <a:sysClr val="windowText" lastClr="00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DFA4D92-6CC7-4A92-A004-221B36EE21C8}"/>
              </a:ext>
            </a:extLst>
          </p:cNvPr>
          <p:cNvSpPr/>
          <p:nvPr/>
        </p:nvSpPr>
        <p:spPr bwMode="auto">
          <a:xfrm>
            <a:off x="8906994" y="6006329"/>
            <a:ext cx="1122933" cy="25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eaLnBrk="1" hangingPunct="1" rtl="0" algn="l">
              <a:spcBef>
                <a:spcPct val="50000"/>
              </a:spcBef>
              <a:defRPr/>
            </a:pPr>
            <a:endParaRPr lang="en-US" sz="2800" kern="0">
              <a:latin typeface="Ericsson Hilda" panose="00000500000000000000" pitchFamily="2" charset="0"/>
            </a:endParaRPr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734EE952-CE14-44F1-8EE8-3402FF0F36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12216" y="5795164"/>
            <a:ext cx="270814" cy="322662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56712" tIns="278355" rIns="556712" bIns="278355"/>
          <a:lstStyle/>
          <a:p>
            <a:pPr algn="ctr" fontAlgn="auto" rtl="0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ysClr val="windowText" lastClr="00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4CB7B08-728F-4C9A-A230-B8CEF4AA5704}"/>
              </a:ext>
            </a:extLst>
          </p:cNvPr>
          <p:cNvSpPr txBox="1"/>
          <p:nvPr/>
        </p:nvSpPr>
        <p:spPr>
          <a:xfrm>
            <a:off x="8972489" y="5059399"/>
            <a:ext cx="551754" cy="33855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总承包</a:t>
            </a:r>
          </a:p>
        </p:txBody>
      </p:sp>
      <p:cxnSp>
        <p:nvCxnSpPr>
          <p:cNvPr id="64" name="Straight Connector 80">
            <a:extLst>
              <a:ext uri="{FF2B5EF4-FFF2-40B4-BE49-F238E27FC236}">
                <a16:creationId xmlns:a16="http://schemas.microsoft.com/office/drawing/2014/main" id="{FB798595-7461-4087-9D79-D2AFFE8A894E}"/>
              </a:ext>
            </a:extLst>
          </p:cNvPr>
          <p:cNvCxnSpPr>
            <a:cxnSpLocks/>
            <a:endCxn id="63" idx="2"/>
          </p:cNvCxnSpPr>
          <p:nvPr/>
        </p:nvCxnSpPr>
        <p:spPr bwMode="auto">
          <a:xfrm flipV="1">
            <a:off x="9218751" y="5397953"/>
            <a:ext cx="29615" cy="608376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EF4867B-5C7F-4BA6-84E6-D3EA38C7D3A9}"/>
              </a:ext>
            </a:extLst>
          </p:cNvPr>
          <p:cNvSpPr txBox="1"/>
          <p:nvPr/>
        </p:nvSpPr>
        <p:spPr>
          <a:xfrm>
            <a:off x="9199654" y="5956495"/>
            <a:ext cx="53732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LTE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ECFE71-854C-406B-99DB-DD9B78922B74}"/>
              </a:ext>
            </a:extLst>
          </p:cNvPr>
          <p:cNvSpPr txBox="1"/>
          <p:nvPr/>
        </p:nvSpPr>
        <p:spPr>
          <a:xfrm>
            <a:off x="8729996" y="5487387"/>
            <a:ext cx="53412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基站</a:t>
            </a:r>
            <a:endParaRPr lang="en-US" sz="1400" kern="0" dirty="0">
              <a:solidFill>
                <a:sysClr val="windowText" lastClr="00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C07FC9F-BC1B-46F4-93EE-053BC1174694}"/>
              </a:ext>
            </a:extLst>
          </p:cNvPr>
          <p:cNvSpPr/>
          <p:nvPr/>
        </p:nvSpPr>
        <p:spPr bwMode="auto">
          <a:xfrm>
            <a:off x="8540567" y="4948466"/>
            <a:ext cx="3230357" cy="1448175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eaLnBrk="1" hangingPunct="1" rtl="0" algn="l">
              <a:spcBef>
                <a:spcPct val="50000"/>
              </a:spcBef>
              <a:defRPr/>
            </a:pPr>
            <a:endParaRPr lang="en-US" sz="2800" kern="0">
              <a:latin typeface="Ericsson Hilda" panose="00000500000000000000" pitchFamily="2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84EFC51-F76C-47C7-BE5F-01A31B47147B}"/>
              </a:ext>
            </a:extLst>
          </p:cNvPr>
          <p:cNvSpPr/>
          <p:nvPr/>
        </p:nvSpPr>
        <p:spPr bwMode="auto">
          <a:xfrm>
            <a:off x="10485101" y="6014786"/>
            <a:ext cx="1122933" cy="25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eaLnBrk="1" hangingPunct="1" rtl="0" algn="l">
              <a:spcBef>
                <a:spcPct val="50000"/>
              </a:spcBef>
              <a:defRPr/>
            </a:pPr>
            <a:endParaRPr lang="en-US" sz="2800" kern="0">
              <a:latin typeface="Ericsson Hilda" panose="00000500000000000000" pitchFamily="2" charset="0"/>
            </a:endParaRPr>
          </a:p>
        </p:txBody>
      </p:sp>
      <p:sp>
        <p:nvSpPr>
          <p:cNvPr id="69" name="Freeform 3">
            <a:extLst>
              <a:ext uri="{FF2B5EF4-FFF2-40B4-BE49-F238E27FC236}">
                <a16:creationId xmlns:a16="http://schemas.microsoft.com/office/drawing/2014/main" id="{A5288759-EEB5-4738-8518-49CF982F862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89191" y="5823384"/>
            <a:ext cx="270814" cy="322662"/>
          </a:xfrm>
          <a:custGeom>
            <a:avLst/>
            <a:gdLst>
              <a:gd name="T0" fmla="*/ 2147483647 w 327"/>
              <a:gd name="T1" fmla="*/ 2147483647 h 370"/>
              <a:gd name="T2" fmla="*/ 2147483647 w 327"/>
              <a:gd name="T3" fmla="*/ 2147483647 h 370"/>
              <a:gd name="T4" fmla="*/ 2147483647 w 327"/>
              <a:gd name="T5" fmla="*/ 2147483647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2147483647 h 370"/>
              <a:gd name="T12" fmla="*/ 2147483647 w 327"/>
              <a:gd name="T13" fmla="*/ 2147483647 h 370"/>
              <a:gd name="T14" fmla="*/ 2147483647 w 327"/>
              <a:gd name="T15" fmla="*/ 2147483647 h 370"/>
              <a:gd name="T16" fmla="*/ 2147483647 w 327"/>
              <a:gd name="T17" fmla="*/ 2147483647 h 370"/>
              <a:gd name="T18" fmla="*/ 2147483647 w 327"/>
              <a:gd name="T19" fmla="*/ 2147483647 h 370"/>
              <a:gd name="T20" fmla="*/ 2147483647 w 327"/>
              <a:gd name="T21" fmla="*/ 2147483647 h 370"/>
              <a:gd name="T22" fmla="*/ 2147483647 w 327"/>
              <a:gd name="T23" fmla="*/ 2147483647 h 370"/>
              <a:gd name="T24" fmla="*/ 2147483647 w 327"/>
              <a:gd name="T25" fmla="*/ 2147483647 h 370"/>
              <a:gd name="T26" fmla="*/ 2147483647 w 327"/>
              <a:gd name="T27" fmla="*/ 2147483647 h 370"/>
              <a:gd name="T28" fmla="*/ 2147483647 w 327"/>
              <a:gd name="T29" fmla="*/ 2147483647 h 370"/>
              <a:gd name="T30" fmla="*/ 2147483647 w 327"/>
              <a:gd name="T31" fmla="*/ 2147483647 h 370"/>
              <a:gd name="T32" fmla="*/ 2147483647 w 327"/>
              <a:gd name="T33" fmla="*/ 2147483647 h 370"/>
              <a:gd name="T34" fmla="*/ 2147483647 w 327"/>
              <a:gd name="T35" fmla="*/ 2147483647 h 370"/>
              <a:gd name="T36" fmla="*/ 2147483647 w 327"/>
              <a:gd name="T37" fmla="*/ 2147483647 h 370"/>
              <a:gd name="T38" fmla="*/ 2147483647 w 327"/>
              <a:gd name="T39" fmla="*/ 2147483647 h 370"/>
              <a:gd name="T40" fmla="*/ 2147483647 w 327"/>
              <a:gd name="T41" fmla="*/ 2147483647 h 370"/>
              <a:gd name="T42" fmla="*/ 2147483647 w 327"/>
              <a:gd name="T43" fmla="*/ 2147483647 h 370"/>
              <a:gd name="T44" fmla="*/ 2147483647 w 327"/>
              <a:gd name="T45" fmla="*/ 2147483647 h 370"/>
              <a:gd name="T46" fmla="*/ 2147483647 w 327"/>
              <a:gd name="T47" fmla="*/ 2147483647 h 370"/>
              <a:gd name="T48" fmla="*/ 2147483647 w 327"/>
              <a:gd name="T49" fmla="*/ 2147483647 h 370"/>
              <a:gd name="T50" fmla="*/ 2147483647 w 327"/>
              <a:gd name="T51" fmla="*/ 2147483647 h 370"/>
              <a:gd name="T52" fmla="*/ 2147483647 w 327"/>
              <a:gd name="T53" fmla="*/ 2147483647 h 370"/>
              <a:gd name="T54" fmla="*/ 2147483647 w 327"/>
              <a:gd name="T55" fmla="*/ 2147483647 h 370"/>
              <a:gd name="T56" fmla="*/ 2147483647 w 327"/>
              <a:gd name="T57" fmla="*/ 2147483647 h 370"/>
              <a:gd name="T58" fmla="*/ 2147483647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2147483647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2147483647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56712" tIns="278355" rIns="556712" bIns="278355"/>
          <a:lstStyle/>
          <a:p>
            <a:pPr algn="ctr" fontAlgn="auto" rtl="0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ysClr val="windowText" lastClr="00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8D19826-A7E7-427C-83AE-374BFBB1DCFC}"/>
              </a:ext>
            </a:extLst>
          </p:cNvPr>
          <p:cNvSpPr txBox="1"/>
          <p:nvPr/>
        </p:nvSpPr>
        <p:spPr>
          <a:xfrm>
            <a:off x="10550596" y="5067856"/>
            <a:ext cx="704039" cy="33855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5GCN</a:t>
            </a:r>
          </a:p>
        </p:txBody>
      </p:sp>
      <p:cxnSp>
        <p:nvCxnSpPr>
          <p:cNvPr id="71" name="Straight Connector 80">
            <a:extLst>
              <a:ext uri="{FF2B5EF4-FFF2-40B4-BE49-F238E27FC236}">
                <a16:creationId xmlns:a16="http://schemas.microsoft.com/office/drawing/2014/main" id="{235B7A8C-52C8-4F5D-B49F-E1552AFCF4BB}"/>
              </a:ext>
            </a:extLst>
          </p:cNvPr>
          <p:cNvCxnSpPr>
            <a:cxnSpLocks/>
            <a:endCxn id="70" idx="2"/>
          </p:cNvCxnSpPr>
          <p:nvPr/>
        </p:nvCxnSpPr>
        <p:spPr bwMode="auto">
          <a:xfrm flipH="1" flipV="1">
            <a:off x="10902616" y="5406410"/>
            <a:ext cx="339604" cy="59992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A7BDBA1-96BF-46DB-825A-E1DFA0222BD2}"/>
              </a:ext>
            </a:extLst>
          </p:cNvPr>
          <p:cNvSpPr txBox="1"/>
          <p:nvPr/>
        </p:nvSpPr>
        <p:spPr>
          <a:xfrm>
            <a:off x="10777761" y="5964952"/>
            <a:ext cx="46038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NR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0286B3-F940-43A7-A8F4-B11A70FD56FE}"/>
              </a:ext>
            </a:extLst>
          </p:cNvPr>
          <p:cNvSpPr txBox="1"/>
          <p:nvPr/>
        </p:nvSpPr>
        <p:spPr>
          <a:xfrm>
            <a:off x="11132123" y="5507150"/>
            <a:ext cx="53412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gNB</a:t>
            </a:r>
            <a:endParaRPr lang="en-US" sz="1400" kern="0" dirty="0">
              <a:solidFill>
                <a:sysClr val="windowText" lastClr="000000"/>
              </a:solidFill>
              <a:latin typeface="Ericsson Hilda" panose="00000500000000000000" pitchFamily="2" charset="0"/>
            </a:endParaRPr>
          </a:p>
        </p:txBody>
      </p:sp>
      <p:cxnSp>
        <p:nvCxnSpPr>
          <p:cNvPr id="74" name="Straight Connector 80">
            <a:extLst>
              <a:ext uri="{FF2B5EF4-FFF2-40B4-BE49-F238E27FC236}">
                <a16:creationId xmlns:a16="http://schemas.microsoft.com/office/drawing/2014/main" id="{287C18C2-AC80-481D-A3D1-AE6630941AF0}"/>
              </a:ext>
            </a:extLst>
          </p:cNvPr>
          <p:cNvCxnSpPr>
            <a:cxnSpLocks/>
            <a:stCxn id="57" idx="1"/>
            <a:endCxn id="50" idx="3"/>
          </p:cNvCxnSpPr>
          <p:nvPr/>
        </p:nvCxnSpPr>
        <p:spPr bwMode="auto">
          <a:xfrm flipH="1" flipV="1">
            <a:off x="9524245" y="3634432"/>
            <a:ext cx="1026353" cy="845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89621F6-4C10-4EAF-8293-09A8DC4275DD}"/>
              </a:ext>
            </a:extLst>
          </p:cNvPr>
          <p:cNvSpPr txBox="1"/>
          <p:nvPr/>
        </p:nvSpPr>
        <p:spPr>
          <a:xfrm>
            <a:off x="9847710" y="3400577"/>
            <a:ext cx="51328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N26</a:t>
            </a:r>
          </a:p>
        </p:txBody>
      </p:sp>
      <p:sp>
        <p:nvSpPr>
          <p:cNvPr id="78" name="Freeform 6">
            <a:extLst>
              <a:ext uri="{FF2B5EF4-FFF2-40B4-BE49-F238E27FC236}">
                <a16:creationId xmlns:a16="http://schemas.microsoft.com/office/drawing/2014/main" id="{210577DC-2FCE-4A20-97E5-52BE57BA8A9B}"/>
              </a:ext>
            </a:extLst>
          </p:cNvPr>
          <p:cNvSpPr>
            <a:spLocks noEditPoints="1"/>
          </p:cNvSpPr>
          <p:nvPr/>
        </p:nvSpPr>
        <p:spPr bwMode="auto">
          <a:xfrm>
            <a:off x="10150152" y="2613983"/>
            <a:ext cx="187370" cy="345991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rtl="0" algn="l">
              <a:spcBef>
                <a:spcPct val="50000"/>
              </a:spcBef>
              <a:defRPr/>
            </a:pPr>
            <a:endParaRPr lang="en-US" sz="1500">
              <a:solidFill>
                <a:srgbClr val="FF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5AE254FC-677F-4098-8CFD-0C9AB28956FB}"/>
              </a:ext>
            </a:extLst>
          </p:cNvPr>
          <p:cNvSpPr>
            <a:spLocks noEditPoints="1"/>
          </p:cNvSpPr>
          <p:nvPr/>
        </p:nvSpPr>
        <p:spPr bwMode="auto">
          <a:xfrm>
            <a:off x="10173622" y="4197712"/>
            <a:ext cx="187370" cy="345991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rtl="0" algn="l">
              <a:spcBef>
                <a:spcPct val="50000"/>
              </a:spcBef>
              <a:defRPr/>
            </a:pPr>
            <a:endParaRPr lang="en-US" sz="1500">
              <a:solidFill>
                <a:srgbClr val="FF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80" name="Freeform 6">
            <a:extLst>
              <a:ext uri="{FF2B5EF4-FFF2-40B4-BE49-F238E27FC236}">
                <a16:creationId xmlns:a16="http://schemas.microsoft.com/office/drawing/2014/main" id="{CD54BEE6-1BE0-444C-BC8A-6CE84AD86551}"/>
              </a:ext>
            </a:extLst>
          </p:cNvPr>
          <p:cNvSpPr>
            <a:spLocks noEditPoints="1"/>
          </p:cNvSpPr>
          <p:nvPr/>
        </p:nvSpPr>
        <p:spPr bwMode="auto">
          <a:xfrm>
            <a:off x="10191164" y="5800055"/>
            <a:ext cx="187370" cy="345991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rtl="0" algn="l">
              <a:spcBef>
                <a:spcPct val="50000"/>
              </a:spcBef>
              <a:defRPr/>
            </a:pPr>
            <a:endParaRPr lang="en-US" sz="1500">
              <a:solidFill>
                <a:srgbClr val="FF0000"/>
              </a:solidFill>
              <a:latin typeface="Ericsson Hilda" panose="000005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4A8CAEE-4B3F-439F-99CF-D5F0AFDCC746}"/>
              </a:ext>
            </a:extLst>
          </p:cNvPr>
          <p:cNvSpPr txBox="1"/>
          <p:nvPr/>
        </p:nvSpPr>
        <p:spPr>
          <a:xfrm>
            <a:off x="9453546" y="5547181"/>
            <a:ext cx="161614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发布并重定向</a:t>
            </a: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B41BBBC2-3B0E-42EF-9EB6-AFADDEB82CF0}"/>
              </a:ext>
            </a:extLst>
          </p:cNvPr>
          <p:cNvSpPr/>
          <p:nvPr/>
        </p:nvSpPr>
        <p:spPr bwMode="auto">
          <a:xfrm>
            <a:off x="10116937" y="6202021"/>
            <a:ext cx="331075" cy="4571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Ericsson Hilda" panose="00000500000000000000" pitchFamily="2" charset="0"/>
            </a:endParaRPr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E94C5E78-314E-4758-A01B-F6DA3925512F}"/>
              </a:ext>
            </a:extLst>
          </p:cNvPr>
          <p:cNvSpPr/>
          <p:nvPr/>
        </p:nvSpPr>
        <p:spPr bwMode="auto">
          <a:xfrm rot="10800000">
            <a:off x="10118768" y="6271974"/>
            <a:ext cx="331075" cy="4571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Ericsson Hilda" panose="00000500000000000000" pitchFamily="2" charset="0"/>
            </a:endParaRPr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8D46E1BD-5649-4FC1-A012-7BD96325A91C}"/>
              </a:ext>
            </a:extLst>
          </p:cNvPr>
          <p:cNvSpPr/>
          <p:nvPr/>
        </p:nvSpPr>
        <p:spPr bwMode="auto">
          <a:xfrm>
            <a:off x="10125737" y="4591160"/>
            <a:ext cx="331075" cy="4571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Ericsson Hilda" panose="00000500000000000000" pitchFamily="2" charset="0"/>
            </a:endParaRP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48109335-A50A-4A24-91DC-8368C6000070}"/>
              </a:ext>
            </a:extLst>
          </p:cNvPr>
          <p:cNvSpPr/>
          <p:nvPr/>
        </p:nvSpPr>
        <p:spPr bwMode="auto">
          <a:xfrm rot="10800000">
            <a:off x="10127568" y="4661113"/>
            <a:ext cx="331075" cy="4571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Ericsson Hilda" panose="00000500000000000000" pitchFamily="2" charset="0"/>
            </a:endParaRPr>
          </a:p>
        </p:txBody>
      </p:sp>
      <p:sp>
        <p:nvSpPr>
          <p:cNvPr id="86" name="Arrow: Right 85">
            <a:extLst>
              <a:ext uri="{FF2B5EF4-FFF2-40B4-BE49-F238E27FC236}">
                <a16:creationId xmlns:a16="http://schemas.microsoft.com/office/drawing/2014/main" id="{AA63771F-A570-4058-87F4-257261CE7567}"/>
              </a:ext>
            </a:extLst>
          </p:cNvPr>
          <p:cNvSpPr/>
          <p:nvPr/>
        </p:nvSpPr>
        <p:spPr bwMode="auto">
          <a:xfrm>
            <a:off x="10094204" y="3014683"/>
            <a:ext cx="331075" cy="4571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Ericsson Hilda" panose="00000500000000000000" pitchFamily="2" charset="0"/>
            </a:endParaRPr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451EAD22-F0E2-4A3E-A861-8AECBBF43A3C}"/>
              </a:ext>
            </a:extLst>
          </p:cNvPr>
          <p:cNvSpPr/>
          <p:nvPr/>
        </p:nvSpPr>
        <p:spPr bwMode="auto">
          <a:xfrm rot="10800000">
            <a:off x="10096035" y="3084636"/>
            <a:ext cx="331075" cy="4571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Ericsson Hilda" panose="000005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49C0AC9-3D9E-4512-8A33-1856967D492D}"/>
              </a:ext>
            </a:extLst>
          </p:cNvPr>
          <p:cNvSpPr txBox="1"/>
          <p:nvPr/>
        </p:nvSpPr>
        <p:spPr>
          <a:xfrm>
            <a:off x="9304977" y="3971604"/>
            <a:ext cx="172835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基于 S1 或 NG 的切换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E49477C-795F-426F-837D-1D3EDDE446E8}"/>
              </a:ext>
            </a:extLst>
          </p:cNvPr>
          <p:cNvSpPr txBox="1"/>
          <p:nvPr/>
        </p:nvSpPr>
        <p:spPr>
          <a:xfrm>
            <a:off x="9311683" y="2354645"/>
            <a:ext cx="1721946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rt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err="1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Xn</a:t>
            </a:r>
            <a:r>
              <a:rPr lang="en-US" sz="1100" kern="0" dirty="0">
                <a:solidFill>
                  <a:sysClr val="windowText" lastClr="000000"/>
                </a:solidFill>
                <a:latin typeface="Ericsson Hilda" panose="00000500000000000000" pitchFamily="2" charset="0"/>
              </a:rPr>
              <a:t>或基于 N2 的切换</a:t>
            </a:r>
          </a:p>
        </p:txBody>
      </p:sp>
    </p:spTree>
    <p:extLst>
      <p:ext uri="{BB962C8B-B14F-4D97-AF65-F5344CB8AC3E}">
        <p14:creationId xmlns:p14="http://schemas.microsoft.com/office/powerpoint/2010/main" val="6537841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7370D8-E1D3-4B63-A4D6-F82A1CCB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9" y="-100890"/>
            <a:ext cx="11323400" cy="1155555"/>
          </a:xfrm>
        </p:spPr>
        <p:txBody>
          <a:bodyPr>
            <a:normAutofit fontScale="90000"/>
          </a:bodyPr>
          <a:lstStyle/>
          <a:p>
            <a:pPr rtl="0" algn="l"/>
            <a:br>
              <a:rPr lang="en-US" dirty="0">
                <a:latin typeface="Ericsson Hilda" panose="00000500000000000000" pitchFamily="2" charset="0"/>
              </a:rPr>
            </a:br>
            <a:r>
              <a:rPr lang="en-US" dirty="0">
                <a:latin typeface="Ericsson Hilda" panose="00000500000000000000" pitchFamily="2" charset="0"/>
              </a:rPr>
              <a:t>基于 N26 的互操作程序</a:t>
            </a:r>
            <a:br>
              <a:rPr lang="en-US" dirty="0">
                <a:latin typeface="Ericsson Hilda" panose="00000500000000000000" pitchFamily="2" charset="0"/>
              </a:rPr>
            </a:br>
            <a:endParaRPr lang="en-US" dirty="0">
              <a:solidFill>
                <a:srgbClr val="00B0F0"/>
              </a:solidFill>
              <a:latin typeface="Ericsson Hilda" panose="00000500000000000000" pitchFamily="2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BD7C957-EEDC-48E6-B6A6-22424AE62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667" y="2315800"/>
            <a:ext cx="4267333" cy="3922440"/>
          </a:xfrm>
        </p:spPr>
        <p:txBody>
          <a:bodyPr>
            <a:normAutofit/>
          </a:bodyPr>
          <a:lstStyle/>
          <a:p>
            <a:pPr rtl="0" algn="l"/>
            <a:r>
              <a:rPr lang="en-US" sz="1800" dirty="0"/>
              <a:t>当AMF接收到HO请求时，确定来自</a:t>
            </a:r>
            <a:r>
              <a:rPr lang="en-US" sz="1800" dirty="0" err="1"/>
              <a:t>基站</a:t>
            </a:r>
            <a:r>
              <a:rPr lang="en-US" sz="1800" dirty="0"/>
              <a:t>HO类型是IRAT HO到LTE的ID。</a:t>
            </a:r>
          </a:p>
          <a:p>
            <a:pPr rtl="0" algn="l"/>
            <a:r>
              <a:rPr lang="en-US" sz="1800" dirty="0"/>
              <a:t>AMF选择MME发送</a:t>
            </a:r>
            <a:r>
              <a:rPr lang="en-US" sz="1800" dirty="0">
                <a:solidFill>
                  <a:srgbClr val="FF0000"/>
                </a:solidFill>
              </a:rPr>
              <a:t>“搬迁请求</a:t>
            </a:r>
            <a:r>
              <a:rPr lang="en-US" sz="1800" dirty="0"/>
              <a:t>”启动 HO 程序。</a:t>
            </a:r>
          </a:p>
          <a:p>
            <a:pPr rtl="0" algn="l"/>
            <a:r>
              <a:rPr lang="en-US" sz="1800" dirty="0"/>
              <a:t>AMF 通过 N26 接口将 UE 上下文转发给 MME。</a:t>
            </a:r>
          </a:p>
          <a:p>
            <a:pPr rtl="0" algn="l"/>
            <a:r>
              <a:rPr lang="en-GB" altLang="ko-KR" sz="1800" dirty="0"/>
              <a:t>当移交程序成功完成时</a:t>
            </a:r>
            <a:r>
              <a:rPr lang="en-GB" altLang="ko-KR" sz="1800" dirty="0">
                <a:solidFill>
                  <a:srgbClr val="FF0000"/>
                </a:solidFill>
              </a:rPr>
              <a:t>UE执行跟踪区域更新。</a:t>
            </a:r>
            <a:r>
              <a:rPr lang="en-GB" altLang="ko-KR" sz="1800" dirty="0"/>
              <a:t>这样就完成了UE在目标EPS中的注册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0C31D-56A8-4EFB-8972-D6EAD3FFAAD2}"/>
              </a:ext>
            </a:extLst>
          </p:cNvPr>
          <p:cNvSpPr txBox="1"/>
          <p:nvPr/>
        </p:nvSpPr>
        <p:spPr>
          <a:xfrm>
            <a:off x="9304076" y="6464397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altLang="ko-KR" sz="1400" i="1" dirty="0"/>
              <a:t>3GPP TS 23.502</a:t>
            </a:r>
            <a:endParaRPr lang="ko-KR" altLang="en-US" sz="14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0C6AA-690F-4FE8-9AEB-02296394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808" y="944880"/>
            <a:ext cx="7487999" cy="54362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CF1967-C548-4F2A-A3EB-6958B6D4E905}"/>
              </a:ext>
            </a:extLst>
          </p:cNvPr>
          <p:cNvSpPr/>
          <p:nvPr/>
        </p:nvSpPr>
        <p:spPr>
          <a:xfrm>
            <a:off x="194770" y="1152092"/>
            <a:ext cx="4498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algn="l"/>
            <a:r>
              <a:rPr lang="en-US" sz="2400" dirty="0">
                <a:solidFill>
                  <a:srgbClr val="0070C0"/>
                </a:solidFill>
                <a:latin typeface="Ericsson Hilda" panose="00000500000000000000" pitchFamily="2" charset="0"/>
              </a:rPr>
              <a:t>从 5GC 到 EPC 的切换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2D2E2D-E479-4076-8CC2-E37FD3475983}"/>
              </a:ext>
            </a:extLst>
          </p:cNvPr>
          <p:cNvSpPr/>
          <p:nvPr/>
        </p:nvSpPr>
        <p:spPr>
          <a:xfrm>
            <a:off x="7437757" y="5080000"/>
            <a:ext cx="2559683" cy="27432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CA7DB0-9556-4949-818E-E0C781791C74}"/>
              </a:ext>
            </a:extLst>
          </p:cNvPr>
          <p:cNvSpPr/>
          <p:nvPr/>
        </p:nvSpPr>
        <p:spPr>
          <a:xfrm>
            <a:off x="6496333" y="1700799"/>
            <a:ext cx="1583141" cy="98781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565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6682-5FF1-4766-9164-CA5760C6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" y="0"/>
            <a:ext cx="1188212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基于 N26 的互操作程序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249145-A786-41BC-8A0C-782EDB0A8218}"/>
              </a:ext>
            </a:extLst>
          </p:cNvPr>
          <p:cNvSpPr/>
          <p:nvPr/>
        </p:nvSpPr>
        <p:spPr>
          <a:xfrm>
            <a:off x="152400" y="956231"/>
            <a:ext cx="4499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algn="l"/>
            <a:r>
              <a:rPr lang="en-US" sz="2400" b="1" dirty="0">
                <a:solidFill>
                  <a:srgbClr val="C00000"/>
                </a:solidFill>
                <a:latin typeface="Ericsson Hilda" panose="00000500000000000000" pitchFamily="2" charset="0"/>
              </a:rPr>
              <a:t>从 EPC 到 5GC 的切换</a:t>
            </a:r>
            <a:endParaRPr lang="en-US" sz="2000" b="1" dirty="0">
              <a:solidFill>
                <a:srgbClr val="C00000"/>
              </a:solidFill>
              <a:latin typeface="Ericsson Hilda" panose="00000500000000000000" pitchFamily="2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A4EB974-EE5F-4F72-825D-901D5091B3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930031"/>
              </p:ext>
            </p:extLst>
          </p:nvPr>
        </p:nvGraphicFramePr>
        <p:xfrm>
          <a:off x="0" y="2523171"/>
          <a:ext cx="6065520" cy="406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icture" r:id="rId3" imgW="3449574" imgH="2314141" progId="Word.Picture.8">
                  <p:embed/>
                </p:oleObj>
              </mc:Choice>
              <mc:Fallback>
                <p:oleObj name="Picture" r:id="rId3" imgW="3449574" imgH="2314141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A4EB974-EE5F-4F72-825D-901D5091B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523171"/>
                        <a:ext cx="6065520" cy="4069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CD51F58-272E-438D-BDC5-9903476AB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742674"/>
              </p:ext>
            </p:extLst>
          </p:nvPr>
        </p:nvGraphicFramePr>
        <p:xfrm>
          <a:off x="6309362" y="2287788"/>
          <a:ext cx="5466078" cy="4379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icture" r:id="rId5" imgW="3163977" imgH="2535486" progId="Word.Picture.8">
                  <p:embed/>
                </p:oleObj>
              </mc:Choice>
              <mc:Fallback>
                <p:oleObj name="Picture" r:id="rId5" imgW="3163977" imgH="2535486" progId="Word.Picture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CD51F58-272E-438D-BDC5-9903476AB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9362" y="2287788"/>
                        <a:ext cx="5466078" cy="4379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59BD6CA-0E89-4B31-A8B8-03719AE1D3CE}"/>
              </a:ext>
            </a:extLst>
          </p:cNvPr>
          <p:cNvSpPr/>
          <p:nvPr/>
        </p:nvSpPr>
        <p:spPr>
          <a:xfrm>
            <a:off x="7752080" y="5984240"/>
            <a:ext cx="3017520" cy="46736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Ericsson Hilda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484CD-94C6-41BC-A2C2-A9E111FADBCB}"/>
              </a:ext>
            </a:extLst>
          </p:cNvPr>
          <p:cNvSpPr txBox="1"/>
          <p:nvPr/>
        </p:nvSpPr>
        <p:spPr>
          <a:xfrm>
            <a:off x="192717" y="2123359"/>
            <a:ext cx="2382383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solidFill>
                  <a:srgbClr val="FF0000"/>
                </a:solidFill>
                <a:latin typeface="Ericsson Hilda" panose="00000500000000000000" pitchFamily="2" charset="0"/>
              </a:rPr>
              <a:t>H2O 准备阶段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5EFC2-F08B-4BE5-8C3E-C0D6D347E946}"/>
              </a:ext>
            </a:extLst>
          </p:cNvPr>
          <p:cNvSpPr txBox="1"/>
          <p:nvPr/>
        </p:nvSpPr>
        <p:spPr>
          <a:xfrm>
            <a:off x="6400802" y="2011680"/>
            <a:ext cx="2191626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solidFill>
                  <a:srgbClr val="FF0000"/>
                </a:solidFill>
                <a:latin typeface="Ericsson Hilda" panose="00000500000000000000" pitchFamily="2" charset="0"/>
              </a:rPr>
              <a:t>HO 执行阶段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CE852-DE6F-49CD-A0AD-A4C556107383}"/>
              </a:ext>
            </a:extLst>
          </p:cNvPr>
          <p:cNvSpPr/>
          <p:nvPr/>
        </p:nvSpPr>
        <p:spPr>
          <a:xfrm>
            <a:off x="152400" y="1416684"/>
            <a:ext cx="1149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rtl="0" algn="l">
              <a:buFont typeface="Arial" panose="020B0604020202020204" pitchFamily="34" charset="0"/>
              <a:buChar char="•"/>
            </a:pPr>
            <a:r>
              <a:rPr lang="en-GB" altLang="ko-KR" dirty="0">
                <a:latin typeface="Ericsson Hilda" panose="00000500000000000000" pitchFamily="2" charset="0"/>
              </a:rPr>
              <a:t>当切换过程成功完成时，UE 执行注册过程</a:t>
            </a:r>
            <a:endParaRPr lang="en-US" altLang="ko-KR" sz="1400" dirty="0">
              <a:latin typeface="Ericsson Hilda" panose="000005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0BFAB2-D4DD-4CB3-84B2-A5F51C893D7E}"/>
              </a:ext>
            </a:extLst>
          </p:cNvPr>
          <p:cNvSpPr/>
          <p:nvPr/>
        </p:nvSpPr>
        <p:spPr>
          <a:xfrm>
            <a:off x="1392072" y="3597966"/>
            <a:ext cx="1514901" cy="346237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Ericsson Hilda" panose="000005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63CDBE-106D-4C87-A44C-5A0D1743C76C}"/>
              </a:ext>
            </a:extLst>
          </p:cNvPr>
          <p:cNvSpPr/>
          <p:nvPr/>
        </p:nvSpPr>
        <p:spPr>
          <a:xfrm>
            <a:off x="1422400" y="5984240"/>
            <a:ext cx="1514900" cy="346237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Ericsson Hild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976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CB0590F-6E6A-4769-AE3D-E77440DB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5" y="239716"/>
            <a:ext cx="9992784" cy="1085371"/>
          </a:xfrm>
        </p:spPr>
        <p:txBody>
          <a:bodyPr>
            <a:normAutofit fontScale="90000"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基于 N26 的互操作程序</a:t>
            </a:r>
            <a:br>
              <a:rPr lang="en-US" dirty="0">
                <a:latin typeface="Ericsson Hilda" panose="00000500000000000000" pitchFamily="2" charset="0"/>
              </a:rPr>
            </a:br>
            <a:r>
              <a:rPr lang="en-US" sz="3100" dirty="0">
                <a:solidFill>
                  <a:srgbClr val="00B0F0"/>
                </a:solidFill>
                <a:latin typeface="Ericsson Hilda" panose="00000500000000000000" pitchFamily="2" charset="0"/>
              </a:rPr>
              <a:t>空闲模式移动性</a:t>
            </a:r>
            <a:endParaRPr lang="sv-SE" sz="3100" dirty="0">
              <a:solidFill>
                <a:srgbClr val="00B0F0"/>
              </a:solidFill>
              <a:latin typeface="Ericsson Hilda" panose="00000500000000000000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6C0337-901F-44DA-B0C3-4314A8A0C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0" algn="l"/>
            <a:endParaRPr lang="en-US">
              <a:latin typeface="Ericsson Hilda" panose="00000500000000000000" pitchFamily="2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26355F-6524-4DB9-93DB-BE7F81286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0" algn="l"/>
            <a:endParaRPr lang="en-US">
              <a:latin typeface="Ericsson Hilda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FBEFC-F355-4E6A-A79B-6E37D9E06F74}"/>
              </a:ext>
            </a:extLst>
          </p:cNvPr>
          <p:cNvSpPr txBox="1"/>
          <p:nvPr/>
        </p:nvSpPr>
        <p:spPr>
          <a:xfrm>
            <a:off x="596055" y="1703704"/>
            <a:ext cx="5275790" cy="43052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rtl="0" algn="l">
              <a:spcBef>
                <a:spcPts val="600"/>
              </a:spcBef>
            </a:pPr>
            <a:r>
              <a:rPr lang="en-US" sz="1800" b="1" dirty="0">
                <a:solidFill>
                  <a:srgbClr val="00B0F0"/>
                </a:solidFill>
                <a:latin typeface="Ericsson Hilda" panose="00000500000000000000" pitchFamily="2" charset="0"/>
              </a:rPr>
              <a:t>从5GC到EPC</a:t>
            </a:r>
          </a:p>
          <a:p>
            <a:pPr marL="180975" lvl="1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F0"/>
                </a:solidFill>
                <a:latin typeface="Ericsson Hilda" panose="00000500000000000000" pitchFamily="2" charset="0"/>
              </a:rPr>
              <a:t>UE 使用从 5G GUTI 映射的 EPS GUTI 执行 TAU 或附着过程</a:t>
            </a:r>
          </a:p>
          <a:p>
            <a:pPr marL="447675" lvl="2" indent="-180975" rtl="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F0"/>
                </a:solidFill>
                <a:latin typeface="Ericsson Hilda" panose="00000500000000000000" pitchFamily="2" charset="0"/>
              </a:rPr>
              <a:t>表明它正在从 5GC 转移。</a:t>
            </a:r>
          </a:p>
          <a:p>
            <a:pPr marL="180975" lvl="1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F0"/>
                </a:solidFill>
                <a:latin typeface="Ericsson Hilda" panose="00000500000000000000" pitchFamily="2" charset="0"/>
              </a:rPr>
              <a:t>MME从5GC检索UE的MM和SM上下文。</a:t>
            </a:r>
          </a:p>
          <a:p>
            <a:pPr marL="180975" lvl="1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F0"/>
                </a:solidFill>
                <a:latin typeface="Ericsson Hilda" panose="00000500000000000000" pitchFamily="2" charset="0"/>
              </a:rPr>
              <a:t>HSS+UDM 取消与 3GPP 接入相关的任何 AMF 注册</a:t>
            </a:r>
          </a:p>
          <a:p>
            <a:pPr marL="180975" lvl="1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F0"/>
                </a:solidFill>
                <a:latin typeface="Ericsson Hilda" panose="00000500000000000000" pitchFamily="2" charset="0"/>
              </a:rPr>
              <a:t>对于5GC初始注册后的第一个TAU，用于处理UE无线电能力的UE和MME遵循与GERAN/UTRAN附着后的第一个TAU相同的过程。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2E3AC-FAC9-4975-A2D8-3712223892D8}"/>
              </a:ext>
            </a:extLst>
          </p:cNvPr>
          <p:cNvSpPr txBox="1"/>
          <p:nvPr/>
        </p:nvSpPr>
        <p:spPr>
          <a:xfrm>
            <a:off x="6168816" y="1710689"/>
            <a:ext cx="5275790" cy="43052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rtl="0" algn="l">
              <a:spcBef>
                <a:spcPts val="600"/>
              </a:spcBef>
            </a:pPr>
            <a:r>
              <a:rPr lang="en-US" sz="1800" b="1" dirty="0">
                <a:solidFill>
                  <a:srgbClr val="C00000"/>
                </a:solidFill>
                <a:latin typeface="Ericsson Hilda" panose="00000500000000000000" pitchFamily="2" charset="0"/>
              </a:rPr>
              <a:t>从EPC到5GC</a:t>
            </a:r>
          </a:p>
          <a:p>
            <a:pPr marL="180975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  <a:latin typeface="Ericsson Hilda" panose="00000500000000000000" pitchFamily="2" charset="0"/>
              </a:rPr>
              <a:t>UE 使用从 EPS GUTI 映射的 5G GUTI 执行移动注册过程。</a:t>
            </a:r>
          </a:p>
          <a:p>
            <a:pPr marL="447675" indent="-180975" rtl="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C00000"/>
                </a:solidFill>
                <a:latin typeface="Ericsson Hilda" panose="00000500000000000000" pitchFamily="2" charset="0"/>
              </a:rPr>
              <a:t>表明它正在从 EPC 转移。</a:t>
            </a:r>
          </a:p>
          <a:p>
            <a:pPr marL="180975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  <a:latin typeface="Ericsson Hilda" panose="00000500000000000000" pitchFamily="2" charset="0"/>
              </a:rPr>
              <a:t>UE 从本机 5G-GUTI 导出 GUAMI，并将 GUAMI 包含在 RRC 消息中，以使 RAN 能够路由到相应的 AMF（如果可用）。</a:t>
            </a:r>
          </a:p>
          <a:p>
            <a:pPr marL="180975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  <a:latin typeface="Ericsson Hilda" panose="00000500000000000000" pitchFamily="2" charset="0"/>
              </a:rPr>
              <a:t>AMF和SMF从EPC检索UE的MM和SM上下文。</a:t>
            </a:r>
          </a:p>
          <a:p>
            <a:pPr marL="180975" indent="-180975" rtl="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  <a:highlight>
                  <a:srgbClr val="FFFF00"/>
                </a:highlight>
                <a:latin typeface="Ericsson Hilda" panose="00000500000000000000" pitchFamily="2" charset="0"/>
              </a:rPr>
              <a:t>HSS+UDM取消任何MME注册。</a:t>
            </a:r>
          </a:p>
        </p:txBody>
      </p:sp>
    </p:spTree>
    <p:extLst>
      <p:ext uri="{BB962C8B-B14F-4D97-AF65-F5344CB8AC3E}">
        <p14:creationId xmlns:p14="http://schemas.microsoft.com/office/powerpoint/2010/main" val="10108929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F2BFEF2-B5F5-462F-91E1-343588AB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5" y="239716"/>
            <a:ext cx="9992784" cy="1085371"/>
          </a:xfrm>
        </p:spPr>
        <p:txBody>
          <a:bodyPr>
            <a:normAutofit fontScale="90000"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基于 N26 的互操作程序</a:t>
            </a:r>
            <a:br>
              <a:rPr lang="en-US" dirty="0">
                <a:latin typeface="Ericsson Hilda" panose="00000500000000000000" pitchFamily="2" charset="0"/>
              </a:rPr>
            </a:br>
            <a:r>
              <a:rPr lang="en-US" sz="3100" dirty="0">
                <a:solidFill>
                  <a:srgbClr val="00B0F0"/>
                </a:solidFill>
                <a:latin typeface="Ericsson Hilda" panose="00000500000000000000" pitchFamily="2" charset="0"/>
              </a:rPr>
              <a:t>空闲模式移动性</a:t>
            </a:r>
            <a:endParaRPr lang="sv-SE" sz="3100" dirty="0">
              <a:solidFill>
                <a:srgbClr val="00B0F0"/>
              </a:solidFill>
              <a:latin typeface="Ericsson Hilda" panose="00000500000000000000" pitchFamily="2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2B5878E-76D1-4120-ADA3-EA3A3789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67" y="1526088"/>
            <a:ext cx="3499908" cy="428851"/>
          </a:xfrm>
        </p:spPr>
        <p:txBody>
          <a:bodyPr/>
          <a:lstStyle/>
          <a:p>
            <a:pPr rtl="0" algn="l"/>
            <a:r>
              <a:rPr lang="en-US" sz="2000" b="1" dirty="0">
                <a:solidFill>
                  <a:srgbClr val="0070C0"/>
                </a:solidFill>
                <a:latin typeface="Ericsson Hilda" panose="00000500000000000000" pitchFamily="2" charset="0"/>
              </a:rPr>
              <a:t>5GC 到 EPC 移动性</a:t>
            </a:r>
            <a:r>
              <a:rPr lang="en-US" sz="2000" dirty="0">
                <a:latin typeface="Ericsson Hilda" panose="00000500000000000000" pitchFamily="2" charset="0"/>
              </a:rPr>
              <a:t>(TAU)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3D43EB4-68F0-4064-97B9-C6BDE274C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0" algn="l"/>
            <a:endParaRPr lang="en-US">
              <a:latin typeface="Ericsson Hilda" panose="00000500000000000000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63B183D-8EC9-46DF-BBEA-B654014B7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0" algn="l"/>
            <a:endParaRPr lang="en-US">
              <a:latin typeface="Ericsson Hilda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86902-A5B2-42AB-BA44-91203D630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" y="2290514"/>
            <a:ext cx="5225416" cy="39801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F17AEE4-4D24-462B-9692-ECC6BDD44522}"/>
              </a:ext>
            </a:extLst>
          </p:cNvPr>
          <p:cNvSpPr txBox="1">
            <a:spLocks/>
          </p:cNvSpPr>
          <p:nvPr/>
        </p:nvSpPr>
        <p:spPr bwMode="auto">
          <a:xfrm>
            <a:off x="6139665" y="1526088"/>
            <a:ext cx="4407093" cy="42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 algn="l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C00000"/>
                </a:solidFill>
                <a:latin typeface="Ericsson Hilda" panose="00000500000000000000" pitchFamily="2" charset="0"/>
              </a:rPr>
              <a:t>EPC 到 5GC 移动性</a:t>
            </a:r>
            <a:r>
              <a:rPr lang="en-US" sz="2000" kern="0" dirty="0">
                <a:latin typeface="Ericsson Hilda" panose="00000500000000000000" pitchFamily="2" charset="0"/>
              </a:rPr>
              <a:t>（登记）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52C71D2-29F5-415D-AB87-12C4E5FBC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98184"/>
              </p:ext>
            </p:extLst>
          </p:nvPr>
        </p:nvGraphicFramePr>
        <p:xfrm>
          <a:off x="6139665" y="2152808"/>
          <a:ext cx="5456220" cy="437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Picture" r:id="rId4" imgW="6060337" imgH="4856620" progId="Word.Picture.8">
                  <p:embed/>
                </p:oleObj>
              </mc:Choice>
              <mc:Fallback>
                <p:oleObj name="Picture" r:id="rId4" imgW="6060337" imgH="4856620" progId="Word.Picture.8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52C71D2-29F5-415D-AB87-12C4E5FBC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9665" y="2152808"/>
                        <a:ext cx="5456220" cy="43719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8A64A591-1910-4289-A508-F70842C0E267}"/>
              </a:ext>
            </a:extLst>
          </p:cNvPr>
          <p:cNvSpPr/>
          <p:nvPr/>
        </p:nvSpPr>
        <p:spPr bwMode="auto">
          <a:xfrm>
            <a:off x="7769754" y="3511858"/>
            <a:ext cx="1098021" cy="39339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Ericsson Hilda" panose="000005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1BEAC4-C021-42C0-B430-FCE714B671D2}"/>
              </a:ext>
            </a:extLst>
          </p:cNvPr>
          <p:cNvSpPr/>
          <p:nvPr/>
        </p:nvSpPr>
        <p:spPr bwMode="auto">
          <a:xfrm>
            <a:off x="2279121" y="2787958"/>
            <a:ext cx="730779" cy="7239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Ericsson Hild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5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C02C5A-1023-4D9E-B787-9A82EBB0FC9A}"/>
              </a:ext>
            </a:extLst>
          </p:cNvPr>
          <p:cNvSpPr/>
          <p:nvPr/>
        </p:nvSpPr>
        <p:spPr bwMode="auto">
          <a:xfrm>
            <a:off x="1148080" y="3677920"/>
            <a:ext cx="5923280" cy="24180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BCA43-F7DE-451F-BC74-A23CC166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5" y="-83862"/>
            <a:ext cx="10515600" cy="1325563"/>
          </a:xfrm>
        </p:spPr>
        <p:txBody>
          <a:bodyPr/>
          <a:lstStyle/>
          <a:p>
            <a:pPr rtl="0" algn="l"/>
            <a:r>
              <a:rPr lang="en-GB" altLang="zh-CN" dirty="0">
                <a:latin typeface="Ericsson Hilda" panose="00000500000000000000" pitchFamily="2" charset="0"/>
              </a:rPr>
              <a:t>5G系统架构</a:t>
            </a:r>
            <a:endParaRPr lang="en-US" dirty="0">
              <a:latin typeface="Ericsson Hilda" panose="00000500000000000000" pitchFamily="2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7DC77EB-6223-45B5-B390-AC8CA254B8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935" y="1325085"/>
          <a:ext cx="8787247" cy="449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3895857" imgH="1990710" progId="Visio.Drawing.11">
                  <p:embed/>
                </p:oleObj>
              </mc:Choice>
              <mc:Fallback>
                <p:oleObj r:id="rId3" imgW="3895857" imgH="1990710" progId="Visio.Drawing.1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7DC77EB-6223-45B5-B390-AC8CA254B8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35" y="1325085"/>
                        <a:ext cx="8787247" cy="4490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5179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2A6C-DB45-4EA5-9FC5-957BEC1E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0"/>
            <a:ext cx="12178178" cy="985857"/>
          </a:xfrm>
        </p:spPr>
        <p:txBody>
          <a:bodyPr>
            <a:normAutofit fontScale="90000"/>
          </a:bodyPr>
          <a:lstStyle/>
          <a:p>
            <a:pPr rtl="0" algn="l"/>
            <a:r>
              <a:rPr lang="en-US" dirty="0">
                <a:solidFill>
                  <a:srgbClr val="58585A"/>
                </a:solidFill>
                <a:latin typeface="Ericsson Hilda" panose="00000500000000000000" pitchFamily="2" charset="0"/>
              </a:rPr>
              <a:t>无 N26 接口的互操作过程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39DBB-305D-4094-BE18-74BE8BBF2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2272618"/>
            <a:ext cx="5085931" cy="45853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AD4091-3515-4CDF-BF20-D4D0A7AA7B6B}"/>
              </a:ext>
            </a:extLst>
          </p:cNvPr>
          <p:cNvSpPr txBox="1"/>
          <p:nvPr/>
        </p:nvSpPr>
        <p:spPr>
          <a:xfrm>
            <a:off x="999740" y="2785790"/>
            <a:ext cx="1898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000" dirty="0">
                <a:solidFill>
                  <a:srgbClr val="FF0000"/>
                </a:solidFill>
              </a:rPr>
              <a:t>单注册模式UE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14BB8-E2C7-4648-A053-4F967F53D99E}"/>
              </a:ext>
            </a:extLst>
          </p:cNvPr>
          <p:cNvSpPr txBox="1"/>
          <p:nvPr/>
        </p:nvSpPr>
        <p:spPr>
          <a:xfrm>
            <a:off x="999740" y="3751729"/>
            <a:ext cx="212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000" dirty="0">
                <a:solidFill>
                  <a:srgbClr val="FF0000"/>
                </a:solidFill>
              </a:rPr>
              <a:t>单或双注册模式UE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28BD5-D4BC-4878-94D8-59CFA7F2E816}"/>
              </a:ext>
            </a:extLst>
          </p:cNvPr>
          <p:cNvSpPr txBox="1"/>
          <p:nvPr/>
        </p:nvSpPr>
        <p:spPr>
          <a:xfrm>
            <a:off x="999740" y="3115447"/>
            <a:ext cx="29952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US" sz="1000" dirty="0">
                <a:solidFill>
                  <a:srgbClr val="FF0000"/>
                </a:solidFill>
              </a:rPr>
              <a:t>从5G-GUTI映射的EPC-GUTI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9320B-196E-4ED7-80D3-C97FDDECA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27" y="2319057"/>
            <a:ext cx="4290917" cy="44925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E74D89-2BB3-4F7F-84D9-0D0BBB6683E4}"/>
              </a:ext>
            </a:extLst>
          </p:cNvPr>
          <p:cNvSpPr/>
          <p:nvPr/>
        </p:nvSpPr>
        <p:spPr>
          <a:xfrm>
            <a:off x="198120" y="1069293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rtl="0" algn="l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070C0"/>
                </a:solidFill>
              </a:rPr>
              <a:t>5GC 到 EPC 移动性</a:t>
            </a:r>
          </a:p>
          <a:p>
            <a:pPr lvl="1" rtl="0" algn="l"/>
            <a:r>
              <a:rPr lang="en-US" sz="1400" dirty="0"/>
              <a:t>单注册模式UE可以从步骤1或步骤5开始流程。</a:t>
            </a:r>
          </a:p>
          <a:p>
            <a:pPr lvl="2" rtl="0" algn="l"/>
            <a:r>
              <a:rPr lang="en-US" sz="1400" dirty="0"/>
              <a:t>从第 1 步开始：未提供 IP 地址保留</a:t>
            </a:r>
          </a:p>
          <a:p>
            <a:pPr lvl="2" rtl="0" algn="l"/>
            <a:r>
              <a:rPr lang="en-US" sz="1400" dirty="0"/>
              <a:t>从第 5 步开始：提供 IP 地址保存</a:t>
            </a:r>
          </a:p>
          <a:p>
            <a:pPr lvl="1" rtl="0" algn="l"/>
            <a:r>
              <a:rPr lang="en-US" sz="1400" dirty="0"/>
              <a:t>双注册模式UE从步骤5开始流程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E7482-E59C-4F19-B798-4352201FAE64}"/>
              </a:ext>
            </a:extLst>
          </p:cNvPr>
          <p:cNvSpPr/>
          <p:nvPr/>
        </p:nvSpPr>
        <p:spPr>
          <a:xfrm>
            <a:off x="6009618" y="638406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rtl="0" algn="l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C00000"/>
                </a:solidFill>
              </a:rPr>
              <a:t>EPC 到 5GC 移动性</a:t>
            </a:r>
          </a:p>
          <a:p>
            <a:pPr lvl="1" rtl="0" algn="l"/>
            <a:r>
              <a:rPr lang="en-US" sz="1400" dirty="0"/>
              <a:t>对于处于单注册模式的 UE，在空闲模式下从 EPC 移动到 5GC。</a:t>
            </a:r>
          </a:p>
          <a:p>
            <a:pPr lvl="2" rtl="0" algn="l"/>
            <a:r>
              <a:rPr lang="en-US" sz="1400" dirty="0"/>
              <a:t>注册类型设置为“移动注册更新”，从 4G-GUTI 映射的 5G-GUTI，作为附加 GUTI 的本机 5G-GUTI</a:t>
            </a:r>
          </a:p>
          <a:p>
            <a:pPr lvl="1" rtl="0" algn="l"/>
            <a:r>
              <a:rPr lang="en-US" sz="1400" dirty="0"/>
              <a:t>双注册模式下的UE在5GC中同时注册时进行注册</a:t>
            </a:r>
            <a:r>
              <a:rPr lang="en-US" sz="1400" dirty="0" err="1"/>
              <a:t>EPC注册</a:t>
            </a:r>
            <a:r>
              <a:rPr lang="en-US" sz="1400" dirty="0"/>
              <a:t>类型设置为“初始注册”，以及本机 5G-GUTI 或 SUPI</a:t>
            </a:r>
          </a:p>
        </p:txBody>
      </p:sp>
    </p:spTree>
    <p:extLst>
      <p:ext uri="{BB962C8B-B14F-4D97-AF65-F5344CB8AC3E}">
        <p14:creationId xmlns:p14="http://schemas.microsoft.com/office/powerpoint/2010/main" val="19938892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2581-FD1A-4706-9239-2C138AE4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参考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060A7-E7E7-472C-921C-C3CFF8130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664"/>
            <a:ext cx="2788920" cy="4615815"/>
          </a:xfrm>
        </p:spPr>
        <p:txBody>
          <a:bodyPr>
            <a:normAutofit fontScale="85000" lnSpcReduction="20000"/>
          </a:bodyPr>
          <a:lstStyle/>
          <a:p>
            <a:pPr lvl="1" rtl="0" algn="l"/>
            <a:r>
              <a:rPr lang="en-US" dirty="0"/>
              <a:t>TS36.331</a:t>
            </a:r>
          </a:p>
          <a:p>
            <a:pPr lvl="1" rtl="0" algn="l"/>
            <a:r>
              <a:rPr lang="en-US" dirty="0"/>
              <a:t>TS36.423</a:t>
            </a:r>
          </a:p>
          <a:p>
            <a:pPr lvl="1" rtl="0" algn="l"/>
            <a:r>
              <a:rPr lang="en-US" dirty="0"/>
              <a:t>TS33.401</a:t>
            </a:r>
          </a:p>
          <a:p>
            <a:pPr lvl="1" rtl="0" algn="l"/>
            <a:r>
              <a:rPr lang="en-US" dirty="0"/>
              <a:t>TS38.331</a:t>
            </a:r>
          </a:p>
          <a:p>
            <a:pPr lvl="1" rtl="0" algn="l"/>
            <a:r>
              <a:rPr lang="en-US" dirty="0"/>
              <a:t>TS38.323</a:t>
            </a:r>
          </a:p>
          <a:p>
            <a:pPr lvl="1" rtl="0" algn="l"/>
            <a:r>
              <a:rPr lang="en-US" dirty="0"/>
              <a:t>TS38.423</a:t>
            </a:r>
          </a:p>
          <a:p>
            <a:pPr lvl="1" rtl="0" algn="l"/>
            <a:r>
              <a:rPr lang="en-US" dirty="0"/>
              <a:t>TS38.300</a:t>
            </a:r>
          </a:p>
          <a:p>
            <a:pPr lvl="1" rtl="0" algn="l"/>
            <a:r>
              <a:rPr lang="en-US" dirty="0"/>
              <a:t>TS38.306</a:t>
            </a:r>
          </a:p>
          <a:p>
            <a:pPr lvl="1" rtl="0" algn="l"/>
            <a:r>
              <a:rPr lang="en-US" dirty="0"/>
              <a:t>TS38.104</a:t>
            </a:r>
          </a:p>
          <a:p>
            <a:pPr lvl="1" rtl="0" algn="l"/>
            <a:r>
              <a:rPr lang="en-US" dirty="0"/>
              <a:t>TS37.340</a:t>
            </a:r>
          </a:p>
          <a:p>
            <a:pPr lvl="1" rtl="0" algn="l"/>
            <a:r>
              <a:rPr lang="en-US" dirty="0"/>
              <a:t>TS38.801</a:t>
            </a:r>
          </a:p>
          <a:p>
            <a:pPr lvl="1" rtl="0" algn="l"/>
            <a:r>
              <a:rPr lang="en-US" dirty="0"/>
              <a:t>TS38.804</a:t>
            </a:r>
          </a:p>
          <a:p>
            <a:pPr lvl="1" rtl="0" algn="l"/>
            <a:r>
              <a:rPr lang="en-US" dirty="0"/>
              <a:t>TS23.501</a:t>
            </a:r>
          </a:p>
          <a:p>
            <a:pPr lvl="1" rtl="0" algn="l"/>
            <a:r>
              <a:rPr lang="en-US" dirty="0"/>
              <a:t>TS23.502</a:t>
            </a:r>
          </a:p>
          <a:p>
            <a:pPr lvl="1" rtl="0" algn="l"/>
            <a:r>
              <a:rPr lang="en-US" dirty="0"/>
              <a:t>TS33.501</a:t>
            </a:r>
          </a:p>
          <a:p>
            <a:pPr lvl="1" rtl="0" algn="l"/>
            <a:r>
              <a:rPr lang="en-US" dirty="0"/>
              <a:t>TS24.501</a:t>
            </a:r>
          </a:p>
          <a:p>
            <a:pPr lvl="1" rtl="0" algn="l"/>
            <a:endParaRPr lang="en-US" dirty="0"/>
          </a:p>
          <a:p>
            <a:pPr lvl="1" rtl="0" algn="l"/>
            <a:endParaRPr lang="en-US" dirty="0"/>
          </a:p>
          <a:p>
            <a:pPr lvl="1" rtl="0" algn="l"/>
            <a:endParaRPr lang="en-US" dirty="0"/>
          </a:p>
          <a:p>
            <a:pPr lvl="1" rtl="0" algn="l"/>
            <a:endParaRPr lang="en-US" dirty="0"/>
          </a:p>
          <a:p>
            <a:pPr lvl="1" rtl="0" algn="l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4B5D78-5973-4404-93DE-D63C82BA5F12}"/>
              </a:ext>
            </a:extLst>
          </p:cNvPr>
          <p:cNvSpPr txBox="1">
            <a:spLocks/>
          </p:cNvSpPr>
          <p:nvPr/>
        </p:nvSpPr>
        <p:spPr>
          <a:xfrm>
            <a:off x="5209543" y="1522136"/>
            <a:ext cx="6710678" cy="4615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rtl="0" algn="l"/>
            <a:r>
              <a:rPr lang="en-US" dirty="0"/>
              <a:t>PPS:LTE 与 SA NR 互通--</a:t>
            </a:r>
            <a:r>
              <a:rPr lang="en-US" dirty="0" err="1"/>
              <a:t>昌焕</a:t>
            </a:r>
            <a:r>
              <a:rPr lang="en-US" dirty="0"/>
              <a:t>李</a:t>
            </a:r>
          </a:p>
          <a:p>
            <a:pPr lvl="1" rtl="0" algn="l"/>
            <a:r>
              <a:rPr lang="en-US" altLang="zh-CN" dirty="0"/>
              <a:t>5G NR 高级介绍</a:t>
            </a:r>
          </a:p>
          <a:p>
            <a:pPr lvl="1" rtl="0" algn="l"/>
            <a:r>
              <a:rPr lang="en-US" dirty="0"/>
              <a:t>TA:5G QoS PPS:LTE 与 SA NR 互通--</a:t>
            </a:r>
            <a:r>
              <a:rPr lang="en-US" dirty="0" err="1"/>
              <a:t>昌焕</a:t>
            </a:r>
            <a:r>
              <a:rPr lang="en-US" dirty="0"/>
              <a:t>李</a:t>
            </a:r>
          </a:p>
          <a:p>
            <a:pPr lvl="1" rtl="0" algn="l"/>
            <a:r>
              <a:rPr lang="en-US" dirty="0"/>
              <a:t>对 RAN 的影响</a:t>
            </a:r>
          </a:p>
          <a:p>
            <a:pPr lvl="1" rtl="0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439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F1D4-F6D4-48C1-BFEE-3AC4C7A4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840" y="2559685"/>
            <a:ext cx="6375400" cy="1575435"/>
          </a:xfrm>
        </p:spPr>
        <p:txBody>
          <a:bodyPr>
            <a:noAutofit/>
          </a:bodyPr>
          <a:lstStyle/>
          <a:p>
            <a:pPr rtl="0" algn="l"/>
            <a:r>
              <a:rPr lang="en-US" sz="6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谢谢你！</a:t>
            </a:r>
          </a:p>
        </p:txBody>
      </p:sp>
    </p:spTree>
    <p:extLst>
      <p:ext uri="{BB962C8B-B14F-4D97-AF65-F5344CB8AC3E}">
        <p14:creationId xmlns:p14="http://schemas.microsoft.com/office/powerpoint/2010/main" val="28034886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980E3-1A05-405F-9DA1-2F62199ADD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4" y="1864995"/>
            <a:ext cx="11122026" cy="4392612"/>
          </a:xfrm>
        </p:spPr>
        <p:txBody>
          <a:bodyPr>
            <a:normAutofit fontScale="92500" lnSpcReduction="10000"/>
          </a:bodyPr>
          <a:lstStyle/>
          <a:p>
            <a:pPr latinLnBrk="0" rtl="0" algn="l"/>
            <a:r>
              <a:rPr lang="en-US" b="1" dirty="0"/>
              <a:t>SgNB 添加请求的相关 IE</a:t>
            </a:r>
          </a:p>
          <a:p>
            <a:pPr lvl="1" latinLnBrk="0" rtl="0" algn="l"/>
            <a:r>
              <a:rPr lang="en-US" sz="1600" b="1" dirty="0"/>
              <a:t>NR UE 安全能力</a:t>
            </a:r>
            <a:r>
              <a:rPr lang="en-US" sz="1600" dirty="0"/>
              <a:t>：NR加密算法和NR完整性保护算法</a:t>
            </a:r>
          </a:p>
          <a:p>
            <a:pPr lvl="1" latinLnBrk="0" rtl="0" algn="l"/>
            <a:r>
              <a:rPr lang="en-US" sz="1600" b="1" dirty="0"/>
              <a:t>SgNB 安全密钥</a:t>
            </a:r>
            <a:r>
              <a:rPr lang="en-US" sz="1600" dirty="0"/>
              <a:t>：S-</a:t>
            </a:r>
            <a:r>
              <a:rPr lang="en-US" sz="1600" dirty="0" err="1"/>
              <a:t>K</a:t>
            </a:r>
            <a:r>
              <a:rPr lang="en-US" sz="1600" baseline="-25000" dirty="0" err="1"/>
              <a:t>gNB</a:t>
            </a:r>
            <a:r>
              <a:rPr lang="en-US" sz="1600" dirty="0"/>
              <a:t>由MeNB提供，参见TS 33.401。</a:t>
            </a:r>
          </a:p>
          <a:p>
            <a:pPr lvl="1" latinLnBrk="0" rtl="0" algn="l"/>
            <a:r>
              <a:rPr lang="en-US" sz="1600" b="1" dirty="0"/>
              <a:t>MeNB 到 SgNB 容器</a:t>
            </a:r>
            <a:r>
              <a:rPr lang="en-US" sz="1600" dirty="0"/>
              <a:t>： 包括</a:t>
            </a:r>
            <a:r>
              <a:rPr lang="en-US" sz="1600" i="1" u="sng" dirty="0"/>
              <a:t>CG-</a:t>
            </a:r>
            <a:r>
              <a:rPr lang="en-US" sz="1600" i="1" u="sng" dirty="0" err="1"/>
              <a:t>配置信息</a:t>
            </a:r>
            <a:r>
              <a:rPr lang="en-US" sz="1600" dirty="0"/>
              <a:t>TS 38.331 中定义的消息。</a:t>
            </a:r>
          </a:p>
          <a:p>
            <a:pPr lvl="1" latinLnBrk="0" rtl="0" algn="l"/>
            <a:r>
              <a:rPr lang="en-US" sz="1600" b="1" dirty="0"/>
              <a:t>请求拆分 SRB</a:t>
            </a:r>
            <a:r>
              <a:rPr lang="en-US" sz="1600" dirty="0"/>
              <a:t>：表示请求Split SRB 的资源。（SRB1、SRB2 或 SRB1&amp;2）</a:t>
            </a:r>
          </a:p>
          <a:p>
            <a:pPr lvl="1" latinLnBrk="0" rtl="0" algn="l"/>
            <a:r>
              <a:rPr lang="en-US" sz="1600" b="1" dirty="0"/>
              <a:t>SGNB添加触发指示</a:t>
            </a:r>
          </a:p>
          <a:p>
            <a:pPr lvl="2" latinLnBrk="0" rtl="0" algn="l"/>
            <a:r>
              <a:rPr lang="en-US" sz="1600" dirty="0"/>
              <a:t>该IE指示SGNB添加过程的触发。（SN变更、eNB间HO、eNB内HO）</a:t>
            </a:r>
          </a:p>
          <a:p>
            <a:pPr lvl="2" latinLnBrk="0" rtl="0" algn="l"/>
            <a:r>
              <a:rPr lang="en-US" sz="1600" dirty="0"/>
              <a:t>SgNB 应包括</a:t>
            </a:r>
            <a:r>
              <a:rPr lang="en-US" sz="1600" i="1" u="sng" dirty="0"/>
              <a:t>RRC配置指示</a:t>
            </a:r>
            <a:r>
              <a:rPr lang="en-US" sz="1600" dirty="0"/>
              <a:t>SGNB ADDITION REQUEST ACKNOWLEDGE 消息中的 IE，用于通知 MeNB SgNB 是否应用完整配置或增量配置（如 TS 37.340 中指定）</a:t>
            </a:r>
            <a:endParaRPr lang="en-US" sz="1000" dirty="0"/>
          </a:p>
          <a:p>
            <a:pPr latinLnBrk="0" rtl="0" algn="l"/>
            <a:r>
              <a:rPr lang="en-US" b="1" dirty="0"/>
              <a:t>SgNB添加请求确认的相关IE</a:t>
            </a:r>
          </a:p>
          <a:p>
            <a:pPr lvl="1" latinLnBrk="0" rtl="0" algn="l"/>
            <a:r>
              <a:rPr lang="en-US" sz="1600" b="1" dirty="0"/>
              <a:t>SgNB 到 MeNB 容器</a:t>
            </a:r>
            <a:r>
              <a:rPr lang="en-US" sz="1600" dirty="0"/>
              <a:t>： 包括</a:t>
            </a:r>
            <a:r>
              <a:rPr lang="en-US" sz="1600" i="1" u="sng" dirty="0"/>
              <a:t>CG配置</a:t>
            </a:r>
            <a:r>
              <a:rPr lang="en-US" sz="1600" dirty="0"/>
              <a:t>TS 38.331 中定义的消息。</a:t>
            </a:r>
          </a:p>
          <a:p>
            <a:pPr lvl="1" latinLnBrk="0" rtl="0" algn="l"/>
            <a:r>
              <a:rPr lang="en-US" sz="1600" b="1" dirty="0"/>
              <a:t>承认分裂SRB</a:t>
            </a:r>
            <a:r>
              <a:rPr lang="en-US" sz="1600" dirty="0"/>
              <a:t>：表示已接纳的 SRB（SRB1、SRB2 或 SRB1&amp;2）</a:t>
            </a:r>
          </a:p>
          <a:p>
            <a:pPr lvl="1" latinLnBrk="0" rtl="0" algn="l"/>
            <a:r>
              <a:rPr lang="en-US" sz="1600" b="1" dirty="0"/>
              <a:t>RRC 配置指示</a:t>
            </a:r>
            <a:r>
              <a:rPr lang="en-US" sz="1600" dirty="0"/>
              <a:t>：指示 SgNB 使用的 RRC 配置类型。（完整配置、增量配置）</a:t>
            </a:r>
            <a:endParaRPr lang="en-US" sz="1000" dirty="0"/>
          </a:p>
          <a:p>
            <a:pPr latinLnBrk="0" rtl="0" algn="l"/>
            <a:r>
              <a:rPr lang="en-US" b="1" dirty="0"/>
              <a:t>SgNB修改请求和SgNB修改请求确认使用相同的IE进行SRB分配。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10759705" cy="1081088"/>
          </a:xfrm>
        </p:spPr>
        <p:txBody>
          <a:bodyPr/>
          <a:lstStyle/>
          <a:p>
            <a:pPr latinLnBrk="0" rtl="0" algn="l"/>
            <a:r>
              <a:rPr lang="en-US" b="1" dirty="0">
                <a:highlight>
                  <a:srgbClr val="FFFF00"/>
                </a:highlight>
              </a:rPr>
              <a:t>附录</a:t>
            </a:r>
            <a:br>
              <a:rPr lang="en-US" dirty="0"/>
            </a:br>
            <a:r>
              <a:rPr lang="en-US" sz="2400" dirty="0"/>
              <a:t>X2AP：SgNB 添加请求和 SgNB 添加请求确认</a:t>
            </a:r>
          </a:p>
        </p:txBody>
      </p:sp>
    </p:spTree>
    <p:extLst>
      <p:ext uri="{BB962C8B-B14F-4D97-AF65-F5344CB8AC3E}">
        <p14:creationId xmlns:p14="http://schemas.microsoft.com/office/powerpoint/2010/main" val="13272759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16BF6D-3738-4237-966E-DAD2C626E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2623"/>
              </p:ext>
            </p:extLst>
          </p:nvPr>
        </p:nvGraphicFramePr>
        <p:xfrm>
          <a:off x="883948" y="664823"/>
          <a:ext cx="10088852" cy="4288177"/>
        </p:xfrm>
        <a:graphic>
          <a:graphicData uri="http://schemas.openxmlformats.org/drawingml/2006/table">
            <a:tbl>
              <a:tblPr/>
              <a:tblGrid>
                <a:gridCol w="2480597">
                  <a:extLst>
                    <a:ext uri="{9D8B030D-6E8A-4147-A177-3AD203B41FA5}">
                      <a16:colId xmlns:a16="http://schemas.microsoft.com/office/drawing/2014/main" val="1834829544"/>
                    </a:ext>
                  </a:extLst>
                </a:gridCol>
                <a:gridCol w="1062287">
                  <a:extLst>
                    <a:ext uri="{9D8B030D-6E8A-4147-A177-3AD203B41FA5}">
                      <a16:colId xmlns:a16="http://schemas.microsoft.com/office/drawing/2014/main" val="2805823437"/>
                    </a:ext>
                  </a:extLst>
                </a:gridCol>
                <a:gridCol w="1468344">
                  <a:extLst>
                    <a:ext uri="{9D8B030D-6E8A-4147-A177-3AD203B41FA5}">
                      <a16:colId xmlns:a16="http://schemas.microsoft.com/office/drawing/2014/main" val="2583123419"/>
                    </a:ext>
                  </a:extLst>
                </a:gridCol>
                <a:gridCol w="1212393">
                  <a:extLst>
                    <a:ext uri="{9D8B030D-6E8A-4147-A177-3AD203B41FA5}">
                      <a16:colId xmlns:a16="http://schemas.microsoft.com/office/drawing/2014/main" val="2072229105"/>
                    </a:ext>
                  </a:extLst>
                </a:gridCol>
                <a:gridCol w="1731992">
                  <a:extLst>
                    <a:ext uri="{9D8B030D-6E8A-4147-A177-3AD203B41FA5}">
                      <a16:colId xmlns:a16="http://schemas.microsoft.com/office/drawing/2014/main" val="1500422734"/>
                    </a:ext>
                  </a:extLst>
                </a:gridCol>
                <a:gridCol w="1039195">
                  <a:extLst>
                    <a:ext uri="{9D8B030D-6E8A-4147-A177-3AD203B41FA5}">
                      <a16:colId xmlns:a16="http://schemas.microsoft.com/office/drawing/2014/main" val="876624558"/>
                    </a:ext>
                  </a:extLst>
                </a:gridCol>
                <a:gridCol w="1094044">
                  <a:extLst>
                    <a:ext uri="{9D8B030D-6E8A-4147-A177-3AD203B41FA5}">
                      <a16:colId xmlns:a16="http://schemas.microsoft.com/office/drawing/2014/main" val="3844882871"/>
                    </a:ext>
                  </a:extLst>
                </a:gridCol>
              </a:tblGrid>
              <a:tr h="256626"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IE/组名称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在场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范围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IE类型和参考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语义描述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关键性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指定的关键性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337373"/>
                  </a:ext>
                </a:extLst>
              </a:tr>
              <a:tr h="128313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消息类型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9.2.13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936084"/>
                  </a:ext>
                </a:extLst>
              </a:tr>
              <a:tr h="264887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甲基NB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 X2AP ID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eNB UE X2AP ID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9.2.24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分配在MeNB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058746"/>
                  </a:ext>
                </a:extLst>
              </a:tr>
              <a:tr h="128313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NR UE 安全能力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9.2.107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13520"/>
                  </a:ext>
                </a:extLst>
              </a:tr>
              <a:tr h="423817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银纳米布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安全密钥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9.2.101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S-</a:t>
                      </a:r>
                      <a:r>
                        <a:rPr lang="en-GB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公斤NB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这是由提供的</a:t>
                      </a:r>
                      <a:r>
                        <a:rPr lang="en-GB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甲基NB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，参见 TS 33.401 [18]。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138770"/>
                  </a:ext>
                </a:extLst>
              </a:tr>
              <a:tr h="1059545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SgNB UE 聚合最大比特率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UE聚合最大比特率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9.2.12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 聚合最大比特率分为</a:t>
                      </a:r>
                      <a:r>
                        <a:rPr lang="en-GB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甲基NB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 聚合最大比特率和</a:t>
                      </a:r>
                      <a:r>
                        <a:rPr lang="en-GB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银纳米布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 聚合最大比特率，由</a:t>
                      </a:r>
                      <a:r>
                        <a:rPr lang="en-GB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甲基NB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和</a:t>
                      </a:r>
                      <a:r>
                        <a:rPr lang="en-GB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基因组NB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分别。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596619"/>
                  </a:ext>
                </a:extLst>
              </a:tr>
              <a:tr h="317863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选定的PLMN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氧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Calibri Light" panose="020F0302020204030204" pitchFamily="34" charset="0"/>
                          <a:cs typeface="Arial" panose="020B0604020202020204" pitchFamily="34" charset="0"/>
                        </a:rPr>
                        <a:t>PLMN身份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Calibri Light" panose="020F0302020204030204" pitchFamily="34" charset="0"/>
                          <a:cs typeface="Arial" panose="020B0604020202020204" pitchFamily="34" charset="0"/>
                        </a:rPr>
                        <a:t>9.2.4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中选择的 SCG 的 PLMN</a:t>
                      </a:r>
                      <a:r>
                        <a:rPr lang="en-GB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基因组NB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。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忽略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731709"/>
                  </a:ext>
                </a:extLst>
              </a:tr>
              <a:tr h="128313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移交限制清单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氧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忽略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827836"/>
                  </a:ext>
                </a:extLst>
              </a:tr>
              <a:tr h="128313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待添加的 E-RAB 列表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113121"/>
                  </a:ext>
                </a:extLst>
              </a:tr>
              <a:tr h="211909">
                <a:tc>
                  <a:txBody>
                    <a:bodyPr/>
                    <a:lstStyle/>
                    <a:p>
                      <a:pPr marL="9017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&gt;E-RAB待添加项目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.. &lt;maxnoof 承载者&gt;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每个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333915"/>
                  </a:ext>
                </a:extLst>
              </a:tr>
              <a:tr h="128313">
                <a:tc>
                  <a:txBody>
                    <a:bodyPr/>
                    <a:lstStyle/>
                    <a:p>
                      <a:pPr marL="18034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&gt;&gt;E-RAB ID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9.2.23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279642"/>
                  </a:ext>
                </a:extLst>
              </a:tr>
              <a:tr h="405605">
                <a:tc>
                  <a:txBody>
                    <a:bodyPr/>
                    <a:lstStyle/>
                    <a:p>
                      <a:pPr marL="18034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&gt;&gt;DRB ID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中号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9.2.122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645977"/>
                  </a:ext>
                </a:extLst>
              </a:tr>
              <a:tr h="384939">
                <a:tc>
                  <a:txBody>
                    <a:bodyPr/>
                    <a:lstStyle/>
                    <a:p>
                      <a:pPr marL="18034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&gt;&gt;EN-DC资源配置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EN-DC资源配置</a:t>
                      </a:r>
                      <a:b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9.2.108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指示 PDCP 和下层 MCG/SCG 配置。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353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FE2E2B-4323-4F0B-B4CA-815107BEA476}"/>
              </a:ext>
            </a:extLst>
          </p:cNvPr>
          <p:cNvGraphicFramePr>
            <a:graphicFrameLocks noGrp="1"/>
          </p:cNvGraphicFramePr>
          <p:nvPr/>
        </p:nvGraphicFramePr>
        <p:xfrm>
          <a:off x="883948" y="4699795"/>
          <a:ext cx="10088852" cy="2048590"/>
        </p:xfrm>
        <a:graphic>
          <a:graphicData uri="http://schemas.openxmlformats.org/drawingml/2006/table">
            <a:tbl>
              <a:tblPr/>
              <a:tblGrid>
                <a:gridCol w="2498635">
                  <a:extLst>
                    <a:ext uri="{9D8B030D-6E8A-4147-A177-3AD203B41FA5}">
                      <a16:colId xmlns:a16="http://schemas.microsoft.com/office/drawing/2014/main" val="2704577583"/>
                    </a:ext>
                  </a:extLst>
                </a:gridCol>
                <a:gridCol w="1059769">
                  <a:extLst>
                    <a:ext uri="{9D8B030D-6E8A-4147-A177-3AD203B41FA5}">
                      <a16:colId xmlns:a16="http://schemas.microsoft.com/office/drawing/2014/main" val="1896258149"/>
                    </a:ext>
                  </a:extLst>
                </a:gridCol>
                <a:gridCol w="1464863">
                  <a:extLst>
                    <a:ext uri="{9D8B030D-6E8A-4147-A177-3AD203B41FA5}">
                      <a16:colId xmlns:a16="http://schemas.microsoft.com/office/drawing/2014/main" val="2306693573"/>
                    </a:ext>
                  </a:extLst>
                </a:gridCol>
                <a:gridCol w="1209520">
                  <a:extLst>
                    <a:ext uri="{9D8B030D-6E8A-4147-A177-3AD203B41FA5}">
                      <a16:colId xmlns:a16="http://schemas.microsoft.com/office/drawing/2014/main" val="2415657454"/>
                    </a:ext>
                  </a:extLst>
                </a:gridCol>
                <a:gridCol w="1727886">
                  <a:extLst>
                    <a:ext uri="{9D8B030D-6E8A-4147-A177-3AD203B41FA5}">
                      <a16:colId xmlns:a16="http://schemas.microsoft.com/office/drawing/2014/main" val="3667714689"/>
                    </a:ext>
                  </a:extLst>
                </a:gridCol>
                <a:gridCol w="1036731">
                  <a:extLst>
                    <a:ext uri="{9D8B030D-6E8A-4147-A177-3AD203B41FA5}">
                      <a16:colId xmlns:a16="http://schemas.microsoft.com/office/drawing/2014/main" val="2464411248"/>
                    </a:ext>
                  </a:extLst>
                </a:gridCol>
                <a:gridCol w="1091448">
                  <a:extLst>
                    <a:ext uri="{9D8B030D-6E8A-4147-A177-3AD203B41FA5}">
                      <a16:colId xmlns:a16="http://schemas.microsoft.com/office/drawing/2014/main" val="4035036089"/>
                    </a:ext>
                  </a:extLst>
                </a:gridCol>
              </a:tblGrid>
              <a:tr h="334264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甲基NB</a:t>
                      </a:r>
                      <a:r>
                        <a:rPr lang="en-GB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到</a:t>
                      </a:r>
                      <a:r>
                        <a:rPr lang="en-GB" sz="900" dirty="0" err="1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银纳米布</a:t>
                      </a:r>
                      <a:r>
                        <a:rPr lang="en-GB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容器</a:t>
                      </a:r>
                      <a:endParaRPr lang="en-US" sz="9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八位字节字符串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包括</a:t>
                      </a:r>
                      <a:r>
                        <a:rPr lang="en-GB" sz="9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CG-</a:t>
                      </a:r>
                      <a:r>
                        <a:rPr lang="en-GB" sz="900" b="1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配置信息</a:t>
                      </a: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TS 38.331 [31]中定义的消息。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900417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银纳米布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 X2AP ID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氧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Geneva"/>
                          <a:cs typeface="Times New Roman" panose="02020603050405020304" pitchFamily="18" charset="0"/>
                        </a:rPr>
                        <a:t>恩-</a:t>
                      </a: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gNB UE X2AP ID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9.2.100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分配于</a:t>
                      </a: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基因组NB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。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77322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预期的 UE 行为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氧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70.2.9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忽略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25558"/>
                  </a:ext>
                </a:extLst>
              </a:tr>
              <a:tr h="327636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MeNB UE X2AP ID 扩展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氧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扩展 eNB UE X2AP ID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86年9月2日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分配在MeNB。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854939"/>
                  </a:ext>
                </a:extLst>
              </a:tr>
              <a:tr h="739908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请求拆分 SRB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氧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枚举（srb1、srb2、srb1&amp;2、...）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指示请求拆分 SRB 的资源。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4527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FA9B1C7-31D8-4985-A5F3-34E38F8586D2}"/>
              </a:ext>
            </a:extLst>
          </p:cNvPr>
          <p:cNvSpPr/>
          <p:nvPr/>
        </p:nvSpPr>
        <p:spPr>
          <a:xfrm>
            <a:off x="5192485" y="149297"/>
            <a:ext cx="8199113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 rtl="0" algn="l">
              <a:spcAft>
                <a:spcPts val="900"/>
              </a:spcAft>
            </a:pP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此消息由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甲基NB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到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基因组NB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请求为特定 UE 的 EN-DC 操作准备资源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 rtl="0" algn="l">
              <a:spcAft>
                <a:spcPts val="900"/>
              </a:spcAft>
            </a:pP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方向：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甲基NB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基因组NB</a:t>
            </a: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82D874-1305-4E54-96A7-72BED1860185}"/>
              </a:ext>
            </a:extLst>
          </p:cNvPr>
          <p:cNvSpPr/>
          <p:nvPr/>
        </p:nvSpPr>
        <p:spPr>
          <a:xfrm>
            <a:off x="0" y="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algn="l"/>
            <a:r>
              <a:rPr lang="en-US" sz="2000" dirty="0">
                <a:latin typeface="Ericsson Hilda" panose="00000500000000000000" pitchFamily="2" charset="0"/>
              </a:rPr>
              <a:t>附录</a:t>
            </a:r>
            <a:br>
              <a:rPr lang="en-US" sz="2000" dirty="0">
                <a:latin typeface="Ericsson Hilda" panose="00000500000000000000" pitchFamily="2" charset="0"/>
              </a:rPr>
            </a:br>
            <a:r>
              <a:rPr lang="en-US" sz="2000" dirty="0">
                <a:latin typeface="Ericsson Hilda" panose="00000500000000000000" pitchFamily="2" charset="0"/>
              </a:rPr>
              <a:t>X2AP：SGNB 添加请求 (36.423)</a:t>
            </a:r>
          </a:p>
        </p:txBody>
      </p:sp>
    </p:spTree>
    <p:extLst>
      <p:ext uri="{BB962C8B-B14F-4D97-AF65-F5344CB8AC3E}">
        <p14:creationId xmlns:p14="http://schemas.microsoft.com/office/powerpoint/2010/main" val="38055570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21AA86-28CA-454D-8715-B348BA5F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2" y="160565"/>
            <a:ext cx="11712575" cy="1081088"/>
          </a:xfrm>
        </p:spPr>
        <p:txBody>
          <a:bodyPr/>
          <a:lstStyle/>
          <a:p>
            <a:pPr rtl="0" algn="l"/>
            <a:r>
              <a:rPr lang="en-US" dirty="0"/>
              <a:t>附录</a:t>
            </a:r>
            <a:br>
              <a:rPr lang="en-US" dirty="0"/>
            </a:br>
            <a:r>
              <a:rPr lang="en-US" dirty="0"/>
              <a:t>X2AP：SGNB 添加请求确认 (36.423)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1D34FA-E68E-4A66-80DD-6E6C3F63BE7D}"/>
              </a:ext>
            </a:extLst>
          </p:cNvPr>
          <p:cNvGraphicFramePr>
            <a:graphicFrameLocks noGrp="1"/>
          </p:cNvGraphicFramePr>
          <p:nvPr/>
        </p:nvGraphicFramePr>
        <p:xfrm>
          <a:off x="817789" y="2058919"/>
          <a:ext cx="10361840" cy="2513550"/>
        </p:xfrm>
        <a:graphic>
          <a:graphicData uri="http://schemas.openxmlformats.org/drawingml/2006/table">
            <a:tbl>
              <a:tblPr/>
              <a:tblGrid>
                <a:gridCol w="2547718">
                  <a:extLst>
                    <a:ext uri="{9D8B030D-6E8A-4147-A177-3AD203B41FA5}">
                      <a16:colId xmlns:a16="http://schemas.microsoft.com/office/drawing/2014/main" val="703757161"/>
                    </a:ext>
                  </a:extLst>
                </a:gridCol>
                <a:gridCol w="1091032">
                  <a:extLst>
                    <a:ext uri="{9D8B030D-6E8A-4147-A177-3AD203B41FA5}">
                      <a16:colId xmlns:a16="http://schemas.microsoft.com/office/drawing/2014/main" val="2920332647"/>
                    </a:ext>
                  </a:extLst>
                </a:gridCol>
                <a:gridCol w="1290659">
                  <a:extLst>
                    <a:ext uri="{9D8B030D-6E8A-4147-A177-3AD203B41FA5}">
                      <a16:colId xmlns:a16="http://schemas.microsoft.com/office/drawing/2014/main" val="557372324"/>
                    </a:ext>
                  </a:extLst>
                </a:gridCol>
                <a:gridCol w="1400355">
                  <a:extLst>
                    <a:ext uri="{9D8B030D-6E8A-4147-A177-3AD203B41FA5}">
                      <a16:colId xmlns:a16="http://schemas.microsoft.com/office/drawing/2014/main" val="3796356515"/>
                    </a:ext>
                  </a:extLst>
                </a:gridCol>
                <a:gridCol w="1821351">
                  <a:extLst>
                    <a:ext uri="{9D8B030D-6E8A-4147-A177-3AD203B41FA5}">
                      <a16:colId xmlns:a16="http://schemas.microsoft.com/office/drawing/2014/main" val="270971287"/>
                    </a:ext>
                  </a:extLst>
                </a:gridCol>
                <a:gridCol w="1120680">
                  <a:extLst>
                    <a:ext uri="{9D8B030D-6E8A-4147-A177-3AD203B41FA5}">
                      <a16:colId xmlns:a16="http://schemas.microsoft.com/office/drawing/2014/main" val="1252187368"/>
                    </a:ext>
                  </a:extLst>
                </a:gridCol>
                <a:gridCol w="1090045">
                  <a:extLst>
                    <a:ext uri="{9D8B030D-6E8A-4147-A177-3AD203B41FA5}">
                      <a16:colId xmlns:a16="http://schemas.microsoft.com/office/drawing/2014/main" val="3002823607"/>
                    </a:ext>
                  </a:extLst>
                </a:gridCol>
              </a:tblGrid>
              <a:tr h="357256"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IE/组名称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在场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范围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IE类型和参考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语义描述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关键性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指定的关键性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568693"/>
                  </a:ext>
                </a:extLst>
              </a:tr>
              <a:tr h="89314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消息类型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629146"/>
                  </a:ext>
                </a:extLst>
              </a:tr>
              <a:tr h="267942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主基站 UE X2AP ID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eNB UE X2AP ID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9.2.24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分配于</a:t>
                      </a: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甲基NB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。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885902"/>
                  </a:ext>
                </a:extLst>
              </a:tr>
              <a:tr h="357256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SgNB UE X2AP ID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Geneva"/>
                          <a:cs typeface="Times New Roman" panose="02020603050405020304" pitchFamily="18" charset="0"/>
                        </a:rPr>
                        <a:t>恩-</a:t>
                      </a: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gNB UE X2AP ID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9.2.100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分配于</a:t>
                      </a: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基因组NB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。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865543"/>
                  </a:ext>
                </a:extLst>
              </a:tr>
              <a:tr h="178628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获准添加的 E-RAB 列表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忽略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56294"/>
                  </a:ext>
                </a:extLst>
              </a:tr>
              <a:tr h="446571">
                <a:tc>
                  <a:txBody>
                    <a:bodyPr/>
                    <a:lstStyle/>
                    <a:p>
                      <a:pPr marL="9017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&gt;E-RAB 承认添加项目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.. &lt;maxnoof 承载者&gt;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每个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忽略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163241"/>
                  </a:ext>
                </a:extLst>
              </a:tr>
              <a:tr h="89314">
                <a:tc>
                  <a:txBody>
                    <a:bodyPr/>
                    <a:lstStyle/>
                    <a:p>
                      <a:pPr marL="18034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&gt;&gt;E-RAB ID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9.2.23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361424"/>
                  </a:ext>
                </a:extLst>
              </a:tr>
              <a:tr h="625199">
                <a:tc>
                  <a:txBody>
                    <a:bodyPr/>
                    <a:lstStyle/>
                    <a:p>
                      <a:pPr marL="18034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&gt;&gt;EN-DC资源配置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EN-DC资源配置</a:t>
                      </a:r>
                      <a:b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9.2.108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指示 PDCP 和下层 MCG/SCG 配置。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43371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8E7ED4-A72F-442D-86FD-39139A0DD9EB}"/>
              </a:ext>
            </a:extLst>
          </p:cNvPr>
          <p:cNvGraphicFramePr>
            <a:graphicFrameLocks noGrp="1"/>
          </p:cNvGraphicFramePr>
          <p:nvPr/>
        </p:nvGraphicFramePr>
        <p:xfrm>
          <a:off x="817789" y="4633784"/>
          <a:ext cx="10361840" cy="2144386"/>
        </p:xfrm>
        <a:graphic>
          <a:graphicData uri="http://schemas.openxmlformats.org/drawingml/2006/table">
            <a:tbl>
              <a:tblPr/>
              <a:tblGrid>
                <a:gridCol w="2547718">
                  <a:extLst>
                    <a:ext uri="{9D8B030D-6E8A-4147-A177-3AD203B41FA5}">
                      <a16:colId xmlns:a16="http://schemas.microsoft.com/office/drawing/2014/main" val="2409580202"/>
                    </a:ext>
                  </a:extLst>
                </a:gridCol>
                <a:gridCol w="1091032">
                  <a:extLst>
                    <a:ext uri="{9D8B030D-6E8A-4147-A177-3AD203B41FA5}">
                      <a16:colId xmlns:a16="http://schemas.microsoft.com/office/drawing/2014/main" val="1266087096"/>
                    </a:ext>
                  </a:extLst>
                </a:gridCol>
                <a:gridCol w="1290659">
                  <a:extLst>
                    <a:ext uri="{9D8B030D-6E8A-4147-A177-3AD203B41FA5}">
                      <a16:colId xmlns:a16="http://schemas.microsoft.com/office/drawing/2014/main" val="3166465984"/>
                    </a:ext>
                  </a:extLst>
                </a:gridCol>
                <a:gridCol w="1400355">
                  <a:extLst>
                    <a:ext uri="{9D8B030D-6E8A-4147-A177-3AD203B41FA5}">
                      <a16:colId xmlns:a16="http://schemas.microsoft.com/office/drawing/2014/main" val="1035543644"/>
                    </a:ext>
                  </a:extLst>
                </a:gridCol>
                <a:gridCol w="1821351">
                  <a:extLst>
                    <a:ext uri="{9D8B030D-6E8A-4147-A177-3AD203B41FA5}">
                      <a16:colId xmlns:a16="http://schemas.microsoft.com/office/drawing/2014/main" val="3101773064"/>
                    </a:ext>
                  </a:extLst>
                </a:gridCol>
                <a:gridCol w="1120680">
                  <a:extLst>
                    <a:ext uri="{9D8B030D-6E8A-4147-A177-3AD203B41FA5}">
                      <a16:colId xmlns:a16="http://schemas.microsoft.com/office/drawing/2014/main" val="3344266700"/>
                    </a:ext>
                  </a:extLst>
                </a:gridCol>
                <a:gridCol w="1090045">
                  <a:extLst>
                    <a:ext uri="{9D8B030D-6E8A-4147-A177-3AD203B41FA5}">
                      <a16:colId xmlns:a16="http://schemas.microsoft.com/office/drawing/2014/main" val="1399231842"/>
                    </a:ext>
                  </a:extLst>
                </a:gridCol>
              </a:tblGrid>
              <a:tr h="635222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SgNB 到 MeNB 容器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八位字节字符串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包括</a:t>
                      </a:r>
                      <a:r>
                        <a:rPr lang="en-GB" sz="900" i="1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CG配置</a:t>
                      </a: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TS 38.331[31]中定义的消息。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956935"/>
                  </a:ext>
                </a:extLst>
              </a:tr>
              <a:tr h="232179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临界诊断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氧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9.2.7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忽略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951440"/>
                  </a:ext>
                </a:extLst>
              </a:tr>
              <a:tr h="580448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甲基NB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 X2AP ID扩展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氧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扩展 eNB UE X2AP ID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86年9月2日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分配于</a:t>
                      </a: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甲基NB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0605"/>
                  </a:ext>
                </a:extLst>
              </a:tr>
              <a:tr h="696537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承认分裂SRB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氧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枚举（srb1、srb2、srb1&amp;2、...）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表示已接纳的 SRB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是的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拒绝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56049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09DBEB0-0A9F-4A75-8D9C-8FA437FA6C6E}"/>
              </a:ext>
            </a:extLst>
          </p:cNvPr>
          <p:cNvSpPr/>
          <p:nvPr/>
        </p:nvSpPr>
        <p:spPr>
          <a:xfrm>
            <a:off x="741680" y="1383893"/>
            <a:ext cx="1096264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 rtl="0" algn="l">
              <a:spcAft>
                <a:spcPts val="900"/>
              </a:spcAft>
            </a:pP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此消息由</a:t>
            </a:r>
            <a:r>
              <a:rPr lang="en-GB" dirty="0" err="1">
                <a:latin typeface="Ericsson Hilda" panose="00000500000000000000" pitchFamily="2" charset="0"/>
                <a:ea typeface="Times New Roman" panose="02020603050405020304" pitchFamily="18" charset="0"/>
              </a:rPr>
              <a:t>基因组NB</a:t>
            </a: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确认</a:t>
            </a:r>
            <a:r>
              <a:rPr lang="en-GB" dirty="0" err="1">
                <a:latin typeface="Ericsson Hilda" panose="00000500000000000000" pitchFamily="2" charset="0"/>
                <a:ea typeface="Times New Roman" panose="02020603050405020304" pitchFamily="18" charset="0"/>
              </a:rPr>
              <a:t>甲基NB</a:t>
            </a: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有关</a:t>
            </a:r>
            <a:r>
              <a:rPr lang="en-GB" dirty="0" err="1">
                <a:latin typeface="Ericsson Hilda" panose="00000500000000000000" pitchFamily="2" charset="0"/>
                <a:ea typeface="Times New Roman" panose="02020603050405020304" pitchFamily="18" charset="0"/>
              </a:rPr>
              <a:t>银纳米布</a:t>
            </a: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添加准备。</a:t>
            </a:r>
            <a:endParaRPr lang="en-US" dirty="0">
              <a:latin typeface="Ericsson Hilda" panose="00000500000000000000" pitchFamily="2" charset="0"/>
              <a:ea typeface="Times New Roman" panose="02020603050405020304" pitchFamily="18" charset="0"/>
            </a:endParaRPr>
          </a:p>
          <a:p>
            <a:pPr hangingPunct="0" rtl="0" algn="l">
              <a:spcAft>
                <a:spcPts val="900"/>
              </a:spcAft>
            </a:pP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方向：</a:t>
            </a:r>
            <a:r>
              <a:rPr lang="en-GB" dirty="0" err="1">
                <a:latin typeface="Ericsson Hilda" panose="00000500000000000000" pitchFamily="2" charset="0"/>
                <a:ea typeface="Times New Roman" panose="02020603050405020304" pitchFamily="18" charset="0"/>
              </a:rPr>
              <a:t>基因组NB</a:t>
            </a: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Ericsson Hilda" panose="00000500000000000000" pitchFamily="2" charset="0"/>
                <a:ea typeface="Times New Roman" panose="02020603050405020304" pitchFamily="18" charset="0"/>
              </a:rPr>
              <a:t>甲基NB</a:t>
            </a:r>
            <a:endParaRPr lang="en-US" dirty="0">
              <a:latin typeface="Ericsson Hilda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928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D458AB-260C-48DC-A665-2F7DF713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67" y="-166008"/>
            <a:ext cx="12060919" cy="1081088"/>
          </a:xfrm>
        </p:spPr>
        <p:txBody>
          <a:bodyPr/>
          <a:lstStyle/>
          <a:p>
            <a:pPr rtl="0" algn="l"/>
            <a:r>
              <a:rPr lang="en-US" dirty="0"/>
              <a:t>附录</a:t>
            </a:r>
            <a:br>
              <a:rPr lang="en-US" dirty="0"/>
            </a:br>
            <a:r>
              <a:rPr lang="en-GB" dirty="0"/>
              <a:t>EN-DC资源配置</a:t>
            </a:r>
            <a:r>
              <a:rPr lang="en-US" dirty="0"/>
              <a:t>：SGNB 添加请求 (36.423)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6D7DDA-03BC-45DF-A319-5936AE1006A5}"/>
              </a:ext>
            </a:extLst>
          </p:cNvPr>
          <p:cNvSpPr/>
          <p:nvPr/>
        </p:nvSpPr>
        <p:spPr>
          <a:xfrm>
            <a:off x="479424" y="1973474"/>
            <a:ext cx="988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0" rtl="0">
              <a:spcAft>
                <a:spcPts val="900"/>
              </a:spcAft>
            </a:pP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该IE包含E-RAB的EN-DC资源配置，指示PDCP在</a:t>
            </a:r>
            <a:r>
              <a:rPr lang="en-GB" dirty="0" err="1">
                <a:latin typeface="Ericsson Hilda" panose="00000500000000000000" pitchFamily="2" charset="0"/>
                <a:ea typeface="Times New Roman" panose="02020603050405020304" pitchFamily="18" charset="0"/>
              </a:rPr>
              <a:t>基因组NB</a:t>
            </a:r>
            <a:r>
              <a:rPr lang="en-GB" dirty="0">
                <a:latin typeface="Ericsson Hilda" panose="00000500000000000000" pitchFamily="2" charset="0"/>
                <a:ea typeface="Times New Roman" panose="02020603050405020304" pitchFamily="18" charset="0"/>
              </a:rPr>
              <a:t>以及 MCG 和 SCG 的较低层</a:t>
            </a:r>
            <a:endParaRPr lang="en-US" dirty="0">
              <a:latin typeface="Ericsson Hilda" panose="00000500000000000000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6AC086-9427-40D8-A6D6-E63DB774D991}"/>
              </a:ext>
            </a:extLst>
          </p:cNvPr>
          <p:cNvGraphicFramePr>
            <a:graphicFrameLocks noGrp="1"/>
          </p:cNvGraphicFramePr>
          <p:nvPr/>
        </p:nvGraphicFramePr>
        <p:xfrm>
          <a:off x="815546" y="2797629"/>
          <a:ext cx="7403170" cy="2656115"/>
        </p:xfrm>
        <a:graphic>
          <a:graphicData uri="http://schemas.openxmlformats.org/drawingml/2006/table">
            <a:tbl>
              <a:tblPr/>
              <a:tblGrid>
                <a:gridCol w="1358275">
                  <a:extLst>
                    <a:ext uri="{9D8B030D-6E8A-4147-A177-3AD203B41FA5}">
                      <a16:colId xmlns:a16="http://schemas.microsoft.com/office/drawing/2014/main" val="2137792132"/>
                    </a:ext>
                  </a:extLst>
                </a:gridCol>
                <a:gridCol w="885190">
                  <a:extLst>
                    <a:ext uri="{9D8B030D-6E8A-4147-A177-3AD203B41FA5}">
                      <a16:colId xmlns:a16="http://schemas.microsoft.com/office/drawing/2014/main" val="2492664819"/>
                    </a:ext>
                  </a:extLst>
                </a:gridCol>
                <a:gridCol w="805569">
                  <a:extLst>
                    <a:ext uri="{9D8B030D-6E8A-4147-A177-3AD203B41FA5}">
                      <a16:colId xmlns:a16="http://schemas.microsoft.com/office/drawing/2014/main" val="3320591503"/>
                    </a:ext>
                  </a:extLst>
                </a:gridCol>
                <a:gridCol w="983545">
                  <a:extLst>
                    <a:ext uri="{9D8B030D-6E8A-4147-A177-3AD203B41FA5}">
                      <a16:colId xmlns:a16="http://schemas.microsoft.com/office/drawing/2014/main" val="2542394529"/>
                    </a:ext>
                  </a:extLst>
                </a:gridCol>
                <a:gridCol w="1684515">
                  <a:extLst>
                    <a:ext uri="{9D8B030D-6E8A-4147-A177-3AD203B41FA5}">
                      <a16:colId xmlns:a16="http://schemas.microsoft.com/office/drawing/2014/main" val="3903166556"/>
                    </a:ext>
                  </a:extLst>
                </a:gridCol>
                <a:gridCol w="843038">
                  <a:extLst>
                    <a:ext uri="{9D8B030D-6E8A-4147-A177-3AD203B41FA5}">
                      <a16:colId xmlns:a16="http://schemas.microsoft.com/office/drawing/2014/main" val="2156892543"/>
                    </a:ext>
                  </a:extLst>
                </a:gridCol>
                <a:gridCol w="843038">
                  <a:extLst>
                    <a:ext uri="{9D8B030D-6E8A-4147-A177-3AD203B41FA5}">
                      <a16:colId xmlns:a16="http://schemas.microsoft.com/office/drawing/2014/main" val="1740892978"/>
                    </a:ext>
                  </a:extLst>
                </a:gridCol>
              </a:tblGrid>
              <a:tr h="443369"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IE/组名称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在场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范围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IE类型和参考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语义描述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关键性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指定的关键性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398784"/>
                  </a:ext>
                </a:extLst>
              </a:tr>
              <a:tr h="737582">
                <a:tc>
                  <a:txBody>
                    <a:bodyPr/>
                    <a:lstStyle/>
                    <a:p>
                      <a:pPr marL="9017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PDCP 在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银纳米布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枚举（存在、不存在）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635229"/>
                  </a:ext>
                </a:extLst>
              </a:tr>
              <a:tr h="737582">
                <a:tc>
                  <a:txBody>
                    <a:bodyPr/>
                    <a:lstStyle/>
                    <a:p>
                      <a:pPr marL="9017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MCG 资源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枚举（存在、不存在）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984323"/>
                  </a:ext>
                </a:extLst>
              </a:tr>
              <a:tr h="737582">
                <a:tc>
                  <a:txBody>
                    <a:bodyPr/>
                    <a:lstStyle/>
                    <a:p>
                      <a:pPr marL="9017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SCG资源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中号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枚举（存在、不存在）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34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3603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980E3-1A05-405F-9DA1-2F62199ADD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3" y="1844675"/>
            <a:ext cx="4490783" cy="4392612"/>
          </a:xfrm>
        </p:spPr>
        <p:txBody>
          <a:bodyPr>
            <a:normAutofit fontScale="92500" lnSpcReduction="20000"/>
          </a:bodyPr>
          <a:lstStyle/>
          <a:p>
            <a:pPr latinLnBrk="0" rtl="0" algn="l"/>
            <a:r>
              <a:rPr lang="en-US" dirty="0"/>
              <a:t>请求SgNB执行某些动作，例如建立、修改或释放SCG。</a:t>
            </a:r>
          </a:p>
          <a:p>
            <a:pPr latinLnBrk="0" rtl="0" algn="l"/>
            <a:r>
              <a:rPr lang="en-US" dirty="0"/>
              <a:t>该消息可以包括例如辅助SgNB设置SCG配置的附加信息。</a:t>
            </a:r>
          </a:p>
          <a:p>
            <a:pPr latinLnBrk="0" rtl="0" algn="l"/>
            <a:r>
              <a:rPr lang="en-US" dirty="0"/>
              <a:t>它还可以被CU用来请求DU执行某些动作，例如建立、修改或释放MCG或SCG。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algn="l"/>
            <a:r>
              <a:rPr lang="en-US" dirty="0"/>
              <a:t>附录</a:t>
            </a:r>
            <a:br>
              <a:rPr lang="en-US" dirty="0"/>
            </a:br>
            <a:r>
              <a:rPr lang="en-US" sz="2400" dirty="0"/>
              <a:t>CG-</a:t>
            </a:r>
            <a:r>
              <a:rPr lang="en-US" sz="2400" dirty="0" err="1"/>
              <a:t>配置信息</a:t>
            </a:r>
            <a:r>
              <a:rPr lang="en-US" sz="2400" dirty="0"/>
              <a:t>消息（TS38.331、11.2.2）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0C29A6-5E57-4560-BC6F-290E4758DFEE}"/>
              </a:ext>
            </a:extLst>
          </p:cNvPr>
          <p:cNvSpPr/>
          <p:nvPr/>
        </p:nvSpPr>
        <p:spPr>
          <a:xfrm>
            <a:off x="5112465" y="1418562"/>
            <a:ext cx="6671497" cy="50475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CG-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配置信息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序列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关键扩展选择{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c1 选择{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CG-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配置信息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CG-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配置信息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-IE，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备用3 NULL，备用2 NULL，备用1 NULL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},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CriticalExtensionsFuture 序列 {}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endParaRPr lang="en-GB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CG-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配置信息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-IEs ::= 序列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ue-能力信息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八位字节字符串（包含 UE-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能力RAT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容器列表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) 可选,--Cond SN-添加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候选小区信息列表MN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MeasResultList2NR 可选，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候选小区信息列表SN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八位字节字符串（包含 MeasResultList2NR）可选，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测量结果单元列表SFTD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测量结果单元列表SFTD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选修的，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scg故障信息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顺序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failureType ENUMERATED { t310-过期，randomAccessProblem，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rlc-MaxNumRetx、scg-ChangeFailure、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scg-reconfig失败，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srb3-IntegrityFailure}，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measResultSCG 八位字节字符串（包含 MeasResultSCG-失败）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 选修的，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配置限制信息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配置限制信息SCG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选修的，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drx信息MCG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DRX 信息可选，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测量配置MN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测量配置MN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选修的，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源配置SCG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八位字节字符串（包含 RRC 重新配置）可选，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SCG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-RB-Config 八位字节字符串（包含 RadioBearerConfig）可选，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mcg-RB-Config 八位字节字符串（包含 RadioBearerConfig）可选，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mrdc-援助信息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MRDC-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帮助信息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选修的，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nonCriticalExtension 序列 {} 可选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~~~~~~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  <a:defRPr/>
            </a:pP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~~~~~~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US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测量配置MN</a:t>
            </a: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序列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测量频率MN</a:t>
            </a: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NR- 的序列（大小（1..maxMeasFreqsMN））</a:t>
            </a:r>
            <a:r>
              <a:rPr lang="en-US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频率信息</a:t>
            </a: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选修的，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测量间隙配置</a:t>
            </a: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设置发布</a:t>
            </a: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{</a:t>
            </a:r>
            <a:r>
              <a:rPr lang="en-US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间隙配置</a:t>
            </a: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 选修的，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差距目的</a:t>
            </a: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枚举{</a:t>
            </a:r>
            <a:r>
              <a:rPr lang="en-US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佩尔</a:t>
            </a: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, perFR1} 可选,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...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~~~~~~~。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~~~~~~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endParaRPr lang="en-US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US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受影响的CarrierFreqCombEUTRA</a:t>
            </a: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ARFCN-的序列（大小（1..maxNrofServingCellsEUTRA））</a:t>
            </a:r>
            <a:r>
              <a:rPr lang="en-US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价值EUTRA</a:t>
            </a:r>
            <a:endParaRPr lang="en-US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endParaRPr lang="en-US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US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受影响的CarrierFreqCombNR</a:t>
            </a:r>
            <a:r>
              <a:rPr lang="en-US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ARFCN- 的序列（大小（1..maxNrofServingCells））</a:t>
            </a:r>
            <a:r>
              <a:rPr lang="en-US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值N</a:t>
            </a:r>
            <a:endParaRPr lang="en-US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096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980E3-1A05-405F-9DA1-2F62199ADD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3" y="1844675"/>
            <a:ext cx="4837371" cy="4392612"/>
          </a:xfrm>
        </p:spPr>
        <p:txBody>
          <a:bodyPr/>
          <a:lstStyle/>
          <a:p>
            <a:pPr latinLnBrk="0" rtl="0" algn="l"/>
            <a:r>
              <a:rPr lang="en-US" dirty="0"/>
              <a:t>传输 SgNB 生成的 SCG 无线电配置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algn="l"/>
            <a:r>
              <a:rPr lang="en-US" dirty="0"/>
              <a:t>附录</a:t>
            </a:r>
            <a:br>
              <a:rPr lang="en-US" dirty="0"/>
            </a:br>
            <a:r>
              <a:rPr lang="en-US" sz="2400" dirty="0"/>
              <a:t>CG-Config 消息（TS38.331、11.2.2）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0C29A6-5E57-4560-BC6F-290E4758DFEE}"/>
              </a:ext>
            </a:extLst>
          </p:cNvPr>
          <p:cNvSpPr/>
          <p:nvPr/>
        </p:nvSpPr>
        <p:spPr>
          <a:xfrm>
            <a:off x="5316794" y="565231"/>
            <a:ext cx="6226179" cy="6020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CG-Config ::= 序列 {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关键扩展选择{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c1 选择{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cg-配置 CG-配置-IE，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备用3 NULL，备用2 NULL，备用1 NULL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},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CriticalExtensionsFuture 序列 {}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CG-Config-IEs ::= 序列 {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scg-CellGroupConfig 八位字节字符串（包含 RRC 重新配置）可选，</a:t>
            </a:r>
            <a:endParaRPr lang="ko-KR" altLang="ko-KR" sz="700" dirty="0">
              <a:highlight>
                <a:srgbClr val="FFFF00"/>
              </a:highlight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SCG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-RB-Config 八位字节字符串（包含 RadioBearerConfig）可选，</a:t>
            </a:r>
            <a:endParaRPr lang="ko-KR" altLang="ko-KR" sz="700" dirty="0">
              <a:highlight>
                <a:srgbClr val="FFFF00"/>
              </a:highlight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配置限制修改请求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ConfigRestrictModReqSCG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选修的，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drx-InfoSCG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DRX 信息可选，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候选小区信息列表SN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八位字节字符串（包含 MeasResultList2NR）可选，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测量配置SN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测量配置SN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选修的，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选定的频段组合NR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频段组合信息SN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选修的，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fr-InfoListSCG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FR-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信息列表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选修的，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候选服务频率列表NR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候选服务频率列表NR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选修的，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nonCriticalExtension 序列 {} 可选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测量配置SN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序列 {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测量频率SN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NR- 的序列（大小（1..maxMeasFreqsSN））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频率信息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选修的，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...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NR-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频率信息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序列 {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测量频率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ARFCN-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值NR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选修的，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...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ConfigRestrictModReqSCG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序列 {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请求BC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-MRDC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频段组合信息SN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选修的，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请求的 P-MaxFR1 P-Max 可选，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...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波段组合指数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INTEGER (1..maxBandComb)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频段组合信息SN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序列 {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波段组合索引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波段组合指数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,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请求的功能集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功能集条目索引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FR-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信息列表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FR-Info 的序列（大小（1..maxNrofServingCells-1））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FR-信息 ::= 序列 {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服务小区索引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服务小区索引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,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FR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 类型枚举 {fr1, fr2}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候选服务频率列表NR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序列（大小（1..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最大频率IDC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-MRDC)) ARFCN-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值NR</a:t>
            </a:r>
            <a:endParaRPr lang="ko-KR" altLang="ko-KR" sz="700" dirty="0">
              <a:effectLst/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351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B4E8C3-11CA-48DB-BB78-4D9FBEFE42DC}"/>
              </a:ext>
            </a:extLst>
          </p:cNvPr>
          <p:cNvSpPr/>
          <p:nvPr/>
        </p:nvSpPr>
        <p:spPr>
          <a:xfrm>
            <a:off x="4462043" y="200596"/>
            <a:ext cx="1229281" cy="6640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dirty="0" err="1"/>
              <a:t>甲基NB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2FB85-6BCF-4D50-9776-E2AB085DFC2E}"/>
              </a:ext>
            </a:extLst>
          </p:cNvPr>
          <p:cNvSpPr/>
          <p:nvPr/>
        </p:nvSpPr>
        <p:spPr>
          <a:xfrm>
            <a:off x="9360928" y="200596"/>
            <a:ext cx="1014156" cy="6640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dirty="0" err="1"/>
              <a:t>银纳米布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1AB543-F77C-4204-A379-97D8BE8F8203}"/>
              </a:ext>
            </a:extLst>
          </p:cNvPr>
          <p:cNvCxnSpPr>
            <a:cxnSpLocks/>
          </p:cNvCxnSpPr>
          <p:nvPr/>
        </p:nvCxnSpPr>
        <p:spPr>
          <a:xfrm flipH="1">
            <a:off x="5664251" y="806399"/>
            <a:ext cx="3669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1EDC7F-CB8B-4CA0-8199-7994931D9354}"/>
              </a:ext>
            </a:extLst>
          </p:cNvPr>
          <p:cNvSpPr txBox="1"/>
          <p:nvPr/>
        </p:nvSpPr>
        <p:spPr>
          <a:xfrm>
            <a:off x="6172655" y="540343"/>
            <a:ext cx="2812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GB" sz="1400" dirty="0" err="1"/>
              <a:t>银纳米布</a:t>
            </a:r>
            <a:r>
              <a:rPr lang="en-GB" sz="1400" dirty="0"/>
              <a:t>到</a:t>
            </a:r>
            <a:r>
              <a:rPr lang="en-GB" sz="1400" dirty="0" err="1"/>
              <a:t>甲基NB</a:t>
            </a:r>
            <a:r>
              <a:rPr lang="en-GB" sz="1400" dirty="0"/>
              <a:t> </a:t>
            </a:r>
            <a:r>
              <a:rPr lang="en-GB" sz="1400" dirty="0" err="1"/>
              <a:t>容器：CG-Config</a:t>
            </a:r>
            <a:endParaRPr lang="en-US" sz="1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0D9664-4D8B-4A01-AC08-16444ADDE8A6}"/>
              </a:ext>
            </a:extLst>
          </p:cNvPr>
          <p:cNvSpPr/>
          <p:nvPr/>
        </p:nvSpPr>
        <p:spPr>
          <a:xfrm>
            <a:off x="4647780" y="1464101"/>
            <a:ext cx="880984" cy="44704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dirty="0"/>
              <a:t>UE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3EFD32-BB6D-4658-B80D-5447C9A29D83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5076684" y="864655"/>
            <a:ext cx="11588" cy="599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1C94C6-15E6-4B19-B28A-1BC06DE0C668}"/>
              </a:ext>
            </a:extLst>
          </p:cNvPr>
          <p:cNvSpPr txBox="1"/>
          <p:nvPr/>
        </p:nvSpPr>
        <p:spPr>
          <a:xfrm>
            <a:off x="4955339" y="1036937"/>
            <a:ext cx="293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GB" sz="1400" i="1" dirty="0" err="1"/>
              <a:t>Rrc连接配置</a:t>
            </a:r>
            <a:r>
              <a:rPr lang="en-GB" sz="1400" i="1" dirty="0"/>
              <a:t>TS36.331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D844D-AB77-4DA4-8886-6A2A6B2A35F9}"/>
              </a:ext>
            </a:extLst>
          </p:cNvPr>
          <p:cNvSpPr/>
          <p:nvPr/>
        </p:nvSpPr>
        <p:spPr>
          <a:xfrm>
            <a:off x="6809266" y="1464100"/>
            <a:ext cx="5049178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RRCConnectionReconfiguration-v1510-IEs ::= 序列 {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nr-配置-r15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选择 {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释放空值，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设置序列{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endc-ReleaseAndAdd-r15 布尔值，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algn="l"/>
            <a:r>
              <a:rPr lang="en-GB" sz="1000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nr-SecondaryCellGroupConfig-r15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八位字节字符串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86F806-1D0B-4EB1-A721-48444C742076}"/>
              </a:ext>
            </a:extLst>
          </p:cNvPr>
          <p:cNvCxnSpPr>
            <a:stCxn id="9" idx="6"/>
          </p:cNvCxnSpPr>
          <p:nvPr/>
        </p:nvCxnSpPr>
        <p:spPr>
          <a:xfrm>
            <a:off x="5528764" y="1687621"/>
            <a:ext cx="16476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72FAC07-E0BC-4267-BEBF-E3F951ACE301}"/>
              </a:ext>
            </a:extLst>
          </p:cNvPr>
          <p:cNvSpPr/>
          <p:nvPr/>
        </p:nvSpPr>
        <p:spPr>
          <a:xfrm>
            <a:off x="6809393" y="2799220"/>
            <a:ext cx="503363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小区组配置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::=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顺序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小区组ID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小区组ID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spCell配置</a:t>
            </a:r>
            <a:r>
              <a:rPr lang="en-GB" sz="8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细胞配置</a:t>
            </a:r>
            <a:r>
              <a:rPr lang="en-GB" sz="8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选修的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需要M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19D2CE-75CB-4319-9D5F-0A90E79134A7}"/>
              </a:ext>
            </a:extLst>
          </p:cNvPr>
          <p:cNvSpPr/>
          <p:nvPr/>
        </p:nvSpPr>
        <p:spPr>
          <a:xfrm>
            <a:off x="6793851" y="4130604"/>
            <a:ext cx="5049178" cy="984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服务小区特定的 MAC 和 PHY 参数</a:t>
            </a:r>
            <a:r>
              <a:rPr lang="en-GB" sz="800" dirty="0" err="1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细胞</a:t>
            </a:r>
            <a:r>
              <a:rPr lang="en-GB" sz="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细胞配置</a:t>
            </a:r>
            <a:r>
              <a:rPr lang="en-GB" sz="8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::=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顺序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服务小区索引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服务小区索引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选修的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--Cond SCG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highlight>
                  <a:srgbClr val="00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同步重新配置</a:t>
            </a:r>
            <a:r>
              <a:rPr lang="en-GB" sz="800" dirty="0">
                <a:highlight>
                  <a:srgbClr val="00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highlight>
                  <a:srgbClr val="00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同步重新配置</a:t>
            </a:r>
            <a:r>
              <a:rPr lang="en-GB" sz="800" dirty="0">
                <a:highlight>
                  <a:srgbClr val="00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rgbClr val="993366"/>
                </a:solidFill>
                <a:highlight>
                  <a:srgbClr val="00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选修的</a:t>
            </a:r>
            <a:r>
              <a:rPr lang="en-GB" sz="800" dirty="0">
                <a:highlight>
                  <a:srgbClr val="00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highlight>
                  <a:srgbClr val="00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条件</a:t>
            </a:r>
            <a:r>
              <a:rPr lang="en-GB" sz="800" dirty="0" err="1">
                <a:solidFill>
                  <a:srgbClr val="808080"/>
                </a:solidFill>
                <a:highlight>
                  <a:srgbClr val="00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同步重新配置</a:t>
            </a:r>
            <a:endParaRPr lang="en-US" sz="800" dirty="0">
              <a:highlight>
                <a:srgbClr val="00FFFF"/>
              </a:highlight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algn="l"/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rlf-定时器和常量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设置发布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{RLF-</a:t>
            </a:r>
            <a:r>
              <a:rPr lang="en-GB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定时器和常量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}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13B0B6-D735-44F4-98F8-4739DB6115A7}"/>
              </a:ext>
            </a:extLst>
          </p:cNvPr>
          <p:cNvSpPr/>
          <p:nvPr/>
        </p:nvSpPr>
        <p:spPr>
          <a:xfrm>
            <a:off x="6793851" y="5434948"/>
            <a:ext cx="5406530" cy="13542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同步重新配置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::=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顺序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spCellConfigCommon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ServingCellConfigCommon 服务单元配置</a:t>
            </a:r>
            <a:r>
              <a:rPr lang="en-GB" sz="800" dirty="0"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选修的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需要M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新UE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-身份RNTI值，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t304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枚举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{ms50、ms100、ms150、ms200、ms500、ms1000、ms2000、ms10000}，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rach-ConfigDedicated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选择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上行RACH-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配置专用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补充上行链路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RACH-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配置专用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algn="l"/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}</a:t>
            </a:r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231FB7-371C-47B3-A830-3874A3A0088D}"/>
              </a:ext>
            </a:extLst>
          </p:cNvPr>
          <p:cNvCxnSpPr>
            <a:cxnSpLocks/>
          </p:cNvCxnSpPr>
          <p:nvPr/>
        </p:nvCxnSpPr>
        <p:spPr>
          <a:xfrm>
            <a:off x="7772318" y="2250374"/>
            <a:ext cx="0" cy="666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8103EE-45FA-4245-8293-D2D9ACF9BC87}"/>
              </a:ext>
            </a:extLst>
          </p:cNvPr>
          <p:cNvCxnSpPr>
            <a:cxnSpLocks/>
          </p:cNvCxnSpPr>
          <p:nvPr/>
        </p:nvCxnSpPr>
        <p:spPr>
          <a:xfrm flipH="1">
            <a:off x="7446361" y="3429000"/>
            <a:ext cx="2457660" cy="944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F6F877-4F2A-4124-A2E8-0C62AADBA270}"/>
              </a:ext>
            </a:extLst>
          </p:cNvPr>
          <p:cNvCxnSpPr>
            <a:cxnSpLocks/>
          </p:cNvCxnSpPr>
          <p:nvPr/>
        </p:nvCxnSpPr>
        <p:spPr>
          <a:xfrm flipH="1">
            <a:off x="8142587" y="4744192"/>
            <a:ext cx="1559553" cy="849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10A8FE4-8C2B-4BD5-9385-3BA56DF49B8F}"/>
              </a:ext>
            </a:extLst>
          </p:cNvPr>
          <p:cNvCxnSpPr>
            <a:cxnSpLocks/>
          </p:cNvCxnSpPr>
          <p:nvPr/>
        </p:nvCxnSpPr>
        <p:spPr>
          <a:xfrm flipH="1">
            <a:off x="5899351" y="5709920"/>
            <a:ext cx="3461578" cy="6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27DF905-008A-48D3-87A2-18530F88E15A}"/>
              </a:ext>
            </a:extLst>
          </p:cNvPr>
          <p:cNvSpPr/>
          <p:nvPr/>
        </p:nvSpPr>
        <p:spPr>
          <a:xfrm>
            <a:off x="26147" y="4946189"/>
            <a:ext cx="1613605" cy="7290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dirty="0"/>
              <a:t>NR 随机接入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1D57DF86-3162-4812-9C93-B53CD28F6F04}"/>
              </a:ext>
            </a:extLst>
          </p:cNvPr>
          <p:cNvGraphicFramePr>
            <a:graphicFrameLocks noGrp="1"/>
          </p:cNvGraphicFramePr>
          <p:nvPr/>
        </p:nvGraphicFramePr>
        <p:xfrm>
          <a:off x="75052" y="2164299"/>
          <a:ext cx="3981292" cy="1574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1292">
                  <a:extLst>
                    <a:ext uri="{9D8B030D-6E8A-4147-A177-3AD203B41FA5}">
                      <a16:colId xmlns:a16="http://schemas.microsoft.com/office/drawing/2014/main" val="2904591203"/>
                    </a:ext>
                  </a:extLst>
                </a:gridCol>
              </a:tblGrid>
              <a:tr h="1574931">
                <a:tc>
                  <a:txBody>
                    <a:bodyPr/>
                    <a:lstStyle/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Ericsson Hilda" panose="00000500000000000000" pitchFamily="2" charset="0"/>
                        </a:rPr>
                        <a:t>这</a:t>
                      </a:r>
                      <a:r>
                        <a:rPr lang="en-GB" sz="1400" b="0" dirty="0" err="1">
                          <a:solidFill>
                            <a:srgbClr val="FF0000"/>
                          </a:solidFill>
                          <a:effectLst/>
                          <a:latin typeface="Ericsson Hilda" panose="00000500000000000000" pitchFamily="2" charset="0"/>
                        </a:rPr>
                        <a:t>同步重新配置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Ericsson Hilda" panose="00000500000000000000" pitchFamily="2" charset="0"/>
                        </a:rPr>
                        <a:t>字段必须存在，以防出现以下情况</a:t>
                      </a:r>
                      <a:r>
                        <a:rPr lang="en-GB" sz="1400" b="0" dirty="0" err="1">
                          <a:solidFill>
                            <a:srgbClr val="FF0000"/>
                          </a:solidFill>
                          <a:effectLst/>
                          <a:latin typeface="Ericsson Hilda" panose="00000500000000000000" pitchFamily="2" charset="0"/>
                        </a:rPr>
                        <a:t>细胞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Ericsson Hilda" panose="00000500000000000000" pitchFamily="2" charset="0"/>
                        </a:rPr>
                        <a:t>改变，</a:t>
                      </a:r>
                      <a:r>
                        <a:rPr lang="en-GB" sz="1400" b="0" dirty="0" err="1">
                          <a:solidFill>
                            <a:srgbClr val="FF0000"/>
                          </a:solidFill>
                          <a:effectLst/>
                          <a:latin typeface="Ericsson Hilda" panose="00000500000000000000" pitchFamily="2" charset="0"/>
                        </a:rPr>
                        <a:t>PS细胞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Ericsson Hilda" panose="00000500000000000000" pitchFamily="2" charset="0"/>
                        </a:rPr>
                        <a:t>此外，SI 更新为</a:t>
                      </a:r>
                      <a:r>
                        <a:rPr lang="en-GB" sz="1400" b="0" dirty="0" err="1">
                          <a:solidFill>
                            <a:srgbClr val="FF0000"/>
                          </a:solidFill>
                          <a:effectLst/>
                          <a:latin typeface="Ericsson Hilda" panose="00000500000000000000" pitchFamily="2" charset="0"/>
                        </a:rPr>
                        <a:t>PS细胞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Ericsson Hilda" panose="00000500000000000000" pitchFamily="2" charset="0"/>
                        </a:rPr>
                        <a:t>和安全密钥更改；否则它是可选存在的，需要 M。</a:t>
                      </a:r>
                    </a:p>
                    <a:p>
                      <a:pPr marL="0" marR="0" hangingPunct="0" rt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Ericsson Hilda" panose="00000500000000000000" pitchFamily="2" charset="0"/>
                        </a:rPr>
                        <a:t>该字段不存在于</a:t>
                      </a:r>
                      <a:r>
                        <a:rPr lang="en-GB" sz="1400" b="0" dirty="0" err="1">
                          <a:solidFill>
                            <a:srgbClr val="FF0000"/>
                          </a:solidFill>
                          <a:effectLst/>
                          <a:latin typeface="Ericsson Hilda" panose="00000500000000000000" pitchFamily="2" charset="0"/>
                        </a:rPr>
                        <a:t>RRC简历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Ericsson Hilda" panose="00000500000000000000" pitchFamily="2" charset="0"/>
                        </a:rPr>
                        <a:t> </a:t>
                      </a:r>
                      <a:r>
                        <a:rPr lang="en-GB" sz="900" b="0" dirty="0" err="1">
                          <a:effectLst/>
                          <a:latin typeface="Ericsson Hilda" panose="00000500000000000000" pitchFamily="2" charset="0"/>
                        </a:rPr>
                        <a:t>RC设置</a:t>
                      </a:r>
                      <a:r>
                        <a:rPr lang="en-GB" sz="900" b="0" dirty="0">
                          <a:effectLst/>
                          <a:latin typeface="Ericsson Hilda" panose="00000500000000000000" pitchFamily="2" charset="0"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消息。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051649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DF438736-5857-4CC3-82E7-92254E425F9E}"/>
              </a:ext>
            </a:extLst>
          </p:cNvPr>
          <p:cNvSpPr/>
          <p:nvPr/>
        </p:nvSpPr>
        <p:spPr>
          <a:xfrm>
            <a:off x="10581578" y="1164378"/>
            <a:ext cx="1002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GB" i="1" dirty="0">
                <a:solidFill>
                  <a:srgbClr val="7030A0"/>
                </a:solidFill>
              </a:rPr>
              <a:t>TS36.331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780952-71D3-46D3-B348-4154790EBF17}"/>
              </a:ext>
            </a:extLst>
          </p:cNvPr>
          <p:cNvSpPr/>
          <p:nvPr/>
        </p:nvSpPr>
        <p:spPr>
          <a:xfrm>
            <a:off x="10610353" y="2488001"/>
            <a:ext cx="1002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GB" i="1" dirty="0">
                <a:solidFill>
                  <a:srgbClr val="FF0000"/>
                </a:solidFill>
              </a:rPr>
              <a:t>TS38.331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C4AD318-0202-4F5E-B914-39EE4998BFDE}"/>
              </a:ext>
            </a:extLst>
          </p:cNvPr>
          <p:cNvSpPr/>
          <p:nvPr/>
        </p:nvSpPr>
        <p:spPr>
          <a:xfrm>
            <a:off x="10627791" y="3811145"/>
            <a:ext cx="1002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GB" i="1" dirty="0">
                <a:solidFill>
                  <a:srgbClr val="FF0000"/>
                </a:solidFill>
              </a:rPr>
              <a:t>TS38.331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254935F-FB87-4498-B90E-7317F12CAAD7}"/>
              </a:ext>
            </a:extLst>
          </p:cNvPr>
          <p:cNvSpPr/>
          <p:nvPr/>
        </p:nvSpPr>
        <p:spPr>
          <a:xfrm>
            <a:off x="10764425" y="5143344"/>
            <a:ext cx="1002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GB" i="1" dirty="0">
                <a:solidFill>
                  <a:srgbClr val="FF0000"/>
                </a:solidFill>
              </a:rPr>
              <a:t>TS38.331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ABBFB5-1439-4CD5-961D-7A300B90966E}"/>
              </a:ext>
            </a:extLst>
          </p:cNvPr>
          <p:cNvSpPr/>
          <p:nvPr/>
        </p:nvSpPr>
        <p:spPr>
          <a:xfrm>
            <a:off x="4896948" y="3880888"/>
            <a:ext cx="1002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GB" i="1" dirty="0">
                <a:solidFill>
                  <a:srgbClr val="FF0000"/>
                </a:solidFill>
              </a:rPr>
              <a:t>TS38.3</a:t>
            </a:r>
            <a:r>
              <a:rPr lang="en-US" altLang="zh-CN" i="1" dirty="0">
                <a:solidFill>
                  <a:srgbClr val="FF0000"/>
                </a:solidFill>
              </a:rPr>
              <a:t>3</a:t>
            </a:r>
            <a:r>
              <a:rPr lang="en-GB" i="1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id="{876AA78A-1EDF-468E-A950-56399C2C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3844"/>
            <a:ext cx="8353426" cy="1309578"/>
          </a:xfrm>
        </p:spPr>
        <p:txBody>
          <a:bodyPr/>
          <a:lstStyle/>
          <a:p>
            <a:pPr rtl="0" algn="l"/>
            <a:r>
              <a:rPr lang="en-US" dirty="0"/>
              <a:t>附录</a:t>
            </a:r>
            <a:br>
              <a:rPr lang="en-US" dirty="0"/>
            </a:br>
            <a:r>
              <a:rPr lang="en-GB" sz="2800" i="1" dirty="0" err="1"/>
              <a:t>同步重新配置</a:t>
            </a:r>
            <a:endParaRPr lang="en-US" sz="2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0A28CE5-2C2E-4983-B5EA-19C3DCC4A355}"/>
              </a:ext>
            </a:extLst>
          </p:cNvPr>
          <p:cNvSpPr/>
          <p:nvPr/>
        </p:nvSpPr>
        <p:spPr>
          <a:xfrm>
            <a:off x="5266683" y="-64032"/>
            <a:ext cx="1002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GB" i="1" dirty="0">
                <a:solidFill>
                  <a:srgbClr val="7030A0"/>
                </a:solidFill>
              </a:rPr>
              <a:t>TS36.423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C832B53-83F3-40F0-8C19-963DA6A4F6A3}"/>
              </a:ext>
            </a:extLst>
          </p:cNvPr>
          <p:cNvCxnSpPr/>
          <p:nvPr/>
        </p:nvCxnSpPr>
        <p:spPr>
          <a:xfrm flipV="1">
            <a:off x="5725495" y="364268"/>
            <a:ext cx="3615527" cy="13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559E197-01D6-42E0-AEF8-923C9C5AB0D5}"/>
              </a:ext>
            </a:extLst>
          </p:cNvPr>
          <p:cNvSpPr txBox="1"/>
          <p:nvPr/>
        </p:nvSpPr>
        <p:spPr>
          <a:xfrm>
            <a:off x="6139056" y="105958"/>
            <a:ext cx="322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algn="l"/>
            <a:r>
              <a:rPr lang="en-GB" sz="1400" dirty="0"/>
              <a:t>中号</a:t>
            </a:r>
            <a:r>
              <a:rPr lang="en-US" altLang="zh-CN" sz="1400" dirty="0"/>
              <a:t>e</a:t>
            </a:r>
            <a:r>
              <a:rPr lang="en-GB" sz="1400" dirty="0"/>
              <a:t>NB 至 S</a:t>
            </a:r>
            <a:r>
              <a:rPr lang="en-US" altLang="zh-CN" sz="1400" dirty="0"/>
              <a:t>G</a:t>
            </a:r>
            <a:r>
              <a:rPr lang="en-GB" sz="1400" dirty="0"/>
              <a:t>注意</a:t>
            </a:r>
            <a:r>
              <a:rPr lang="en-GB" sz="1400" dirty="0" err="1"/>
              <a:t>容器：</a:t>
            </a:r>
            <a:r>
              <a:rPr lang="en-GB" sz="1400" dirty="0" err="1">
                <a:solidFill>
                  <a:srgbClr val="FF0000"/>
                </a:solidFill>
              </a:rPr>
              <a:t>CG配置</a:t>
            </a:r>
            <a:r>
              <a:rPr lang="en-US" altLang="zh-CN" sz="1400" dirty="0">
                <a:solidFill>
                  <a:srgbClr val="FF0000"/>
                </a:solidFill>
              </a:rPr>
              <a:t>信息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A84C63-A615-4F47-93C6-181326385056}"/>
              </a:ext>
            </a:extLst>
          </p:cNvPr>
          <p:cNvSpPr/>
          <p:nvPr/>
        </p:nvSpPr>
        <p:spPr>
          <a:xfrm>
            <a:off x="2147263" y="4221118"/>
            <a:ext cx="3805256" cy="22082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hangingPunct="0" rtl="0">
              <a:spcBef>
                <a:spcPts val="300"/>
              </a:spcBef>
              <a:spcAft>
                <a:spcPts val="900"/>
              </a:spcAft>
            </a:pPr>
            <a:r>
              <a:rPr lang="en-GB" sz="1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ServingCellConfigCommon 服务单元配置</a:t>
            </a:r>
            <a:r>
              <a:rPr lang="en-GB" sz="10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信息元素</a:t>
            </a:r>
            <a:endParaRPr lang="en-US" sz="10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ASN1START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标签</a:t>
            </a:r>
            <a:r>
              <a:rPr lang="en-GB" sz="800" dirty="0">
                <a:solidFill>
                  <a:srgbClr val="80808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服务单元配置公共启动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 err="1"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ServingCellConfigCommon 服务单元配置</a:t>
            </a:r>
            <a:r>
              <a:rPr lang="en-GB" sz="800" dirty="0"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::=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顺序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物理细胞ID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物理细胞ID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选修的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条件</a:t>
            </a:r>
            <a:r>
              <a:rPr lang="en-GB" sz="800" dirty="0" err="1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HO和ServCell添加</a:t>
            </a:r>
            <a:r>
              <a:rPr lang="en-GB" sz="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下行配置公共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下行配置公共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选修的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条件</a:t>
            </a:r>
            <a:r>
              <a:rPr lang="en-GB" sz="800" dirty="0" err="1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HO和ServCell添加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上行配置通用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上行链路配置通用</a:t>
            </a:r>
            <a:r>
              <a:rPr lang="en-GB" sz="800" dirty="0"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选修的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需要M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需要S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ssb-突发位置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选择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</a:tabLst>
            </a:pP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短位图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少量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细绳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GB" sz="800" dirty="0">
                <a:solidFill>
                  <a:srgbClr val="9933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尺寸</a:t>
            </a:r>
            <a:r>
              <a:rPr lang="en-GB" sz="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(4)),</a:t>
            </a:r>
            <a:endParaRPr lang="en-US" sz="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3B97AF-9BA8-4C4C-B3F6-FFF55CF78541}"/>
              </a:ext>
            </a:extLst>
          </p:cNvPr>
          <p:cNvCxnSpPr>
            <a:stCxn id="24" idx="1"/>
          </p:cNvCxnSpPr>
          <p:nvPr/>
        </p:nvCxnSpPr>
        <p:spPr>
          <a:xfrm flipH="1" flipV="1">
            <a:off x="1639752" y="5325266"/>
            <a:ext cx="5075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1F3F891C-5DA8-42D9-8BA1-65E3FF039DFC}"/>
              </a:ext>
            </a:extLst>
          </p:cNvPr>
          <p:cNvSpPr/>
          <p:nvPr/>
        </p:nvSpPr>
        <p:spPr>
          <a:xfrm>
            <a:off x="389903" y="4612428"/>
            <a:ext cx="1002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algn="l"/>
            <a:r>
              <a:rPr lang="en-GB" i="1" dirty="0">
                <a:solidFill>
                  <a:srgbClr val="FF0000"/>
                </a:solidFill>
              </a:rPr>
              <a:t>TS38.321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8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C6F3-898A-42C3-B518-9BD44AB66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0163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5G NR 工作频段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66401-3A48-47A3-A5D7-D844273D7931}"/>
              </a:ext>
            </a:extLst>
          </p:cNvPr>
          <p:cNvSpPr txBox="1"/>
          <p:nvPr/>
        </p:nvSpPr>
        <p:spPr>
          <a:xfrm>
            <a:off x="752475" y="1409700"/>
            <a:ext cx="335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1.频率范围定义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4C4D853-6D92-49CA-A634-0EDFE1D9CB4B}"/>
              </a:ext>
            </a:extLst>
          </p:cNvPr>
          <p:cNvGraphicFramePr>
            <a:graphicFrameLocks noGrp="1"/>
          </p:cNvGraphicFramePr>
          <p:nvPr/>
        </p:nvGraphicFramePr>
        <p:xfrm>
          <a:off x="6970073" y="1779031"/>
          <a:ext cx="4469452" cy="4764639"/>
        </p:xfrm>
        <a:graphic>
          <a:graphicData uri="http://schemas.openxmlformats.org/drawingml/2006/table">
            <a:tbl>
              <a:tblPr firstRow="1" firstCol="1" bandRow="1"/>
              <a:tblGrid>
                <a:gridCol w="599124">
                  <a:extLst>
                    <a:ext uri="{9D8B030D-6E8A-4147-A177-3AD203B41FA5}">
                      <a16:colId xmlns:a16="http://schemas.microsoft.com/office/drawing/2014/main" val="1037797762"/>
                    </a:ext>
                  </a:extLst>
                </a:gridCol>
                <a:gridCol w="1506187">
                  <a:extLst>
                    <a:ext uri="{9D8B030D-6E8A-4147-A177-3AD203B41FA5}">
                      <a16:colId xmlns:a16="http://schemas.microsoft.com/office/drawing/2014/main" val="1392702292"/>
                    </a:ext>
                  </a:extLst>
                </a:gridCol>
                <a:gridCol w="1621158">
                  <a:extLst>
                    <a:ext uri="{9D8B030D-6E8A-4147-A177-3AD203B41FA5}">
                      <a16:colId xmlns:a16="http://schemas.microsoft.com/office/drawing/2014/main" val="3675696229"/>
                    </a:ext>
                  </a:extLst>
                </a:gridCol>
                <a:gridCol w="742983">
                  <a:extLst>
                    <a:ext uri="{9D8B030D-6E8A-4147-A177-3AD203B41FA5}">
                      <a16:colId xmlns:a16="http://schemas.microsoft.com/office/drawing/2014/main" val="2803738133"/>
                    </a:ext>
                  </a:extLst>
                </a:gridCol>
              </a:tblGrid>
              <a:tr h="51509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GB" sz="800" b="1" i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工作频段</a:t>
                      </a:r>
                      <a:endParaRPr lang="en-US" sz="800" b="1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上行链路（UL）</a:t>
                      </a:r>
                      <a:r>
                        <a:rPr lang="en-GB" sz="800" b="1" i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工作频段</a:t>
                      </a:r>
                      <a:br>
                        <a:rPr lang="en-GB" sz="8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</a:br>
                      <a:r>
                        <a:rPr lang="en-GB" sz="8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BS接收/UE发送</a:t>
                      </a:r>
                      <a:endParaRPr lang="en-US" sz="800" b="1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b="1" baseline="-250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UL，低</a:t>
                      </a:r>
                      <a:r>
                        <a:rPr lang="en-GB" sz="8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 F</a:t>
                      </a:r>
                      <a:r>
                        <a:rPr lang="en-GB" sz="800" b="1" baseline="-250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UL，高</a:t>
                      </a:r>
                      <a:endParaRPr lang="en-US" sz="800" b="1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下行链路 (DL)</a:t>
                      </a:r>
                      <a:r>
                        <a:rPr lang="en-GB" sz="800" b="1" i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工作频段</a:t>
                      </a:r>
                      <a:br>
                        <a:rPr lang="en-GB" sz="8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</a:br>
                      <a:r>
                        <a:rPr lang="en-GB" sz="8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BS发送/UE接收</a:t>
                      </a:r>
                      <a:endParaRPr lang="en-US" sz="800" b="1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b="1" baseline="-250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DL，低</a:t>
                      </a:r>
                      <a:r>
                        <a:rPr lang="en-GB" sz="8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 F</a:t>
                      </a:r>
                      <a:r>
                        <a:rPr lang="en-GB" sz="800" b="1" baseline="-250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DL，高</a:t>
                      </a:r>
                      <a:endParaRPr lang="en-US" sz="800" b="1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双工模式</a:t>
                      </a:r>
                      <a:endParaRPr lang="en-US" sz="800" b="1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116952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n1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1920 兆赫 – 1980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2110兆赫 – 2170兆赫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637235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n2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1850 兆赫 – 1910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1930 兆赫 – 1990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472887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n3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1710 兆赫 – 1785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1805兆赫 – 1880兆赫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252103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n5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824 兆赫 – 849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869 兆赫 – 894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874528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n7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2500兆赫 – 2570兆赫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2620兆赫 – 2690兆赫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110814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n8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880 兆赫 – 915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925兆赫 – 960兆赫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599524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n12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699兆赫</a:t>
                      </a: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716兆赫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729兆赫</a:t>
                      </a: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– 7</a:t>
                      </a: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46兆赫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063894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n20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832 兆赫 – 862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791 兆赫 – 821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322831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n25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1850 兆赫 – 1915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1930 兆赫 – 1995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616624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n28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703 兆赫 – 748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758 兆赫 – 803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935412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Ericsson Hilda" panose="00000500000000000000" pitchFamily="2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n34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Ericsson Hilda" panose="00000500000000000000" pitchFamily="2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2010年</a:t>
                      </a: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兆赫 –</a:t>
                      </a:r>
                      <a:r>
                        <a:rPr lang="en-US" sz="800">
                          <a:effectLst/>
                          <a:latin typeface="Ericsson Hilda" panose="00000500000000000000" pitchFamily="2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2025年</a:t>
                      </a: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兆赫兹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Ericsson Hilda" panose="00000500000000000000" pitchFamily="2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2010年</a:t>
                      </a: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兆赫 –</a:t>
                      </a:r>
                      <a:r>
                        <a:rPr lang="en-US" sz="800">
                          <a:effectLst/>
                          <a:latin typeface="Ericsson Hilda" panose="00000500000000000000" pitchFamily="2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2025年</a:t>
                      </a: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兆赫兹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Ericsson Hilda" panose="00000500000000000000" pitchFamily="2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212189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n38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2570 兆赫 – 2620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2570 兆赫 – 2620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时分双工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434347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n39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1880年</a:t>
                      </a: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兆赫 –</a:t>
                      </a:r>
                      <a:r>
                        <a:rPr lang="en-US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1920年</a:t>
                      </a: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兆赫兹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1880年</a:t>
                      </a: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兆赫 –</a:t>
                      </a:r>
                      <a:r>
                        <a:rPr lang="en-US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20兆赫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144066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n40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2300 兆赫 – 2400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2300 兆赫 – 2400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时分双工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866365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n41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2496 兆赫 – 2690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2496 兆赫 – 2690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时分双工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46323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n50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1432 兆赫 – 1517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1432 兆赫 – 1517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时分双工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852436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n51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1427兆赫 – 1432兆赫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1427兆赫 – 1432兆赫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时分双工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429718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n65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1920 兆赫 – 2010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2110 兆赫 – 2200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769200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n66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1710 兆赫 – 1780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2110 兆赫 – 2200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313381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n70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1695 兆赫 – 1710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1995 兆赫 – 2020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656595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n71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663 兆赫 – 698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617 兆赫 – 652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265429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n74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1427 兆赫 – 1470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1475 兆赫 – 1518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259108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n75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不适用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1432 兆赫 – 1517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雪迪龙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564972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n76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不适用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1427兆赫 – 1432兆赫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雪迪龙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701284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n77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3300兆赫 – 4200兆赫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3300兆赫 – 4200兆赫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时分双工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86873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n78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3300 兆赫 – 3800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3300 兆赫 – 3800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时分双工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461331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n79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4400 兆赫 – 5000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4400 兆赫 – 5000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时分双工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414812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n80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1710 兆赫 – 1785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不适用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南苏丹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33106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n81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880 兆赫 – 915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不适用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南苏丹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709373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n82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832 兆赫 – 862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不适用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南苏丹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593208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n83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703 兆赫 – 748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不适用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南苏丹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991140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n84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1920 兆赫 – 1980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不适用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南苏丹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948237"/>
                  </a:ext>
                </a:extLst>
              </a:tr>
              <a:tr h="12877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n86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1710 兆赫 – 1780 兆赫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不适用</a:t>
                      </a:r>
                      <a:endParaRPr lang="en-US" sz="8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南苏丹</a:t>
                      </a:r>
                      <a:endParaRPr lang="en-US" sz="800" dirty="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003" marR="60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5355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B91DBD5-3A8C-428C-B4AE-4A13CFE65720}"/>
              </a:ext>
            </a:extLst>
          </p:cNvPr>
          <p:cNvSpPr txBox="1"/>
          <p:nvPr/>
        </p:nvSpPr>
        <p:spPr>
          <a:xfrm>
            <a:off x="6886575" y="1268968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2.FR1中的操作频段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99874-B684-4D52-AED5-CB4F824EB706}"/>
              </a:ext>
            </a:extLst>
          </p:cNvPr>
          <p:cNvSpPr txBox="1"/>
          <p:nvPr/>
        </p:nvSpPr>
        <p:spPr>
          <a:xfrm>
            <a:off x="752475" y="3236397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3.FR2中的工作频段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953785B-040D-410C-8F52-48EB399875F3}"/>
              </a:ext>
            </a:extLst>
          </p:cNvPr>
          <p:cNvGraphicFramePr>
            <a:graphicFrameLocks noGrp="1"/>
          </p:cNvGraphicFramePr>
          <p:nvPr/>
        </p:nvGraphicFramePr>
        <p:xfrm>
          <a:off x="752475" y="4267994"/>
          <a:ext cx="4133850" cy="1627980"/>
        </p:xfrm>
        <a:graphic>
          <a:graphicData uri="http://schemas.openxmlformats.org/drawingml/2006/table">
            <a:tbl>
              <a:tblPr firstRow="1" firstCol="1" bandRow="1"/>
              <a:tblGrid>
                <a:gridCol w="789612">
                  <a:extLst>
                    <a:ext uri="{9D8B030D-6E8A-4147-A177-3AD203B41FA5}">
                      <a16:colId xmlns:a16="http://schemas.microsoft.com/office/drawing/2014/main" val="332647235"/>
                    </a:ext>
                  </a:extLst>
                </a:gridCol>
                <a:gridCol w="2365028">
                  <a:extLst>
                    <a:ext uri="{9D8B030D-6E8A-4147-A177-3AD203B41FA5}">
                      <a16:colId xmlns:a16="http://schemas.microsoft.com/office/drawing/2014/main" val="3251106407"/>
                    </a:ext>
                  </a:extLst>
                </a:gridCol>
                <a:gridCol w="979210">
                  <a:extLst>
                    <a:ext uri="{9D8B030D-6E8A-4147-A177-3AD203B41FA5}">
                      <a16:colId xmlns:a16="http://schemas.microsoft.com/office/drawing/2014/main" val="2921112286"/>
                    </a:ext>
                  </a:extLst>
                </a:gridCol>
              </a:tblGrid>
              <a:tr h="976788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GB" sz="900" b="1" i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工作频段</a:t>
                      </a:r>
                      <a:endParaRPr lang="en-US" sz="900" b="1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上行链路 (UL) 和下行链路 (DL)</a:t>
                      </a:r>
                      <a:r>
                        <a:rPr lang="en-GB" sz="900" b="1" i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工作频段</a:t>
                      </a:r>
                      <a:br>
                        <a:rPr lang="en-GB" sz="9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</a:br>
                      <a:r>
                        <a:rPr lang="en-GB" sz="9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基站发射/接收</a:t>
                      </a:r>
                      <a:br>
                        <a:rPr lang="en-GB" sz="9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</a:br>
                      <a:r>
                        <a:rPr lang="en-GB" sz="9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UE发送/接收</a:t>
                      </a:r>
                      <a:endParaRPr lang="en-US" sz="900" b="1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900" b="1" baseline="-250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UL，低</a:t>
                      </a:r>
                      <a:r>
                        <a:rPr lang="en-GB" sz="9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 F</a:t>
                      </a:r>
                      <a:r>
                        <a:rPr lang="en-GB" sz="900" b="1" baseline="-250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UL，高</a:t>
                      </a:r>
                      <a:endParaRPr lang="en-US" sz="900" b="1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900" b="1" baseline="-250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DL，低</a:t>
                      </a:r>
                      <a:r>
                        <a:rPr lang="en-GB" sz="9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 F</a:t>
                      </a:r>
                      <a:r>
                        <a:rPr lang="en-GB" sz="900" b="1" baseline="-250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DL，高</a:t>
                      </a:r>
                      <a:endParaRPr lang="en-US" sz="900" b="1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双工模式</a:t>
                      </a:r>
                      <a:endParaRPr lang="en-US" sz="900" b="1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55218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n257</a:t>
                      </a:r>
                      <a:endParaRPr lang="en-US" sz="9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26500兆赫 – 29500兆赫</a:t>
                      </a:r>
                      <a:endParaRPr lang="en-US" sz="9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时分双工</a:t>
                      </a:r>
                      <a:endParaRPr lang="en-US" sz="9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9136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n258</a:t>
                      </a:r>
                      <a:endParaRPr lang="en-US" sz="9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24250兆赫 – 27500兆赫</a:t>
                      </a:r>
                      <a:endParaRPr lang="en-US" sz="9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时分双工</a:t>
                      </a:r>
                      <a:endParaRPr lang="en-US" sz="9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32456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n260</a:t>
                      </a:r>
                      <a:endParaRPr lang="en-US" sz="9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37000兆赫 – 40000兆赫</a:t>
                      </a:r>
                      <a:endParaRPr lang="en-US" sz="9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时分双工</a:t>
                      </a:r>
                      <a:endParaRPr lang="en-US" sz="9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009236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n261</a:t>
                      </a:r>
                      <a:endParaRPr lang="en-US" sz="9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27500兆赫 – 28350兆赫</a:t>
                      </a:r>
                      <a:endParaRPr lang="en-US" sz="9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highlight>
                            <a:srgbClr val="00FFFF"/>
                          </a:highlight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时分双工</a:t>
                      </a:r>
                      <a:endParaRPr lang="en-US" sz="900" dirty="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70716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7F4DBDF-FDD6-4174-8DB1-FB312C8C3344}"/>
              </a:ext>
            </a:extLst>
          </p:cNvPr>
          <p:cNvGraphicFramePr>
            <a:graphicFrameLocks noGrp="1"/>
          </p:cNvGraphicFramePr>
          <p:nvPr/>
        </p:nvGraphicFramePr>
        <p:xfrm>
          <a:off x="752474" y="2232403"/>
          <a:ext cx="4238625" cy="634623"/>
        </p:xfrm>
        <a:graphic>
          <a:graphicData uri="http://schemas.openxmlformats.org/drawingml/2006/table">
            <a:tbl>
              <a:tblPr firstRow="1" firstCol="1" bandRow="1"/>
              <a:tblGrid>
                <a:gridCol w="1678076">
                  <a:extLst>
                    <a:ext uri="{9D8B030D-6E8A-4147-A177-3AD203B41FA5}">
                      <a16:colId xmlns:a16="http://schemas.microsoft.com/office/drawing/2014/main" val="2818958083"/>
                    </a:ext>
                  </a:extLst>
                </a:gridCol>
                <a:gridCol w="2560549">
                  <a:extLst>
                    <a:ext uri="{9D8B030D-6E8A-4147-A177-3AD203B41FA5}">
                      <a16:colId xmlns:a16="http://schemas.microsoft.com/office/drawing/2014/main" val="1428029227"/>
                    </a:ext>
                  </a:extLst>
                </a:gridCol>
              </a:tblGrid>
              <a:tr h="317311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频率范围指定</a:t>
                      </a:r>
                      <a:endParaRPr lang="en-US" sz="900" b="1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对应频率范围</a:t>
                      </a:r>
                      <a:endParaRPr lang="en-US" sz="900" b="1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060113"/>
                  </a:ext>
                </a:extLst>
              </a:tr>
              <a:tr h="15865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FR1</a:t>
                      </a:r>
                      <a:endParaRPr lang="en-US" sz="9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450 兆赫 – 6000 兆赫</a:t>
                      </a:r>
                      <a:endParaRPr lang="en-US" sz="9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548699"/>
                  </a:ext>
                </a:extLst>
              </a:tr>
              <a:tr h="15865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FR2</a:t>
                      </a:r>
                      <a:endParaRPr lang="en-US" sz="90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Ericsson Hilda" panose="00000500000000000000" pitchFamily="2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24250兆赫 – 52600兆赫</a:t>
                      </a:r>
                      <a:endParaRPr lang="en-US" sz="900" dirty="0">
                        <a:effectLst/>
                        <a:latin typeface="Ericsson Hilda" panose="00000500000000000000" pitchFamily="2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376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5464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980E3-1A05-405F-9DA1-2F62199ADD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5187" y="1161257"/>
            <a:ext cx="4630893" cy="4392612"/>
          </a:xfrm>
        </p:spPr>
        <p:txBody>
          <a:bodyPr>
            <a:normAutofit/>
          </a:bodyPr>
          <a:lstStyle/>
          <a:p>
            <a:pPr latinLnBrk="0" rtl="0" algn="l"/>
            <a:r>
              <a:rPr lang="en-US" b="1" dirty="0"/>
              <a:t>nr-配置-r15</a:t>
            </a:r>
          </a:p>
          <a:p>
            <a:pPr lvl="1" latinLnBrk="0" rtl="0" algn="l"/>
            <a:r>
              <a:rPr lang="en-US" sz="1600" dirty="0"/>
              <a:t>用于配置 EN-DC 配置</a:t>
            </a:r>
          </a:p>
          <a:p>
            <a:pPr latinLnBrk="0" rtl="0" algn="l"/>
            <a:r>
              <a:rPr lang="en-US" b="1" dirty="0"/>
              <a:t>nr-SecondaryCellGroupConfig-r15</a:t>
            </a:r>
          </a:p>
          <a:p>
            <a:pPr lvl="1" latinLnBrk="0" rtl="0" algn="l"/>
            <a:r>
              <a:rPr lang="en-US" sz="1600" dirty="0"/>
              <a:t>包括</a:t>
            </a:r>
            <a:r>
              <a:rPr lang="en-US" sz="1600" dirty="0">
                <a:solidFill>
                  <a:srgbClr val="FF0000"/>
                </a:solidFill>
              </a:rPr>
              <a:t>NR</a:t>
            </a:r>
            <a:r>
              <a:rPr lang="en-US" sz="1600" i="1" dirty="0" err="1">
                <a:solidFill>
                  <a:srgbClr val="FF0000"/>
                </a:solidFill>
              </a:rPr>
              <a:t>RRC重配置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信息 （</a:t>
            </a:r>
            <a:r>
              <a:rPr lang="en-US" sz="1600" dirty="0" err="1"/>
              <a:t>次级细胞组</a:t>
            </a:r>
            <a:r>
              <a:rPr lang="en-US" sz="1600" dirty="0"/>
              <a:t>,</a:t>
            </a:r>
            <a:r>
              <a:rPr lang="en-US" sz="1600" dirty="0" err="1"/>
              <a:t>测量配置</a:t>
            </a:r>
            <a:r>
              <a:rPr lang="en-US" sz="1600" dirty="0"/>
              <a:t>）</a:t>
            </a:r>
          </a:p>
          <a:p>
            <a:pPr latinLnBrk="0" rtl="0" algn="l"/>
            <a:r>
              <a:rPr lang="en-US" b="1" dirty="0" err="1"/>
              <a:t>斯克</a:t>
            </a:r>
            <a:r>
              <a:rPr lang="en-US" b="1" dirty="0"/>
              <a:t>-柜台</a:t>
            </a:r>
          </a:p>
          <a:p>
            <a:pPr lvl="1" latinLnBrk="0" rtl="0" algn="l"/>
            <a:r>
              <a:rPr lang="en-US" sz="1600" dirty="0"/>
              <a:t>在 EN-DC 安全性初始配置以及 S-刷新时使用的一次性计数器</a:t>
            </a:r>
            <a:r>
              <a:rPr lang="en-US" sz="1600" dirty="0" err="1"/>
              <a:t>K</a:t>
            </a:r>
            <a:r>
              <a:rPr lang="en-US" sz="1600" baseline="-25000" dirty="0" err="1"/>
              <a:t>gNB</a:t>
            </a:r>
            <a:r>
              <a:rPr lang="en-US" sz="1600" dirty="0"/>
              <a:t>。</a:t>
            </a:r>
          </a:p>
          <a:p>
            <a:pPr lvl="1" latinLnBrk="0" rtl="0" algn="l"/>
            <a:r>
              <a:rPr lang="en-US" sz="1600" dirty="0"/>
              <a:t>E-UTRAN在配置EN-DC时提供该字段以方便SRB3的配置。</a:t>
            </a:r>
          </a:p>
          <a:p>
            <a:pPr latinLnBrk="0" rtl="0" algn="l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8" y="80169"/>
            <a:ext cx="8353426" cy="1081088"/>
          </a:xfrm>
        </p:spPr>
        <p:txBody>
          <a:bodyPr/>
          <a:lstStyle/>
          <a:p>
            <a:pPr rtl="0" algn="l"/>
            <a:r>
              <a:rPr lang="en-US" dirty="0"/>
              <a:t>附录</a:t>
            </a:r>
            <a:br>
              <a:rPr lang="en-US" dirty="0"/>
            </a:br>
            <a:r>
              <a:rPr lang="en-US" sz="2400" dirty="0"/>
              <a:t>RRCConnectionReconfiguration消息（TS36.331）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0C29A6-5E57-4560-BC6F-290E4758DFEE}"/>
              </a:ext>
            </a:extLst>
          </p:cNvPr>
          <p:cNvSpPr/>
          <p:nvPr/>
        </p:nvSpPr>
        <p:spPr>
          <a:xfrm>
            <a:off x="5842289" y="1463352"/>
            <a:ext cx="6516638" cy="515525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RRCConnectionReconfiguration-v1510-IEs ::= 序列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nr-Config-r15 选择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释放空值，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设置序列{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endc-ReleaseAndAdd-r15 布尔值，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nr-SecondaryCellGroupConfig-r15 八位字节字符串可选， -- 需要 ON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p-MaxEUTRA-r15 P-Max 可选 -- 需要开启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 可选, -- 需要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>
                <a:highlight>
                  <a:srgbClr val="00FFFF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sk-计数器-r15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整数 (0.. 65535) 可选，-- 需要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nr-RadioBearerConfig1-r15 八位字节字符串可选， -- 需要 ON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nr-RadioBearerConfig2-r15 八位字节字符串可选， -- 需要 ON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tdm-PatternConfig-r15 选择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释放空值，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设置序列{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子帧分配-r15 子帧分配-r15，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harq-Offset-r15 整数 (0.. 9)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 可选, -- 条件 FDD-PCell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nonCriticalExtension RRCConnectionReconfiguration-v1530-IE 可选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endParaRPr lang="en-GB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RRCConnectionReconfiguration-v1530-IEs ::= 序列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securityConfigHO-v1530 SecurityConfigHO-v1530 可选，--条件 HO-5GC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sCellGroupToReleaseList-r15 SCellGroupToReleaseList-r15 可选， -- 需要 ON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sCellGroupToAddModList-r15 SCellGroupToAddModList-r15 可选， -- 需要开启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专用InfoNASList-r15序列（大小（1..maxDRB-r15））OF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专用信息NAS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可选，--条件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非HO</a:t>
            </a:r>
            <a:endParaRPr lang="en-GB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p-MaxUE-FR1-r15 P-Max 可选，-- 需要或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smtc-r15 MTC-SSB-NR-r15 可选, -- 需要 OP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nonCriticalExtension 序列 {} 可选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endParaRPr lang="en-GB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安全配置HO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序列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切换类型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选择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LTE内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顺序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安全算法配置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安全算法配置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可选，--条件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完整配置</a:t>
            </a:r>
            <a:endParaRPr lang="en-GB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键改变指示器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布尔值，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nextHopChainingCount NextHopChainingCount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},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无线接入技术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顺序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安全算法配置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安全算法配置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,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nas-SecurityParamToEUTRA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八位字节字符串（大小（6））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},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...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953053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980E3-1A05-405F-9DA1-2F62199ADD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4" y="1844675"/>
            <a:ext cx="11122026" cy="4392612"/>
          </a:xfrm>
        </p:spPr>
        <p:txBody>
          <a:bodyPr/>
          <a:lstStyle/>
          <a:p>
            <a:pPr latinLnBrk="0" rtl="0" algn="l"/>
            <a:r>
              <a:rPr lang="en-US" dirty="0"/>
              <a:t>该消息由MeNB发送给SgNB或者由SgNB发送给MeNB以传递RRC消息。</a:t>
            </a:r>
          </a:p>
          <a:p>
            <a:pPr marL="0" indent="0" latinLnBrk="0" rtl="0" algn="l">
              <a:buNone/>
            </a:pPr>
            <a:endParaRPr lang="en-US" dirty="0"/>
          </a:p>
          <a:p>
            <a:pPr latinLnBrk="0" rtl="0" algn="l"/>
            <a:r>
              <a:rPr lang="en-US" b="1" dirty="0"/>
              <a:t>对于分体式SRB</a:t>
            </a:r>
          </a:p>
          <a:p>
            <a:pPr lvl="1" latinLnBrk="0" rtl="0" algn="l"/>
            <a:r>
              <a:rPr lang="en-US" sz="1600" b="1" dirty="0"/>
              <a:t>RRC集装箱</a:t>
            </a:r>
            <a:r>
              <a:rPr lang="en-US" sz="1600" dirty="0"/>
              <a:t>：RRC 消息封装在 PDCP-C PDU 中，并使用 MeNB 的密钥进行加密。</a:t>
            </a:r>
          </a:p>
          <a:p>
            <a:pPr lvl="1" latinLnBrk="0" rtl="0" algn="l"/>
            <a:r>
              <a:rPr lang="en-US" sz="1600" b="1" dirty="0"/>
              <a:t>SRB型</a:t>
            </a:r>
            <a:r>
              <a:rPr lang="en-US" sz="1600" dirty="0"/>
              <a:t>：SRB1 或 SRB2</a:t>
            </a:r>
          </a:p>
          <a:p>
            <a:pPr lvl="1" latinLnBrk="0" rtl="0" algn="l"/>
            <a:r>
              <a:rPr lang="en-US" sz="1600" b="1" dirty="0"/>
              <a:t>邮寄状态</a:t>
            </a:r>
            <a:r>
              <a:rPr lang="en-US" sz="1600" dirty="0"/>
              <a:t>：分离SRB的DL RRC传送状态（成功传送的最高NR PDCP序列号）</a:t>
            </a:r>
          </a:p>
          <a:p>
            <a:pPr lvl="1" latinLnBrk="0" rtl="0" algn="l"/>
            <a:endParaRPr lang="en-US" sz="1000" dirty="0"/>
          </a:p>
          <a:p>
            <a:pPr latinLnBrk="0" rtl="0" algn="l"/>
            <a:r>
              <a:rPr lang="en-US" b="1" dirty="0"/>
              <a:t>对于 NR UE 测量报告</a:t>
            </a:r>
          </a:p>
          <a:p>
            <a:pPr lvl="1" latinLnBrk="0" rtl="0" algn="l"/>
            <a:r>
              <a:rPr lang="en-US" sz="1600" b="1" dirty="0"/>
              <a:t>RRC集装箱</a:t>
            </a:r>
            <a:r>
              <a:rPr lang="en-US" sz="1600" dirty="0"/>
              <a:t>：包括 TS 38.331 子条款 6.2.1 中定义的 UL-DCCH 消息，其中包含 NR 测量报告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10759705" cy="1081088"/>
          </a:xfrm>
        </p:spPr>
        <p:txBody>
          <a:bodyPr/>
          <a:lstStyle/>
          <a:p>
            <a:pPr latinLnBrk="0" rtl="0" algn="l"/>
            <a:r>
              <a:rPr lang="en-US" dirty="0"/>
              <a:t>附录</a:t>
            </a:r>
            <a:br>
              <a:rPr lang="en-US" dirty="0"/>
            </a:br>
            <a:r>
              <a:rPr lang="en-US" sz="2400" dirty="0"/>
              <a:t>X2AP：RRC 传输</a:t>
            </a:r>
          </a:p>
        </p:txBody>
      </p:sp>
    </p:spTree>
    <p:extLst>
      <p:ext uri="{BB962C8B-B14F-4D97-AF65-F5344CB8AC3E}">
        <p14:creationId xmlns:p14="http://schemas.microsoft.com/office/powerpoint/2010/main" val="11948728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980E3-1A05-405F-9DA1-2F62199ADD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3" y="1844675"/>
            <a:ext cx="10869461" cy="4392612"/>
          </a:xfrm>
        </p:spPr>
        <p:txBody>
          <a:bodyPr/>
          <a:lstStyle/>
          <a:p>
            <a:pPr latinLnBrk="0" rtl="0" algn="l"/>
            <a:r>
              <a:rPr lang="en-US" dirty="0"/>
              <a:t>scg-ConfigResponseNR</a:t>
            </a:r>
          </a:p>
          <a:p>
            <a:pPr lvl="1" latinLnBrk="0" rtl="0" algn="l"/>
            <a:r>
              <a:rPr lang="en-US" sz="1600" dirty="0"/>
              <a:t>包括NR</a:t>
            </a:r>
            <a:r>
              <a:rPr lang="en-US" sz="1600" i="1" dirty="0"/>
              <a:t>RRC重配置完成</a:t>
            </a:r>
            <a:r>
              <a:rPr lang="en-US" sz="1600" dirty="0"/>
              <a:t>TS 38.331 中定义的消息。</a:t>
            </a:r>
          </a:p>
          <a:p>
            <a:pPr latinLnBrk="0" rtl="0" algn="l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algn="l"/>
            <a:r>
              <a:rPr lang="en-US" dirty="0"/>
              <a:t>附录</a:t>
            </a:r>
            <a:br>
              <a:rPr lang="en-US" dirty="0"/>
            </a:br>
            <a:r>
              <a:rPr lang="en-US" sz="2400" dirty="0"/>
              <a:t>RRCConnectionReconfigurationComplete 消息 (TS36.331)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0C29A6-5E57-4560-BC6F-290E4758DFEE}"/>
              </a:ext>
            </a:extLst>
          </p:cNvPr>
          <p:cNvSpPr/>
          <p:nvPr/>
        </p:nvSpPr>
        <p:spPr>
          <a:xfrm>
            <a:off x="843116" y="3041431"/>
            <a:ext cx="896251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0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~~~~~~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0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~~~~~~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0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RRCConnectionReconfigurationComplete-v1510-IEs ::= 序列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0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0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scg-ConfigResponseNR-r15 八位字节字符串 可选</a:t>
            </a:r>
            <a:r>
              <a:rPr lang="en-GB" altLang="ko-KR" sz="10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,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0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nonCriticalExtension RRCConnectionReconfigurationComplete-v1530-IE 可选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0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0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~~~~~~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0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~~~~~~</a:t>
            </a:r>
          </a:p>
        </p:txBody>
      </p:sp>
    </p:spTree>
    <p:extLst>
      <p:ext uri="{BB962C8B-B14F-4D97-AF65-F5344CB8AC3E}">
        <p14:creationId xmlns:p14="http://schemas.microsoft.com/office/powerpoint/2010/main" val="34007565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980E3-1A05-405F-9DA1-2F62199ADD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1739900"/>
            <a:ext cx="3117773" cy="4392612"/>
          </a:xfrm>
        </p:spPr>
        <p:txBody>
          <a:bodyPr/>
          <a:lstStyle/>
          <a:p>
            <a:pPr latinLnBrk="0" rtl="0" algn="l"/>
            <a:r>
              <a:rPr lang="en-US" dirty="0"/>
              <a:t>无线电承载配置</a:t>
            </a:r>
          </a:p>
          <a:p>
            <a:pPr lvl="1" latinLnBrk="0" rtl="0" algn="l"/>
            <a:r>
              <a:rPr lang="en-US" sz="1600" dirty="0"/>
              <a:t>无线承载（DRB、SRB）的配置，包括 SDAP/PDCP。</a:t>
            </a:r>
          </a:p>
          <a:p>
            <a:pPr lvl="1" latinLnBrk="0" rtl="0" algn="l"/>
            <a:r>
              <a:rPr lang="en-US" sz="1600" dirty="0"/>
              <a:t>在 EN-DC 中，仅当 RRCReconfiguration 通过 SRB3 传输时，此字段才可能存在。</a:t>
            </a:r>
          </a:p>
          <a:p>
            <a:pPr latinLnBrk="0" rtl="0" algn="l"/>
            <a:r>
              <a:rPr lang="en-US" dirty="0"/>
              <a:t>次级细胞组</a:t>
            </a:r>
          </a:p>
          <a:p>
            <a:pPr lvl="1" latinLnBrk="0" rtl="0" algn="l"/>
            <a:r>
              <a:rPr lang="en-US" sz="1600" dirty="0"/>
              <a:t>辅助电池组的配置（EN-DC）</a:t>
            </a:r>
          </a:p>
          <a:p>
            <a:pPr latinLnBrk="0" rtl="0" algn="l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0"/>
            <a:ext cx="8353426" cy="1081088"/>
          </a:xfrm>
        </p:spPr>
        <p:txBody>
          <a:bodyPr/>
          <a:lstStyle/>
          <a:p>
            <a:pPr rtl="0" algn="l"/>
            <a:r>
              <a:rPr lang="en-US" dirty="0"/>
              <a:t>附录</a:t>
            </a:r>
            <a:br>
              <a:rPr lang="en-US" dirty="0"/>
            </a:br>
            <a:r>
              <a:rPr lang="en-US" sz="2400" dirty="0"/>
              <a:t>RRC重配置消息（TS38.331，6.2.2）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0C29A6-5E57-4560-BC6F-290E4758DFEE}"/>
              </a:ext>
            </a:extLst>
          </p:cNvPr>
          <p:cNvSpPr/>
          <p:nvPr/>
        </p:nvSpPr>
        <p:spPr>
          <a:xfrm>
            <a:off x="3294043" y="904818"/>
            <a:ext cx="8897957" cy="73096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RRC重新配置 ::= 序列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rrc-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交易标识符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RRC-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交易标识符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,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关键扩展选择{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rrc重配置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RRC重配置-IE，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CriticalExtensionsFuture 序列 {}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endParaRPr lang="en-GB" altLang="ko-KR" sz="1100" dirty="0">
              <a:solidFill>
                <a:srgbClr val="181818"/>
              </a:solidFill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RRCReconfiguration-IEs ::= 序列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100" dirty="0" err="1">
                <a:solidFill>
                  <a:srgbClr val="181818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无线电承载配置</a:t>
            </a:r>
            <a:r>
              <a:rPr lang="en-GB" altLang="ko-KR" sz="1100" dirty="0">
                <a:solidFill>
                  <a:srgbClr val="181818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RadioBearerConfig 可选，--需要 M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secondaryCellGroup 八位字节字符串（包含</a:t>
            </a:r>
            <a:r>
              <a:rPr lang="en-GB" altLang="ko-KR" sz="1100" dirty="0" err="1">
                <a:solidFill>
                  <a:srgbClr val="181818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小区组配置</a:t>
            </a:r>
            <a:r>
              <a:rPr lang="en-GB" altLang="ko-KR" sz="1100" dirty="0">
                <a:solidFill>
                  <a:srgbClr val="181818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) 可选, -- 需要 M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100" dirty="0" err="1">
                <a:solidFill>
                  <a:srgbClr val="181818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测量配置</a:t>
            </a:r>
            <a:r>
              <a:rPr lang="en-GB" altLang="ko-KR" sz="1100" dirty="0">
                <a:solidFill>
                  <a:srgbClr val="181818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MeasConfig 可选，-- 需要 M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后期非关键扩展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八位字节字符串可选，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nonCriticalExtension RRCReconfiguration-v1530-IE 可选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endParaRPr lang="en-GB" altLang="ko-KR" sz="1100" dirty="0">
              <a:solidFill>
                <a:srgbClr val="181818"/>
              </a:solidFill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RRCReconfiguration-v1530-IEs ::= 序列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主细胞组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八位字节字符串（包含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小区组配置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) 可选, -- 需要 M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完整配置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ENUMERATED {true} 可选，-- 条件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完整配置</a:t>
            </a:r>
            <a:endParaRPr lang="en-GB" altLang="ko-KR" sz="1100" dirty="0">
              <a:solidFill>
                <a:srgbClr val="181818"/>
              </a:solidFill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专用NAS消息列表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序列（大小（1..maxDRB））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专用NAS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-消息可选，--Cond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非HO</a:t>
            </a:r>
            <a:endParaRPr lang="en-GB" altLang="ko-KR" sz="1100" dirty="0">
              <a:solidFill>
                <a:srgbClr val="181818"/>
              </a:solidFill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主密钥更新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主密钥更新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可选，--条件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万能钥匙变更</a:t>
            </a:r>
            <a:endParaRPr lang="en-GB" altLang="ko-KR" sz="1100" dirty="0">
              <a:solidFill>
                <a:srgbClr val="181818"/>
              </a:solidFill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专用SIB1-传递八位字节字符串（包含SIB1）可选，--需要N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专用系统信息传递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八位字节字符串（包含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系统信息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) 可选, -- 需要 N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其他配置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其他配置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可选，--需要 N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nonCriticalExtension 序列 {} 可选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endParaRPr lang="en-GB" altLang="ko-KR" sz="1100" dirty="0">
              <a:solidFill>
                <a:srgbClr val="181818"/>
              </a:solidFill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主密钥更新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序列 {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keySetChangeIndicator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布尔值，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下一跳链接计数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下一跳链接计数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,</a:t>
            </a: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纳斯</a:t>
            </a:r>
            <a:r>
              <a:rPr lang="en-GB" altLang="ko-KR" sz="11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-容器八位字节字符串可选，--Cond</a:t>
            </a:r>
            <a:r>
              <a:rPr lang="en-GB" altLang="ko-KR" sz="1100" dirty="0" err="1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安全NASC</a:t>
            </a:r>
            <a:endParaRPr lang="en-GB" altLang="ko-KR" sz="1100" dirty="0">
              <a:solidFill>
                <a:srgbClr val="181818"/>
              </a:solidFill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rtl="0" algn="l"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solidFill>
                  <a:srgbClr val="181818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855953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55446-CC3D-46C3-8874-6CB5ECFB81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4" y="1844675"/>
            <a:ext cx="2902753" cy="3212067"/>
          </a:xfrm>
        </p:spPr>
        <p:txBody>
          <a:bodyPr>
            <a:normAutofit/>
          </a:bodyPr>
          <a:lstStyle/>
          <a:p>
            <a:pPr rtl="0" algn="l"/>
            <a:r>
              <a:rPr lang="en-GB" sz="1600" dirty="0"/>
              <a:t>这</a:t>
            </a:r>
            <a:r>
              <a:rPr lang="en-GB" sz="1600" i="1" dirty="0" err="1"/>
              <a:t>小区组配置</a:t>
            </a:r>
            <a:r>
              <a:rPr lang="en-GB" sz="1600" i="1" dirty="0"/>
              <a:t> </a:t>
            </a:r>
            <a:r>
              <a:rPr lang="en-GB" sz="1600" dirty="0"/>
              <a:t>IE用于配置主小区组(MCG)或辅助小区组(SCG)。小区组由一个 MAC 实体、一组具有关联 RLC 实体的逻辑信道以及一个主小区组成（</a:t>
            </a:r>
            <a:r>
              <a:rPr lang="en-GB" sz="1600" dirty="0" err="1"/>
              <a:t>细胞</a:t>
            </a:r>
            <a:r>
              <a:rPr lang="en-GB" sz="1600" dirty="0"/>
              <a:t>）和一个或多个二次电池（</a:t>
            </a:r>
            <a:r>
              <a:rPr lang="en-GB" sz="1600" dirty="0" err="1"/>
              <a:t>S细胞</a:t>
            </a:r>
            <a:r>
              <a:rPr lang="en-GB" sz="1600" dirty="0"/>
              <a:t>）。</a:t>
            </a:r>
            <a:endParaRPr lang="en-US" sz="1600" dirty="0"/>
          </a:p>
          <a:p>
            <a:pPr rtl="0"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135067-CF0B-4B9B-98B0-8CB283BE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20" y="-85611"/>
            <a:ext cx="8353426" cy="1081088"/>
          </a:xfrm>
        </p:spPr>
        <p:txBody>
          <a:bodyPr/>
          <a:lstStyle/>
          <a:p>
            <a:pPr rtl="0" algn="l"/>
            <a:r>
              <a:rPr lang="en-US" dirty="0"/>
              <a:t>附录</a:t>
            </a:r>
            <a:br>
              <a:rPr lang="en-GB" i="1" dirty="0"/>
            </a:br>
            <a:r>
              <a:rPr lang="en-GB" i="1" dirty="0" err="1"/>
              <a:t>小区组配置</a:t>
            </a:r>
            <a:r>
              <a:rPr lang="en-GB" i="1" dirty="0"/>
              <a:t>TS38.331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FB380-F84E-431F-8BF9-BE36804E2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177" y="1062256"/>
            <a:ext cx="8619273" cy="57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36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980E3-1A05-405F-9DA1-2F62199ADD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3" y="1844675"/>
            <a:ext cx="4498158" cy="4392612"/>
          </a:xfrm>
        </p:spPr>
        <p:txBody>
          <a:bodyPr>
            <a:normAutofit fontScale="92500" lnSpcReduction="10000"/>
          </a:bodyPr>
          <a:lstStyle/>
          <a:p>
            <a:pPr latinLnBrk="0" rtl="0" algn="l"/>
            <a:r>
              <a:rPr lang="en-US" dirty="0"/>
              <a:t>添加、修改和释放信令和/或数据无线承载。具体来说，该 IE 携带 PDCP 的参数以及无线承载的 SDAP 实体（如果适用）。</a:t>
            </a:r>
          </a:p>
          <a:p>
            <a:pPr latinLnBrk="0" rtl="0" algn="l"/>
            <a:r>
              <a:rPr lang="en-US" dirty="0"/>
              <a:t>srb3-待释放</a:t>
            </a:r>
          </a:p>
          <a:p>
            <a:pPr lvl="1" latinLnBrk="0" rtl="0" algn="l"/>
            <a:r>
              <a:rPr lang="en-US" sz="1600" dirty="0"/>
              <a:t>释放SRB3。</a:t>
            </a:r>
          </a:p>
          <a:p>
            <a:pPr lvl="1" latinLnBrk="0" rtl="0" algn="l"/>
            <a:r>
              <a:rPr lang="en-US" sz="1600" dirty="0"/>
              <a:t>SRB3 发布只能在 SCG 发布和同步重新配置时完成。</a:t>
            </a:r>
          </a:p>
          <a:p>
            <a:pPr latinLnBrk="0" rtl="0" algn="l"/>
            <a:r>
              <a:rPr lang="en-US" dirty="0"/>
              <a:t>重建PDCP</a:t>
            </a:r>
          </a:p>
          <a:p>
            <a:pPr lvl="1" latinLnBrk="0" rtl="0" algn="l"/>
            <a:r>
              <a:rPr lang="en-US" sz="1600" dirty="0"/>
              <a:t>对于使用 NR PDCP 的 LTE SRB，它可以用于切换、RRC 连接重建或恢复。</a:t>
            </a:r>
          </a:p>
          <a:p>
            <a:pPr latinLnBrk="0" rtl="0" algn="l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algn="l"/>
            <a:r>
              <a:rPr lang="en-US" dirty="0"/>
              <a:t>附录</a:t>
            </a:r>
            <a:br>
              <a:rPr lang="en-US" dirty="0"/>
            </a:br>
            <a:r>
              <a:rPr lang="en-US" sz="2400" dirty="0"/>
              <a:t>RadioBearerConfig IE（TS38.331、6.3.2）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0C29A6-5E57-4560-BC6F-290E4758DFEE}"/>
              </a:ext>
            </a:extLst>
          </p:cNvPr>
          <p:cNvSpPr/>
          <p:nvPr/>
        </p:nvSpPr>
        <p:spPr>
          <a:xfrm>
            <a:off x="5045664" y="1911043"/>
            <a:ext cx="6671927" cy="40780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RadioBearerConfig ::= 序列 {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srb-ToAddModList</a:t>
            </a: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SRB-ToAddModList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可选，--Cond HO-Conn</a:t>
            </a:r>
            <a:endParaRPr lang="ko-KR" altLang="ko-KR" sz="700" dirty="0">
              <a:highlight>
                <a:srgbClr val="FFFF00"/>
              </a:highlight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srb3-ToRelease ENUMERATED{true} 可选，-- 需要 N</a:t>
            </a:r>
            <a:endParaRPr lang="ko-KR" altLang="ko-KR" sz="700" dirty="0">
              <a:highlight>
                <a:srgbClr val="FFFF00"/>
              </a:highlight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drb-ToAddModList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DRB-添加模组列表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可选，--Cond HO-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至NR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drb-ToReleaseList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DRB 发布列表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可选，--需要 N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安全配置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安全配置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可选，-- 需要 M</a:t>
            </a:r>
            <a:endParaRPr lang="ko-KR" altLang="ko-KR" sz="700" dirty="0">
              <a:highlight>
                <a:srgbClr val="FFFF00"/>
              </a:highlight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...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SRB-ToAddModList ::= SRB- 的序列（大小（1..2））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添加模组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SRB-</a:t>
            </a: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添加模组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序列 {</a:t>
            </a:r>
            <a:endParaRPr lang="ko-KR" altLang="ko-KR" sz="700" dirty="0">
              <a:highlight>
                <a:srgbClr val="FFFF00"/>
              </a:highlight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SRB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-身份 SRB-身份，</a:t>
            </a:r>
            <a:endParaRPr lang="ko-KR" altLang="ko-KR" sz="700" dirty="0">
              <a:highlight>
                <a:srgbClr val="FFFF00"/>
              </a:highlight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重建PDCP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ENUMERATED{true} 可选, -- 需要 N</a:t>
            </a:r>
            <a:endParaRPr lang="ko-KR" altLang="ko-KR" sz="700" dirty="0">
              <a:highlight>
                <a:srgbClr val="FFFF00"/>
              </a:highlight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丢弃PDCP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ENUMERATED{true} 可选, -- 需要 N</a:t>
            </a:r>
            <a:endParaRPr lang="ko-KR" altLang="ko-KR" sz="700" dirty="0">
              <a:highlight>
                <a:srgbClr val="FFFF00"/>
              </a:highlight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磷酸二钙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-Config PDCP-Config 可选，--Cond PDCP</a:t>
            </a:r>
            <a:endParaRPr lang="ko-KR" altLang="ko-KR" sz="700" dirty="0">
              <a:highlight>
                <a:srgbClr val="FFFF00"/>
              </a:highlight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...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DRB-添加模组列表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DRB- 的序列（大小（1..maxDRB））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添加模组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DRB-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添加模组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序列 {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中国协会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选择 {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eps-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持有者身份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INTEGER (0..15), -- EPS-DRB-设置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sdap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-配置SDAP-配置--5GC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 可选，--条件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DRB设置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德布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-身份 DRB-身份，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重建PDCP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ENUMERATED{true} 可选, -- 需要 N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恢复PDCP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ENUMERATED{true} 可选, -- 需要 N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磷酸二钙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-Config PDCP-Config 可选，--Cond PDCP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...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 err="1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DRB 发布列表</a:t>
            </a: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DRB-Identity 的序列（大小（1..maxDRB））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安全配置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::= 序列 {</a:t>
            </a:r>
            <a:endParaRPr lang="ko-KR" altLang="ko-KR" sz="700" dirty="0">
              <a:highlight>
                <a:srgbClr val="FFFF00"/>
              </a:highlight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安全算法配置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安全算法配置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可选，--条件</a:t>
            </a: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RB期限变更</a:t>
            </a:r>
            <a:endParaRPr lang="ko-KR" altLang="ko-KR" sz="700" dirty="0">
              <a:highlight>
                <a:srgbClr val="FFFF00"/>
              </a:highlight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使用键</a:t>
            </a:r>
            <a:r>
              <a:rPr lang="en-GB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ENUMERATED{master, secondary} OPTIONAL, -- 条件</a:t>
            </a:r>
            <a:r>
              <a:rPr lang="en-GB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RB期限变更</a:t>
            </a:r>
            <a:endParaRPr lang="ko-KR" altLang="ko-KR" sz="700" dirty="0">
              <a:highlight>
                <a:srgbClr val="FFFF00"/>
              </a:highlight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...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rtl="0" algn="l">
              <a:spcAft>
                <a:spcPts val="0"/>
              </a:spcAft>
              <a:tabLst>
                <a:tab pos="243840" algn="l"/>
                <a:tab pos="487680" algn="l"/>
                <a:tab pos="731520" algn="l"/>
                <a:tab pos="975360" algn="l"/>
                <a:tab pos="1219200" algn="l"/>
                <a:tab pos="1463040" algn="l"/>
                <a:tab pos="1706880" algn="l"/>
                <a:tab pos="1950720" algn="l"/>
                <a:tab pos="2194560" algn="l"/>
                <a:tab pos="2438400" algn="l"/>
                <a:tab pos="2682240" algn="l"/>
                <a:tab pos="2926080" algn="l"/>
                <a:tab pos="3169920" algn="l"/>
                <a:tab pos="3413760" algn="l"/>
                <a:tab pos="3657600" algn="l"/>
                <a:tab pos="3901440" algn="l"/>
                <a:tab pos="4145280" algn="l"/>
                <a:tab pos="4389120" algn="l"/>
                <a:tab pos="4632960" algn="l"/>
                <a:tab pos="4876800" algn="l"/>
                <a:tab pos="5120640" algn="l"/>
                <a:tab pos="5364480" algn="l"/>
                <a:tab pos="5608320" algn="l"/>
                <a:tab pos="5852160" algn="l"/>
                <a:tab pos="6084570" algn="l"/>
                <a:tab pos="6329680" algn="l"/>
                <a:tab pos="6570980" algn="l"/>
                <a:tab pos="6815455" algn="l"/>
                <a:tab pos="7056755" algn="l"/>
                <a:tab pos="7301865" algn="l"/>
                <a:tab pos="7546340" algn="l"/>
                <a:tab pos="7787640" algn="l"/>
              </a:tabLst>
            </a:pPr>
            <a:r>
              <a:rPr lang="en-GB" altLang="ko-KR" sz="700" dirty="0">
                <a:latin typeface="Courier New" panose="02070309020205020404" pitchFamily="49" charset="0"/>
                <a:ea typeface="Batang" panose="02030600000101010101" pitchFamily="18" charset="-127"/>
                <a:cs typeface="Times New Roman" panose="02020603050405020304" pitchFamily="18" charset="0"/>
              </a:rPr>
              <a:t>}</a:t>
            </a:r>
            <a:endParaRPr lang="ko-KR" altLang="ko-KR" sz="700" dirty="0">
              <a:latin typeface="Courier New" panose="02070309020205020404" pitchFamily="49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394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980E3-1A05-405F-9DA1-2F62199ADD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5" y="1480880"/>
            <a:ext cx="10884208" cy="4392612"/>
          </a:xfrm>
        </p:spPr>
        <p:txBody>
          <a:bodyPr/>
          <a:lstStyle/>
          <a:p>
            <a:pPr rtl="0" algn="l"/>
            <a:r>
              <a:rPr lang="en-US" dirty="0"/>
              <a:t>设置可配置的 PDCP 参数</a:t>
            </a:r>
            <a:r>
              <a:rPr lang="en-US" u="sng" dirty="0"/>
              <a:t>信令和数据无线承载</a:t>
            </a:r>
            <a:r>
              <a:rPr lang="en-US" dirty="0"/>
              <a:t>。</a:t>
            </a:r>
          </a:p>
          <a:p>
            <a:pPr lvl="1" rtl="0" algn="l"/>
            <a:r>
              <a:rPr lang="en-US" sz="1600" dirty="0"/>
              <a:t>在该版本的规范中，SRB仅支持MCG对应的小区组ID。</a:t>
            </a:r>
          </a:p>
          <a:p>
            <a:pPr rtl="0" algn="l"/>
            <a:endParaRPr lang="en-US" dirty="0"/>
          </a:p>
          <a:p>
            <a:pPr rtl="0" algn="l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algn="l"/>
            <a:r>
              <a:rPr lang="en-US" dirty="0"/>
              <a:t>附录</a:t>
            </a:r>
            <a:br>
              <a:rPr lang="en-US" dirty="0"/>
            </a:br>
            <a:r>
              <a:rPr lang="en-US" sz="2400" dirty="0"/>
              <a:t>PDCP 配置 IE（TS38.331、6.3.2）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D46BEA-81F2-4D76-87B6-BE084D41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85" y="2674828"/>
            <a:ext cx="10368014" cy="40780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PDCP 配置 ::= 序列 {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德布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顺序 {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丢弃定时器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枚举 {ms10, ms20, ms30, ms40, ms50, ms60, ms75, ms100, ms150, ms200, ms250, ms300, ms500, ms750, ms1500, 无穷大} 可选, -- 条件设置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磷酸二钙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-SN-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尺寸UL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枚举 {len12bits, len18bits} 可选, -- 条件设置 2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磷酸二钙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-SN-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尺码DL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枚举 {len12bits, len18bits} 可选, -- 条件设置 2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~~~~~~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~~~~~~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~~~~~~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},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完整性保护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ENUMERATED {启用} OPTIONAL, --Cond ConnectedTo5GC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状态报告必填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ENUMERATED { true } 可选, -- 条件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瑞克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-是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无序交货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ENUMERATED { true } 可选 -- 需要 R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 可选, -- 条件 DRB</a:t>
            </a:r>
          </a:p>
          <a:p>
            <a:pPr lvl="0" rtl="0" algn="l"/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多个RLC</a:t>
            </a:r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顺序 {</a:t>
            </a:r>
          </a:p>
          <a:p>
            <a:pPr lvl="0" rtl="0" algn="l"/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主路径</a:t>
            </a:r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顺序 {</a:t>
            </a:r>
          </a:p>
          <a:p>
            <a:pPr lvl="0" rtl="0" algn="l"/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细胞组</a:t>
            </a:r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小区组ID</a:t>
            </a:r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可选，--需要 R</a:t>
            </a:r>
          </a:p>
          <a:p>
            <a:pPr lvl="0" rtl="0" algn="l"/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逻辑通道</a:t>
            </a:r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逻辑通道标识</a:t>
            </a:r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可选——需要 R</a:t>
            </a:r>
          </a:p>
          <a:p>
            <a:pPr lvl="0" rtl="0" algn="l"/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},</a:t>
            </a:r>
          </a:p>
          <a:p>
            <a:pPr lvl="0" rtl="0" algn="l"/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ul-数据分割阈值</a:t>
            </a:r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UL-</a:t>
            </a:r>
            <a:r>
              <a:rPr lang="en-US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数据分割阈值</a:t>
            </a:r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可选，--条件</a:t>
            </a:r>
            <a:r>
              <a:rPr lang="en-US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分裂承载者</a:t>
            </a:r>
            <a:endParaRPr lang="en-US" altLang="ko-KR" sz="700" dirty="0">
              <a:highlight>
                <a:srgbClr val="FFFF00"/>
              </a:highlight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rtl="0" algn="l"/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磷酸二钙</a:t>
            </a:r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-重复 BOOLEAN 可选 -- 需要 R</a:t>
            </a:r>
          </a:p>
          <a:p>
            <a:pPr lvl="0" rtl="0" algn="l"/>
            <a:r>
              <a:rPr lang="en-US" altLang="ko-KR" sz="7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可选，--条件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多于一个RLC</a:t>
            </a:r>
            <a:endParaRPr lang="en-US" altLang="ko-KR" sz="7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rtl="0" algn="l"/>
            <a:endParaRPr lang="en-US" altLang="ko-KR" sz="7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t-重新排序枚举 {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ms0、ms1、ms2、ms4、ms5、ms8、ms10、ms15、ms20、ms30、ms40、ms50、ms60、ms80、ms100、ms120、ms140、ms160、ms180、ms200、ms220、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ms240、ms260、ms280、ms300、ms500、ms750、ms1000、ms1250、ms1500、ms1750、ms2000、ms2250、ms2500、ms2750、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ms3000、备用28、备用27、备用26、备用25、备用24、备用23、备用22、备用21、备用20、备用19、备用18、备用17、备用16、备用15、备用14、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备用13, 备用12, 备用11, 备用10, 备用09, 备用08, 备用07, 备用06, 备用05, 备用04, 备用03, 备用02, 备用01 } 可选, -- 需要 S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...,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[[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加密禁用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ENUMERATED {true} 可选 -- 条件 ConnectedTo5GC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]]</a:t>
            </a:r>
          </a:p>
          <a:p>
            <a:pPr lvl="0" rtl="0" algn="l"/>
            <a:endParaRPr lang="en-US" altLang="ko-KR" sz="7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UL-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数据分割阈值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::= 枚举 {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b0、b100、b200、b400、b800、b1600、b3200、b6400、b12800、b25600、b51200、b102400、b204800、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b409600、b819200、b1228800、b1638400、b2457600、b3276800、b4096000、b4915200、b5734400、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b6553600、无穷大、备用8、备用7、备用6、备用5、备用4、备用3、备用2、备用1}</a:t>
            </a:r>
          </a:p>
        </p:txBody>
      </p:sp>
    </p:spTree>
    <p:extLst>
      <p:ext uri="{BB962C8B-B14F-4D97-AF65-F5344CB8AC3E}">
        <p14:creationId xmlns:p14="http://schemas.microsoft.com/office/powerpoint/2010/main" val="4510278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90C0A1-4B82-429E-A8E1-633F023143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6036" y="824830"/>
            <a:ext cx="10856933" cy="579035"/>
          </a:xfrm>
        </p:spPr>
        <p:txBody>
          <a:bodyPr>
            <a:normAutofit fontScale="55000" lnSpcReduction="20000"/>
          </a:bodyPr>
          <a:lstStyle/>
          <a:p>
            <a:pPr hangingPunct="0" rtl="0" algn="l"/>
            <a:r>
              <a:rPr lang="en-GB" dirty="0"/>
              <a:t>这</a:t>
            </a:r>
            <a:r>
              <a:rPr lang="en-GB" i="1" dirty="0" err="1"/>
              <a:t>SCG故障信息NR</a:t>
            </a:r>
            <a:r>
              <a:rPr lang="en-GB" i="1" dirty="0"/>
              <a:t> </a:t>
            </a:r>
            <a:r>
              <a:rPr lang="en-GB" dirty="0"/>
              <a:t>消息用于提供关于UE检测到的NR SCG失败的信息。</a:t>
            </a:r>
            <a:endParaRPr lang="en-US" dirty="0"/>
          </a:p>
          <a:p>
            <a:pPr hangingPunct="0" rtl="0" algn="l"/>
            <a:r>
              <a:rPr lang="en-GB" dirty="0"/>
              <a:t>信令无线承载：SRB1</a:t>
            </a:r>
            <a:endParaRPr lang="en-US" dirty="0"/>
          </a:p>
          <a:p>
            <a:pPr rtl="0"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A80CAA-B8A1-4374-803B-CEFB6AEA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3" y="-167778"/>
            <a:ext cx="8353426" cy="1081088"/>
          </a:xfrm>
        </p:spPr>
        <p:txBody>
          <a:bodyPr/>
          <a:lstStyle/>
          <a:p>
            <a:pPr rtl="0" algn="l"/>
            <a:r>
              <a:rPr lang="en-US" dirty="0"/>
              <a:t>附录</a:t>
            </a:r>
            <a:br>
              <a:rPr lang="en-GB" b="1" i="1" dirty="0"/>
            </a:br>
            <a:r>
              <a:rPr lang="en-GB" sz="2800" b="1" i="1" dirty="0" err="1"/>
              <a:t>SCG故障信息NR</a:t>
            </a:r>
            <a:r>
              <a:rPr lang="en-GB" sz="2800" b="1" i="1" dirty="0"/>
              <a:t>（ts.36.331）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009CEDA-2980-4786-B963-722333E02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250" y="1587664"/>
            <a:ext cx="8734701" cy="51398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prstDash val="dash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-- ASN1START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SCGFailureInformationNR-r15 ::= 序列 {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关键扩展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选择 {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c1 选择{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scgFailureInformationNR-r15 SCGFailureInformationNR-r15-IE，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备用3 NULL，备用2 NULL，备用1 NULL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},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关键扩展未来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顺序 {}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SCGFailureInformationNR-r15-IEs ::= 序列 {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故障报告SCG-NR-r15 故障报告SCG-NR-r15 可选，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非关键扩展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序列 {} 可选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FailureReportSCG-NR-r15 ::= 序列 {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failureType-r15 枚举 {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t31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0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-到期，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随机访问问题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rlc-MaxNumRetx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scg-更改失败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scg-reconfig失败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srb3-IntegrityFailure}，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measResultFreqListNR-r15 MeasResultFreqListFailNR-r15 可选，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测量结果SCG-r15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八位字节字符串可选，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...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MeasResultFreqListFailNR-r15 ::= 序列 (SIZE (1..maxFreqNR-r15)) OF MeasResultFreqFailNR-r15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MeasResultFreqFailNR-r15 ::= 序列 {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载波频率-r15 ARFCN-ValueNR-r15，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measResultCellList-r15 MeasResultCellListNR-r15 可选，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...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——ASN1停止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585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980E3-1A05-405F-9DA1-2F62199ADD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4" y="1785680"/>
            <a:ext cx="10884208" cy="4392612"/>
          </a:xfrm>
        </p:spPr>
        <p:txBody>
          <a:bodyPr/>
          <a:lstStyle/>
          <a:p>
            <a:pPr rtl="0" algn="l"/>
            <a:r>
              <a:rPr lang="en-US" dirty="0"/>
              <a:t>提供有关 UE 在 EN-DC 情况下检测到的故障的信息。</a:t>
            </a:r>
          </a:p>
          <a:p>
            <a:pPr lvl="1" rtl="0" algn="l"/>
            <a:r>
              <a:rPr lang="en-US" sz="1600" b="1" dirty="0"/>
              <a:t>测量结果列表NR</a:t>
            </a:r>
            <a:r>
              <a:rPr lang="en-US" sz="1600" dirty="0"/>
              <a:t>：针对 NR 测量标识报告的最佳小区最大数量的测量结果列表。</a:t>
            </a:r>
          </a:p>
          <a:p>
            <a:pPr rtl="0" algn="l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92813E-D0D0-44DF-BADD-7E1178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algn="l"/>
            <a:r>
              <a:rPr lang="en-US" dirty="0"/>
              <a:t>附录</a:t>
            </a:r>
            <a:br>
              <a:rPr lang="en-US" dirty="0"/>
            </a:br>
            <a:r>
              <a:rPr lang="en-US" sz="2400" dirty="0"/>
              <a:t>MeasResultSCG-失败 IE (TS38.331, 6.3.2)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D46BEA-81F2-4D76-87B6-BE084D41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56" y="3495501"/>
            <a:ext cx="6121601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rtl="0" algn="l"/>
            <a:r>
              <a:rPr lang="en-US" altLang="ko-KR" sz="9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MeasResultSCG-失败 ::= 序列 {</a:t>
            </a:r>
          </a:p>
          <a:p>
            <a:pPr lvl="0" rtl="0" algn="l"/>
            <a:r>
              <a:rPr lang="en-US" altLang="ko-KR" sz="9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measResultPerMOList MeasResultList2NR,</a:t>
            </a:r>
          </a:p>
          <a:p>
            <a:pPr lvl="0" rtl="0" algn="l"/>
            <a:r>
              <a:rPr lang="en-US" altLang="ko-KR" sz="9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...</a:t>
            </a:r>
          </a:p>
          <a:p>
            <a:pPr lvl="0" rtl="0" algn="l"/>
            <a:r>
              <a:rPr lang="en-US" altLang="ko-KR" sz="9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  <a:p>
            <a:pPr lvl="0" rtl="0" algn="l"/>
            <a:endParaRPr lang="en-US" altLang="ko-KR" sz="9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rtl="0" algn="l"/>
            <a:r>
              <a:rPr lang="en-US" altLang="ko-KR" sz="9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MeasResultList2NR ::= SEQUENCE (SIZE (1..maxFreq)) OF MeasResult2NR</a:t>
            </a:r>
          </a:p>
          <a:p>
            <a:pPr lvl="0" rtl="0" algn="l"/>
            <a:endParaRPr lang="en-US" altLang="ko-KR" sz="9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rtl="0" algn="l"/>
            <a:r>
              <a:rPr lang="en-US" altLang="ko-KR" sz="9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MeasResult2NR ::= 序列 {</a:t>
            </a:r>
          </a:p>
          <a:p>
            <a:pPr lvl="0" rtl="0" algn="l"/>
            <a:r>
              <a:rPr lang="en-US" altLang="ko-KR" sz="9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ssb频率ARFCN-</a:t>
            </a:r>
            <a:r>
              <a:rPr lang="en-US" altLang="ko-KR" sz="9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值NR</a:t>
            </a:r>
            <a:r>
              <a:rPr lang="en-US" altLang="ko-KR" sz="9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选修的，</a:t>
            </a:r>
          </a:p>
          <a:p>
            <a:pPr lvl="0" rtl="0" algn="l"/>
            <a:r>
              <a:rPr lang="en-US" altLang="ko-KR" sz="9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refFreqCSI-RS ARFCN-</a:t>
            </a:r>
            <a:r>
              <a:rPr lang="en-US" altLang="ko-KR" sz="9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值NR</a:t>
            </a:r>
            <a:r>
              <a:rPr lang="en-US" altLang="ko-KR" sz="9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选修的，</a:t>
            </a:r>
          </a:p>
          <a:p>
            <a:pPr lvl="0" rtl="0" algn="l"/>
            <a:r>
              <a:rPr lang="en-US" altLang="ko-KR" sz="9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measResultServingCell MeasResultNR 可选，</a:t>
            </a:r>
          </a:p>
          <a:p>
            <a:pPr lvl="0" rtl="0" algn="l"/>
            <a:r>
              <a:rPr lang="en-US" altLang="ko-KR" sz="9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measResultNeighCellListNR MeasResultListNR 可选，</a:t>
            </a:r>
          </a:p>
          <a:p>
            <a:pPr lvl="0" rtl="0" algn="l"/>
            <a:r>
              <a:rPr lang="en-US" altLang="ko-KR" sz="9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...</a:t>
            </a:r>
          </a:p>
          <a:p>
            <a:pPr lvl="0" rtl="0" algn="l"/>
            <a:r>
              <a:rPr lang="en-US" altLang="ko-KR" sz="9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33707F-18C0-4CBC-B616-618E108F5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008" y="3013200"/>
            <a:ext cx="4902628" cy="21390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487363" algn="l"/>
                <a:tab pos="731838" algn="l"/>
                <a:tab pos="974725" algn="l"/>
                <a:tab pos="1219200" algn="l"/>
                <a:tab pos="1463675" algn="l"/>
                <a:tab pos="1706563" algn="l"/>
                <a:tab pos="1951038" algn="l"/>
                <a:tab pos="2193925" algn="l"/>
                <a:tab pos="2438400" algn="l"/>
                <a:tab pos="2682875" algn="l"/>
                <a:tab pos="2925763" algn="l"/>
                <a:tab pos="3170238" algn="l"/>
                <a:tab pos="3413125" algn="l"/>
                <a:tab pos="3657600" algn="l"/>
                <a:tab pos="3902075" algn="l"/>
                <a:tab pos="4144963" algn="l"/>
                <a:tab pos="4389438" algn="l"/>
                <a:tab pos="4632325" algn="l"/>
                <a:tab pos="4876800" algn="l"/>
                <a:tab pos="5121275" algn="l"/>
                <a:tab pos="5364163" algn="l"/>
                <a:tab pos="5608638" algn="l"/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MeasResultListNR ::= SEQUENCE (SIZE (1..maxCellReport)) OF MeasResultNR</a:t>
            </a:r>
          </a:p>
          <a:p>
            <a:pPr lvl="0" rtl="0" algn="l"/>
            <a:endParaRPr lang="en-US" altLang="ko-KR" sz="7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MeasResultNR ::= 序列 {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物理细胞ID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物理细胞ID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选修的，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测量结果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顺序 {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细胞结果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顺序{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结果单边带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-细胞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测量数量结果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选修的，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结果CSI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-RS-细胞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测量数量结果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选修的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},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rs索引结果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顺序{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结果单边带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-索引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结果PerSSB-索引列表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选修的，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结果CSI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-RS-索引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CSI 结果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-RS-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索引列表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选修的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 选修的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},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...,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[[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ko-KR" sz="7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计算机图形学</a:t>
            </a:r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-Info CGI-Info 可选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]]</a:t>
            </a:r>
          </a:p>
          <a:p>
            <a:pPr lvl="0" rtl="0" algn="l"/>
            <a:r>
              <a:rPr lang="en-US" altLang="ko-KR" sz="7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8A8351-7976-48AB-B3DD-CBA63BCAAD57}"/>
              </a:ext>
            </a:extLst>
          </p:cNvPr>
          <p:cNvCxnSpPr>
            <a:cxnSpLocks/>
            <a:endCxn id="5" idx="1"/>
          </p:cNvCxnSpPr>
          <p:nvPr/>
        </p:nvCxnSpPr>
        <p:spPr bwMode="auto">
          <a:xfrm flipV="1">
            <a:off x="4432517" y="4082724"/>
            <a:ext cx="2099491" cy="907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1262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A6BCA-9F89-4B46-BFE0-418DFDD3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17" y="138498"/>
            <a:ext cx="10515600" cy="1325563"/>
          </a:xfrm>
        </p:spPr>
        <p:txBody>
          <a:bodyPr/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NR 框架架构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7CD98-6DD1-4D77-AD5F-C3F5C037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42" y="1054326"/>
            <a:ext cx="10515600" cy="1849185"/>
          </a:xfrm>
        </p:spPr>
        <p:txBody>
          <a:bodyPr>
            <a:normAutofit/>
          </a:bodyPr>
          <a:lstStyle/>
          <a:p>
            <a:pPr rtl="0" algn="l"/>
            <a:r>
              <a:rPr lang="en-US" sz="1600" dirty="0">
                <a:solidFill>
                  <a:srgbClr val="0070C0"/>
                </a:solidFill>
                <a:latin typeface="Ericsson Hilda" panose="00000500000000000000" pitchFamily="2" charset="0"/>
              </a:rPr>
              <a:t>LTE 具有固定的 1ms TTI，而 NR 具有更短的 TTI</a:t>
            </a:r>
            <a:r>
              <a:rPr lang="en-US" sz="1600" dirty="0">
                <a:latin typeface="Ericsson Hilda" panose="00000500000000000000" pitchFamily="2" charset="0"/>
              </a:rPr>
              <a:t>（更准确地说是插槽或迷你插槽）取决于不同的数字。例如，一个时隙长 125us，子载波间隔 120kHz，这是当前的假设</a:t>
            </a:r>
            <a:r>
              <a:rPr lang="en-US" sz="1600" dirty="0" err="1">
                <a:latin typeface="Ericsson Hilda" panose="00000500000000000000" pitchFamily="2" charset="0"/>
              </a:rPr>
              <a:t>毫米波</a:t>
            </a:r>
            <a:r>
              <a:rPr lang="en-US" sz="1600" dirty="0">
                <a:latin typeface="Ericsson Hilda" panose="00000500000000000000" pitchFamily="2" charset="0"/>
              </a:rPr>
              <a:t>。</a:t>
            </a:r>
          </a:p>
          <a:p>
            <a:pPr rtl="0" algn="l"/>
            <a:r>
              <a:rPr lang="en-US" sz="1600" dirty="0">
                <a:latin typeface="Ericsson Hilda" panose="00000500000000000000" pitchFamily="2" charset="0"/>
              </a:rPr>
              <a:t>无线帧为10ms，子帧为1ms，由多个时隙组成</a:t>
            </a:r>
          </a:p>
          <a:p>
            <a:pPr rtl="0" algn="l"/>
            <a:r>
              <a:rPr lang="en-US" sz="2000" dirty="0">
                <a:solidFill>
                  <a:srgbClr val="FF0000"/>
                </a:solidFill>
                <a:latin typeface="Ericsson Hilda" panose="00000500000000000000" pitchFamily="2" charset="0"/>
              </a:rPr>
              <a:t>1TTI=1 时隙持续时间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F60A16-68CF-4A00-98DC-9D0FB880264B}"/>
              </a:ext>
            </a:extLst>
          </p:cNvPr>
          <p:cNvGrpSpPr/>
          <p:nvPr/>
        </p:nvGrpSpPr>
        <p:grpSpPr>
          <a:xfrm>
            <a:off x="526316" y="5178497"/>
            <a:ext cx="8478376" cy="1379555"/>
            <a:chOff x="866906" y="4569371"/>
            <a:chExt cx="8478376" cy="195647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201D40A-AC87-452B-BA3F-2240DC9E5C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5069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7ED41B0-B412-42E8-896C-139749879E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5864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409B028-775A-49FB-A2B6-B47CB05A75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5864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F7CD47-E89C-4F38-8969-5BA080A213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6659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2310D0-198A-4569-B9AC-B2DBC161B2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8249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499A46-7B08-410D-9D31-1418A48561B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7454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4C7FC72-CA55-49C2-AC3A-F37E0922B8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9044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2DFB508-84DF-4DAB-9EBA-E0043256DE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9839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B7F214-47D0-4C6B-AC70-A00DC15FCF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0634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16519F-7EC8-49E5-85BE-1199A87631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2224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A8AE1D-ABE8-4385-9259-357C93677B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1429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E6246C3-2AF2-4808-B62E-509A892EFF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3019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2AC7B67-C034-4091-B728-E10DE84A6F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3814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5340FD2-E0CA-42EE-A592-E57B8512F8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4609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706DA1-A308-4C98-BBA0-B5D3DBF5ED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4045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7F47E7D-3DA7-45AE-927E-5953590A58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635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4863734-EED6-4188-BFA5-49F6624A6E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794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EB2BA80-D89B-45E0-AA54-006BAF421F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715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0E619CD-C0A6-4740-983A-BF7AB59E2F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874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B087818-314F-47D8-BD6E-14448488B9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953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35B932-250B-4A11-AC1D-AACFE6B47C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033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997590-5DD5-4E6B-BDF2-23318BAF52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112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2A83A5-F0D0-4D4B-80C7-18F1295B10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92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AB995B-3DFB-4323-AF2D-6F8D68E4BD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271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791E073-14E3-43EE-90FE-57AFAC0D6A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351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228E60-B84B-4ACE-BE53-DB3449CC1F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430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B6D4B1E-8534-4B7E-B4F5-9E14733E49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10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9A126D0-1966-4FFC-93F2-63B4D43D7B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89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50247EF-E8B3-4774-9F5F-00FFBFBC36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669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22F8EE-51B8-45A1-9BEB-E336E42989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748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EE52056-C19C-45F8-BCA0-4E177B366B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828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9BEF28-6438-45DB-B783-1FBB6D3348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907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EBE7B3-D183-47DF-8E3E-E23BE78C4A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146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7C02432-CBEE-4688-BD8C-4F315A9F79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987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EA0302-F304-4425-AE34-0153A4B309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66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CC297AC-7C90-4942-83FF-46119BEF7B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225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C9D90B-70FC-47A7-8F91-AA45583166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05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FBC5714-6595-4467-9F6D-8AA561343E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384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E18C0AF-C89D-4981-AE38-CBAD0263B6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464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2D72C3B-5830-42F8-98E5-ABC4362B3F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543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C333FEF-6EAB-403B-8D91-2D09756943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623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54F3C43-1D42-4E85-934B-C3C7B68101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702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A4ABA71-26F9-4B16-A885-3A83D947C1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782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C095EC8-3963-41EB-AD13-553CC713133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61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39F0153-9E8C-4EDA-A142-92ADD8A9AC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941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2C19596-A590-4D30-A4E7-C91635F660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020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4E0F128-6EB1-42DE-B4DF-705310B841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11620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C7B7A7A-22F3-4DE4-98C8-9738113D02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57057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0C19701-1B16-4311-86E4-53583EF467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74545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A557394-A856-4000-80EA-A4F1EECF86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90445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9692862-BAEB-4355-9068-AEA5BC12DD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06345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FCAAEEE-104E-4E84-B704-DDD5D1AA50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22245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5DCCF00-694D-4464-868F-C5912703FF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38145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3580F75-0D05-4E13-9B7D-268CB62CB8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4045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80E7A3F-10ED-4CFA-BD81-6EC9C1EDE8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715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00D3069-0398-4481-8479-09E69D1950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874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F54914D-4014-49E7-9DAF-4E32460623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033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839477A-79A1-4FFF-B8EC-9AA4A45164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92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0255BAD-C615-4485-9336-D235313D0A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351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A1F0114-6C10-421D-A4FB-AB18C9FF77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10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82B5A99-5806-4C16-BA2C-871117673E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669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19809-7A5C-4752-86DA-C2AD4E5561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828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7735378-5865-406F-A0D3-EFC14087C6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146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5F132BD-DF54-4417-A1CC-6E27749767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987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CAB6534-C2E8-44A4-BF39-6BD22D9DA7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57057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F8AB4AF-E5FE-4158-B76C-F1602C067C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90445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1FC2139-3A3B-4FF7-9939-CD2CCD6595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22245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CE64289-06B9-47EA-901F-10E71914B7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4045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BBDBF0A-5D97-4ACF-B8ED-967A6B4714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87432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F04A9-27B2-4276-88E1-6AC87797DF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9232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DB3F1E3-8BD2-4478-866E-9DACC16DE4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1032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9E4FCC9-6EA3-4CE5-BAAB-66BB9DD0B3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82832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9FCFF7-841A-4624-B7C5-62F214E0C2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14632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9BD626A-D2B0-48F8-A220-F7834729F6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05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00E3168-3710-47EA-8A90-15C78C10F2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464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4F0832B-319D-415C-96FC-17B0A7F5FB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623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B94B18-36DF-4106-B1E2-1D5D0A48B9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782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E610236-F1DB-4D6B-834C-D18C6C9388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941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5D7277E-D762-41C4-9D07-8343904AEC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11620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009ACCA-9AA2-40DF-B84E-E50B8D3816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30557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F34CAC9-D435-400D-864B-2A5BA64A0E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2357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9B26D89-B499-4885-9069-94783BC2C0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94157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87D3AA3-D78B-47D5-8D3F-81BC3E5E63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179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11404CE-8A6A-4B55-8B67-AF919C7CDE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259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0AACAFB-FF84-4E23-80C5-4DCD02FA7E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338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04C624A-515E-406E-BFF5-D1F1A839FD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418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C99D79-FB11-4271-9EF9-1BFB328211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497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E0724A9-9968-4591-BB38-22D3B5227F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577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55452C2-3FD9-4F55-8DD9-51D8F0DC6B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656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8BBBCF7-0D60-454E-82D3-8659E9EE34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736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B896DF0-0E02-48ED-BA02-83332944AA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815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851AC59-9D61-4D22-BB08-36DF7E750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054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21B3F5-1954-4787-9B1E-A451D12DDF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895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8F08805-E667-4BDC-8228-72BE1A4F55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974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0C71186-ADB1-4BC6-AAA8-7E6D92B0F9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133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B2C4406-A2F2-4D8F-8FD3-DDF0D02E42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13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D6647D5-85C3-4902-ADF0-4F0C83E8AB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292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066B96B-CBB0-4823-8329-36120D1F8C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372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904ABB4-7F53-4E58-8834-95B20B0B7E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451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6327369-9D2E-4471-8BB3-AC72173DA4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531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9AF49C9-18F1-4199-9E92-3C91CBB100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610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602C16B-4022-4A99-943F-F4CB040F54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690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E7FF2A9-DF69-4D4A-970D-57CE06CBDD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769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638B37-A857-4885-874C-1CB94463C7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493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E177759-2F28-4F28-9220-2B699B24DD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92882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65FF6B8-A2BC-48C9-83F5-72AF4D8B90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02420" y="5744121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8ED2462-0F2F-4922-912E-ACD51F5750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259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E9FBC0-7371-4E79-AFE7-57858DA48D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418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634B679-3369-43A7-AAEC-DD1EEC8C90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577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971C05D-FE6B-4194-99CE-6400596114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736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0CACBE4-CD98-406D-949D-A55C8E47DD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054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24CF9AA-A0D1-4C38-A5E6-5176702EFF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895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69DC463-314D-48C8-A9A1-6094630BF6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41832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71F7B7A-145C-48E7-94D3-B31DBFB18B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73632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BEA9809-75B8-4A3F-8F9B-451B872C29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05432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1963488-4FB4-4065-8717-AE339BB210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13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D132832-C617-46A6-BF02-73AB0028BA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372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771375A-D1BA-459C-AFA0-55CCFD3F40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531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D3752E4-E907-4DF0-9F8D-F5736B2ED3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690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5E5B535-2150-4B7D-B973-864F1A4DB1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4932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860A780-B99A-4A64-BFA2-C1CCC876D5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02420" y="5383759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C1B0B3D-CCF6-4539-B03A-3779414E0E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38820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A8CE160-B82B-47E6-B589-6FEEF185D0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70620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FDD0E7C-05C2-445C-9A9E-3472844C3F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02420" y="5023396"/>
              <a:ext cx="0" cy="215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AE015C27-E60A-4CC3-B923-00C07E4B077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22245" y="4877346"/>
              <a:ext cx="6030912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91CCC33-9A8B-440F-9A79-36EC5B63FD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84020" y="5744121"/>
              <a:ext cx="75596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34000C0-EF29-402E-B8D0-248790B0B6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85607" y="5953671"/>
              <a:ext cx="75596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AAF44AD-1786-4D2E-853C-FD89B95B64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84020" y="5378996"/>
              <a:ext cx="75596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6721186-9AD2-48BF-8DD2-CFEA6C7B5F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85607" y="5588546"/>
              <a:ext cx="75596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1B9CC32-4438-4EFE-B3F9-F3F150D97A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84020" y="5023396"/>
              <a:ext cx="75596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645A9F4-2AFD-4382-9C98-559B5ADBCD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85607" y="5239296"/>
              <a:ext cx="75596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660701D-39F5-4A57-8073-187C80A0D45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22245" y="4882109"/>
              <a:ext cx="0" cy="107791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F8A22D3-29F0-41BC-905E-898E92A60E5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870620" y="4875759"/>
              <a:ext cx="0" cy="107791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A38D250-F9AE-4BAD-AC54-442E6B60B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668" y="4961485"/>
              <a:ext cx="646331" cy="39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rtl="0" algn="l"/>
              <a:r>
                <a:rPr lang="sv-SE" altLang="en-US" sz="1200" dirty="0">
                  <a:solidFill>
                    <a:srgbClr val="C00000"/>
                  </a:solidFill>
                  <a:latin typeface="Ericsson Hilda" panose="00000500000000000000" pitchFamily="2" charset="0"/>
                </a:rPr>
                <a:t>15kHz</a:t>
              </a:r>
              <a:endParaRPr lang="en-US" altLang="en-US" sz="1200" dirty="0">
                <a:solidFill>
                  <a:srgbClr val="C00000"/>
                </a:solidFill>
                <a:latin typeface="Ericsson Hilda" panose="00000500000000000000" pitchFamily="2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9E207D6-9C40-437E-8C5F-90EF8E014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906" y="5321847"/>
              <a:ext cx="646331" cy="39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rtl="0" algn="l"/>
              <a:r>
                <a:rPr lang="sv-SE" altLang="en-US" sz="1200" dirty="0">
                  <a:solidFill>
                    <a:schemeClr val="accent2"/>
                  </a:solidFill>
                  <a:latin typeface="Ericsson Hilda" panose="00000500000000000000" pitchFamily="2" charset="0"/>
                </a:rPr>
                <a:t>30kHz</a:t>
              </a:r>
              <a:endParaRPr lang="en-US" altLang="en-US" sz="1200" dirty="0">
                <a:solidFill>
                  <a:schemeClr val="accent2"/>
                </a:solidFill>
                <a:latin typeface="Ericsson Hilda" panose="00000500000000000000" pitchFamily="2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AE11EB2-050D-4362-A11B-7101767BD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257" y="5682210"/>
              <a:ext cx="646331" cy="39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rtl="0" algn="l"/>
              <a:r>
                <a:rPr lang="sv-SE" altLang="en-US" sz="1200" dirty="0">
                  <a:solidFill>
                    <a:srgbClr val="0070C0"/>
                  </a:solidFill>
                  <a:latin typeface="Ericsson Hilda" panose="00000500000000000000" pitchFamily="2" charset="0"/>
                </a:rPr>
                <a:t>60kHz</a:t>
              </a:r>
              <a:endParaRPr lang="en-US" altLang="en-US" sz="1200" dirty="0">
                <a:solidFill>
                  <a:srgbClr val="0070C0"/>
                </a:solidFill>
                <a:latin typeface="Ericsson Hilda" panose="00000500000000000000" pitchFamily="2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98CBB6C-B476-4AF5-B2F1-A540BF089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6207" y="4569371"/>
              <a:ext cx="6076949" cy="39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sv-SE" altLang="en-US" sz="1200" dirty="0" err="1">
                  <a:latin typeface="Ericsson Hilda" panose="00000500000000000000" pitchFamily="2" charset="0"/>
                </a:rPr>
                <a:t>一</a:t>
              </a:r>
              <a:r>
                <a:rPr lang="sv-SE" altLang="en-US" sz="1200" dirty="0">
                  <a:latin typeface="Ericsson Hilda" panose="00000500000000000000" pitchFamily="2" charset="0"/>
                </a:rPr>
                <a:t> </a:t>
              </a:r>
              <a:r>
                <a:rPr lang="sv-SE" altLang="en-US" sz="1200" dirty="0" err="1">
                  <a:latin typeface="Ericsson Hilda" panose="00000500000000000000" pitchFamily="2" charset="0"/>
                </a:rPr>
                <a:t>副车架</a:t>
              </a:r>
              <a:r>
                <a:rPr lang="sv-SE" altLang="en-US" sz="1200" dirty="0">
                  <a:latin typeface="Ericsson Hilda" panose="00000500000000000000" pitchFamily="2" charset="0"/>
                </a:rPr>
                <a:t>(1</a:t>
              </a:r>
              <a:r>
                <a:rPr lang="sv-SE" altLang="en-US" sz="1200" dirty="0" err="1">
                  <a:latin typeface="Ericsson Hilda" panose="00000500000000000000" pitchFamily="2" charset="0"/>
                </a:rPr>
                <a:t>多发性硬化症</a:t>
              </a:r>
              <a:r>
                <a:rPr lang="sv-SE" altLang="en-US" sz="1200" dirty="0">
                  <a:latin typeface="Ericsson Hilda" panose="00000500000000000000" pitchFamily="2" charset="0"/>
                </a:rPr>
                <a:t>）</a:t>
              </a:r>
              <a:endParaRPr lang="en-US" altLang="en-US" sz="1200" dirty="0">
                <a:latin typeface="Ericsson Hilda" panose="00000500000000000000" pitchFamily="2" charset="0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B7A5BF38-F45B-451D-B890-A10F06157AA9}"/>
                </a:ext>
              </a:extLst>
            </p:cNvPr>
            <p:cNvSpPr/>
            <p:nvPr/>
          </p:nvSpPr>
          <p:spPr bwMode="auto">
            <a:xfrm>
              <a:off x="2822245" y="5023396"/>
              <a:ext cx="6048375" cy="215900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Ericsson Hilda" panose="00000500000000000000" pitchFamily="2" charset="0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1ADD5AAA-D147-4B97-BD54-89121821DCFD}"/>
                </a:ext>
              </a:extLst>
            </p:cNvPr>
            <p:cNvSpPr/>
            <p:nvPr/>
          </p:nvSpPr>
          <p:spPr bwMode="auto">
            <a:xfrm>
              <a:off x="2824582" y="5384619"/>
              <a:ext cx="3005976" cy="215900"/>
            </a:xfrm>
            <a:prstGeom prst="round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Ericsson Hilda" panose="00000500000000000000" pitchFamily="2" charset="0"/>
              </a:endParaRP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38383C4C-942E-4CEA-BB65-A75EA28F59DE}"/>
                </a:ext>
              </a:extLst>
            </p:cNvPr>
            <p:cNvSpPr/>
            <p:nvPr/>
          </p:nvSpPr>
          <p:spPr bwMode="auto">
            <a:xfrm>
              <a:off x="2828934" y="5746026"/>
              <a:ext cx="1504611" cy="215900"/>
            </a:xfrm>
            <a:prstGeom prst="roundRect">
              <a:avLst/>
            </a:prstGeom>
            <a:noFill/>
            <a:ln w="28575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Ericsson Hilda" panose="00000500000000000000" pitchFamily="2" charset="0"/>
              </a:endParaRPr>
            </a:p>
          </p:txBody>
        </p:sp>
        <p:sp>
          <p:nvSpPr>
            <p:cNvPr id="145" name="TextBox 284">
              <a:extLst>
                <a:ext uri="{FF2B5EF4-FFF2-40B4-BE49-F238E27FC236}">
                  <a16:creationId xmlns:a16="http://schemas.microsoft.com/office/drawing/2014/main" id="{3AC43D35-460D-41FD-BA58-7D175F34CD1C}"/>
                </a:ext>
              </a:extLst>
            </p:cNvPr>
            <p:cNvSpPr txBox="1"/>
            <p:nvPr/>
          </p:nvSpPr>
          <p:spPr>
            <a:xfrm>
              <a:off x="4050969" y="6133012"/>
              <a:ext cx="1511300" cy="39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rtl="0" algn="l"/>
              <a:r>
                <a:rPr lang="en-US" sz="1200" dirty="0">
                  <a:latin typeface="Ericsson Hilda" panose="00000500000000000000" pitchFamily="2" charset="0"/>
                </a:rPr>
                <a:t>1 个插槽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A7AB83AF-5C7C-436F-A216-DCD961236063}"/>
                </a:ext>
              </a:extLst>
            </p:cNvPr>
            <p:cNvCxnSpPr>
              <a:stCxn id="145" idx="1"/>
              <a:endCxn id="144" idx="2"/>
            </p:cNvCxnSpPr>
            <p:nvPr/>
          </p:nvCxnSpPr>
          <p:spPr bwMode="auto">
            <a:xfrm flipH="1" flipV="1">
              <a:off x="3581239" y="5961926"/>
              <a:ext cx="469730" cy="3675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lg"/>
            </a:ln>
            <a:effectLst/>
          </p:spPr>
        </p:cxnSp>
      </p:grpSp>
      <p:pic>
        <p:nvPicPr>
          <p:cNvPr id="153" name="Picture 152">
            <a:extLst>
              <a:ext uri="{FF2B5EF4-FFF2-40B4-BE49-F238E27FC236}">
                <a16:creationId xmlns:a16="http://schemas.microsoft.com/office/drawing/2014/main" id="{7EBE435E-4C85-43E2-BB9F-14A957498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72" y="3087929"/>
            <a:ext cx="8353425" cy="1485900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83F5D563-E7DB-4FA9-B988-B7F2ED466759}"/>
              </a:ext>
            </a:extLst>
          </p:cNvPr>
          <p:cNvSpPr txBox="1"/>
          <p:nvPr/>
        </p:nvSpPr>
        <p:spPr>
          <a:xfrm>
            <a:off x="507909" y="2810683"/>
            <a:ext cx="37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latin typeface="Ericsson Hilda" panose="00000500000000000000" pitchFamily="2" charset="0"/>
              </a:rPr>
              <a:t>支持的传输参数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36D19B5-8F7C-4D7D-A010-E4CB1B730A08}"/>
              </a:ext>
            </a:extLst>
          </p:cNvPr>
          <p:cNvSpPr txBox="1"/>
          <p:nvPr/>
        </p:nvSpPr>
        <p:spPr>
          <a:xfrm>
            <a:off x="507909" y="4506422"/>
            <a:ext cx="3727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algn="l"/>
            <a:r>
              <a:rPr lang="en-US" dirty="0">
                <a:solidFill>
                  <a:srgbClr val="FF0000"/>
                </a:solidFill>
                <a:latin typeface="Ericsson Hilda" panose="00000500000000000000" pitchFamily="2" charset="0"/>
              </a:rPr>
              <a:t>FR1 支持 SCS {15,30,60kHz}</a:t>
            </a:r>
          </a:p>
          <a:p>
            <a:pPr rtl="0" algn="l"/>
            <a:r>
              <a:rPr lang="en-US" dirty="0">
                <a:solidFill>
                  <a:srgbClr val="FF0000"/>
                </a:solidFill>
                <a:latin typeface="Ericsson Hilda" panose="00000500000000000000" pitchFamily="2" charset="0"/>
              </a:rPr>
              <a:t>FR2 支持 SCS [60,120,240kHz}</a:t>
            </a:r>
          </a:p>
        </p:txBody>
      </p:sp>
    </p:spTree>
    <p:extLst>
      <p:ext uri="{BB962C8B-B14F-4D97-AF65-F5344CB8AC3E}">
        <p14:creationId xmlns:p14="http://schemas.microsoft.com/office/powerpoint/2010/main" val="73193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B69F163FF3AB47BC2445307C6E408A" ma:contentTypeVersion="10" ma:contentTypeDescription="Create a new document." ma:contentTypeScope="" ma:versionID="c22f7b075b7997a4e82a4e3e09b32960">
  <xsd:schema xmlns:xsd="http://www.w3.org/2001/XMLSchema" xmlns:xs="http://www.w3.org/2001/XMLSchema" xmlns:p="http://schemas.microsoft.com/office/2006/metadata/properties" xmlns:ns2="c4654373-bf32-42fb-9710-606d810454e0" xmlns:ns3="c3bcb609-25de-43ef-9eba-3a6781585313" targetNamespace="http://schemas.microsoft.com/office/2006/metadata/properties" ma:root="true" ma:fieldsID="6ef0ca3a49c6fbeef726f4c094f3e7fd" ns2:_="" ns3:_="">
    <xsd:import namespace="c4654373-bf32-42fb-9710-606d810454e0"/>
    <xsd:import namespace="c3bcb609-25de-43ef-9eba-3a67815853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54373-bf32-42fb-9710-606d81045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cb609-25de-43ef-9eba-3a67815853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3bcb609-25de-43ef-9eba-3a6781585313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96FDF3-803A-47DA-A82A-F2C16E712C42}"/>
</file>

<file path=customXml/itemProps2.xml><?xml version="1.0" encoding="utf-8"?>
<ds:datastoreItem xmlns:ds="http://schemas.openxmlformats.org/officeDocument/2006/customXml" ds:itemID="{DEA3F3FC-C05C-446C-A62C-312FB1019DB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a0a531c-6245-40fb-aa11-0e0c1662a994"/>
    <ds:schemaRef ds:uri="7c0a2031-cca2-4cf5-aae5-5655e06666a0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F8F7C39-C420-4BE0-AFEF-01713261A3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5262</TotalTime>
  <Words>15077</Words>
  <Application>Microsoft Office PowerPoint</Application>
  <PresentationFormat>Widescreen</PresentationFormat>
  <Paragraphs>2566</Paragraphs>
  <Slides>88</Slides>
  <Notes>45</Notes>
  <HiddenSlides>7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88</vt:i4>
      </vt:variant>
    </vt:vector>
  </HeadingPairs>
  <TitlesOfParts>
    <vt:vector size="102" baseType="lpstr">
      <vt:lpstr>맑은 고딕</vt:lpstr>
      <vt:lpstr>Arial</vt:lpstr>
      <vt:lpstr>Calibri</vt:lpstr>
      <vt:lpstr>Calibri Light</vt:lpstr>
      <vt:lpstr>Courier New</vt:lpstr>
      <vt:lpstr>Ericsson Capital TT</vt:lpstr>
      <vt:lpstr>Ericsson Hilda</vt:lpstr>
      <vt:lpstr>Ericsson Hilda Light</vt:lpstr>
      <vt:lpstr>Times New Roman</vt:lpstr>
      <vt:lpstr>Wingdings</vt:lpstr>
      <vt:lpstr>Office Theme</vt:lpstr>
      <vt:lpstr>Visio.Drawing.11</vt:lpstr>
      <vt:lpstr>Mscgen.Chart</vt:lpstr>
      <vt:lpstr>Picture</vt:lpstr>
      <vt:lpstr>5G NR NSA/SA HIGH LEVEL INTRODUCTION</vt:lpstr>
      <vt:lpstr>CONTENTS</vt:lpstr>
      <vt:lpstr>         5G SYSTEM SUMMARY </vt:lpstr>
      <vt:lpstr>5G DEPLOYMENT SCENARIOS</vt:lpstr>
      <vt:lpstr>MR-DC  OUTLINE</vt:lpstr>
      <vt:lpstr>RAN ARCHITECTURE AND INTERFACE</vt:lpstr>
      <vt:lpstr>5G SYSTEM ARCHITECTURE</vt:lpstr>
      <vt:lpstr>5G NR OPERATING BANDS</vt:lpstr>
      <vt:lpstr>NR FRAME ARCHITECTURE</vt:lpstr>
      <vt:lpstr>    NSA  OVERVIEW</vt:lpstr>
      <vt:lpstr>NSA RAN Options 3, 3a, 3x 3GPP TS38.801 overview</vt:lpstr>
      <vt:lpstr>TERMINOLOGY</vt:lpstr>
      <vt:lpstr>MR-DC  CONTROL PLANE BEARER TYPE</vt:lpstr>
      <vt:lpstr>MR-DC  USER PLANE BEARER TYPE</vt:lpstr>
      <vt:lpstr>Summary of Report –Split SRBs Overview</vt:lpstr>
      <vt:lpstr>Summary of Report – Split SRBs (EN-DC)  Split SRB Establishment - Secondary Node Addition </vt:lpstr>
      <vt:lpstr>Detailed Procedures (EN-DC) Split SRB Establishment - Secondary Node Modification</vt:lpstr>
      <vt:lpstr>OVERVIEW OF SRB3</vt:lpstr>
      <vt:lpstr> SRB3 Establishment - Secondary Node Addition</vt:lpstr>
      <vt:lpstr>SRB3 Establishment - Secondary Node Change</vt:lpstr>
      <vt:lpstr>Summary of Report – SRB3 Procedure with SRB3 vs. without SRB3</vt:lpstr>
      <vt:lpstr>Summary of Report – SRB3 SCG Failure Handling</vt:lpstr>
      <vt:lpstr>SPLIT DRB(split bearer)</vt:lpstr>
      <vt:lpstr>Split DRB Establishment - Secondary Node Addition(EN-DC) </vt:lpstr>
      <vt:lpstr> SOME PDCP CONFIG PARAMETERS 38.331   PDCP-CONFIG  IE </vt:lpstr>
      <vt:lpstr>PDCP DUPLICATION</vt:lpstr>
      <vt:lpstr>DATA TRAFFIC (EN-DC) PRODUCTION IMPLEMENTATION</vt:lpstr>
      <vt:lpstr>DATA TRAFFIC (EN-DC)-DL DC AGGREGATION</vt:lpstr>
      <vt:lpstr>KJ </vt:lpstr>
      <vt:lpstr>VoLTE Setup  EN-DC</vt:lpstr>
      <vt:lpstr>VoLTE Release  EN-DC</vt:lpstr>
      <vt:lpstr>EN-DC UE INITIAL ACCESS</vt:lpstr>
      <vt:lpstr>EN-DC  SCG  Failure -1</vt:lpstr>
      <vt:lpstr>EN-DC SCG Failure-2 SCG Failure Handling for SRB3 - SCGFailureInformationNR (TS36.331)</vt:lpstr>
      <vt:lpstr>NSA SYSTEM INFOMATION</vt:lpstr>
      <vt:lpstr>SECURITY ASPECTS(EN-DC)</vt:lpstr>
      <vt:lpstr>SECURITY ASPECTS Activation Of Security for SgNB (EN-DC)</vt:lpstr>
      <vt:lpstr>SECURITY ASPECTS （EN-DC) Derivation of keys for RBs with PDCP in the SgNB</vt:lpstr>
      <vt:lpstr>5G NR SA OVERVIEW</vt:lpstr>
      <vt:lpstr>SYSTEM INFORMATION-5G SA</vt:lpstr>
      <vt:lpstr>SYSTEM INFORMATION CONTENT</vt:lpstr>
      <vt:lpstr>ON-DEMAND SI</vt:lpstr>
      <vt:lpstr>RANDOM ACCESS</vt:lpstr>
      <vt:lpstr>SSB  Synchronization Signal Block</vt:lpstr>
      <vt:lpstr>SSB ASSOCIATED WITH PRACH</vt:lpstr>
      <vt:lpstr>RRC STATE</vt:lpstr>
      <vt:lpstr>Idle Mode Process</vt:lpstr>
      <vt:lpstr>PAGING</vt:lpstr>
      <vt:lpstr> INACTIVE to RRC ONNECTION  NETWORK TRIGGERED TRANSITION from RRC_INACTIVE to RRC_CONNECTED </vt:lpstr>
      <vt:lpstr>INACTIVE to RRC ONNECTION UE TRIGGERED TRANSITION FROM RRC_INACTIVE to RRC_CONNECTED</vt:lpstr>
      <vt:lpstr>UE INACTIVE-RNA UPDATE </vt:lpstr>
      <vt:lpstr>RRC Re-establishment</vt:lpstr>
      <vt:lpstr>REGISTRATION MANAGEMENT</vt:lpstr>
      <vt:lpstr>4G vs 5G – Bearers vs Flows</vt:lpstr>
      <vt:lpstr>4G QoS vs 5G QoS</vt:lpstr>
      <vt:lpstr>5G QoS FLOW TO DRB MAPPING</vt:lpstr>
      <vt:lpstr>  INTERWORKING BETWEEN LTE AND NR  ARCHITECTURE FOR INTERWORKING BETWEEN 5GS AND EPC </vt:lpstr>
      <vt:lpstr>INTERWORKING PROCEDURE WITHOUT N26 INTERFACE </vt:lpstr>
      <vt:lpstr>INTERWORKING PROCEDURE WITHOUT N26 INTERFACE UE Registration Mode</vt:lpstr>
      <vt:lpstr>VOICE SUPPORT</vt:lpstr>
      <vt:lpstr>IMS VOICE SERVICE VIA EPS FALLBACK OR RAT FALLBACK IN 5GS</vt:lpstr>
      <vt:lpstr>EPS FALLBACK  </vt:lpstr>
      <vt:lpstr>INTER RAT FALLBACK IN 5GS </vt:lpstr>
      <vt:lpstr>EMERGENCY SERVICE FALLBACK</vt:lpstr>
      <vt:lpstr>BACKROUND :INTER-RAT MOBILITY BETWEEN LTE &amp;NR CONNECTION MOBILITY</vt:lpstr>
      <vt:lpstr> N26 BASED INTERWORKING PROCEDURE </vt:lpstr>
      <vt:lpstr>N26 BASED INTERWORKING PROCEDURE</vt:lpstr>
      <vt:lpstr>N26 BASED INTERWORKING PROCEDURE IDLE MODE MOBILITY</vt:lpstr>
      <vt:lpstr>N26 BASED INTERWORKING PROCEDURE IDLE MODE MOBILITY</vt:lpstr>
      <vt:lpstr>INTERWORKING PROCEDURE WITHOUT N26 INTERFACE</vt:lpstr>
      <vt:lpstr>REFERENCES</vt:lpstr>
      <vt:lpstr>THANK  YOU!</vt:lpstr>
      <vt:lpstr>Appendix X2AP: SgNB Addition Request &amp; SgNB Addition Request Acknowledge</vt:lpstr>
      <vt:lpstr>PowerPoint Presentation</vt:lpstr>
      <vt:lpstr>Appendix X2AP: SGNB ADDITION REQUEST ACK (36.423)</vt:lpstr>
      <vt:lpstr>Appendix EN-DC Resource Configuration: SGNB ADDITION REQUEST (36.423)</vt:lpstr>
      <vt:lpstr>Appendix CG-ConfigInfo message (TS38.331, 11.2.2)</vt:lpstr>
      <vt:lpstr>Appendix CG-Config message (TS38.331, 11.2.2)</vt:lpstr>
      <vt:lpstr>Appendix   reconfigurationWithSync</vt:lpstr>
      <vt:lpstr>Appendix RRCConnectionReconfiguration message (TS36.331)</vt:lpstr>
      <vt:lpstr>Appendix X2AP: RRC Transfer</vt:lpstr>
      <vt:lpstr>Appendix RRCConnectionReconfigurationComplete message (TS36.331)</vt:lpstr>
      <vt:lpstr>Appendix RRCReconfiguration message (TS38.331, 6.2.2)</vt:lpstr>
      <vt:lpstr>Appendix CellGroupConfig  TS38.331</vt:lpstr>
      <vt:lpstr>Appendix RadioBearerConfig IE (TS38.331, 6.3.2)</vt:lpstr>
      <vt:lpstr>Appendix PDCP-Config IE (TS38.331, 6.3.2)</vt:lpstr>
      <vt:lpstr>Appendix SCGFailureInformationNR(ts.36.331) </vt:lpstr>
      <vt:lpstr>Appendix MeasResultSCG-Failure IE (TS38.331, 6.3.2)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 NR NSA/SA HIGH LEVEL INTRODUCTION</dc:title>
  <dc:creator>Henglin Bian</dc:creator>
  <cp:lastModifiedBy>Arief Rahmadi</cp:lastModifiedBy>
  <cp:revision>254</cp:revision>
  <dcterms:created xsi:type="dcterms:W3CDTF">2019-07-26T07:09:29Z</dcterms:created>
  <dcterms:modified xsi:type="dcterms:W3CDTF">2019-12-09T10:34:01Z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0x010100ECB69F163FF3AB47BC2445307C6E408A</vt:lpwstr>
  </property>
  <property fmtid="{D5CDD505-2E9C-101B-9397-08002B2CF9AE}" pid="3" name="Order">
    <vt:r8>13700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